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73" r:id="rId7"/>
    <p:sldId id="271" r:id="rId8"/>
    <p:sldId id="272" r:id="rId9"/>
    <p:sldId id="261" r:id="rId10"/>
    <p:sldId id="263" r:id="rId11"/>
    <p:sldId id="264" r:id="rId12"/>
    <p:sldId id="265" r:id="rId13"/>
    <p:sldId id="274" r:id="rId14"/>
    <p:sldId id="27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D4E89"/>
    <a:srgbClr val="669900"/>
    <a:srgbClr val="FF9933"/>
    <a:srgbClr val="F8E7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0C53C-07BB-416E-BC60-7701E8645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23B03-08E8-407F-B336-9A1E8EF492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5C00-FDE3-4B43-B2E7-36FC981CB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68FF-A57B-4CB2-8EE7-46E73E3BA5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86FCF-B16A-44A5-A6A8-AFE40FA829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A7B02-C2E3-41C0-8C90-DB244A89A8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F98AE-5BDC-4990-B99C-D8D69E1865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51D3-B298-4610-AD63-6B4F1B487F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E68F5-C64B-407A-A765-F3010F425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D433-5A2C-44B4-AF4B-3FF416C7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DA3E8-23BD-4EEB-8511-BC9C002BEE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1E845-4050-4D8F-B249-AD77DC0B2E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5" name="Rectangle 99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chemeClr val="tx1"/>
                </a:solidFill>
              </a:rPr>
              <a:t>Урок русского языка во 2 классе по теме: «Правописание буквосочетаний</a:t>
            </a:r>
            <a:br>
              <a:rPr lang="ru-RU" sz="4000" b="1">
                <a:solidFill>
                  <a:schemeClr val="tx1"/>
                </a:solidFill>
              </a:rPr>
            </a:br>
            <a:r>
              <a:rPr lang="ru-RU" sz="4000" b="1">
                <a:solidFill>
                  <a:schemeClr val="tx1"/>
                </a:solidFill>
              </a:rPr>
              <a:t> </a:t>
            </a:r>
            <a:r>
              <a:rPr lang="ru-RU" sz="4000" b="1" i="1">
                <a:solidFill>
                  <a:schemeClr val="tx1"/>
                </a:solidFill>
              </a:rPr>
              <a:t>чу –щу»</a:t>
            </a:r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2438400" y="4343400"/>
            <a:ext cx="4419600" cy="16303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/>
              <a:t>Презентацию составила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/>
              <a:t>учитель начальных классов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 smtClean="0"/>
              <a:t>ГБОУ СОШ №115 Выборгского  Района СПб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 err="1" smtClean="0"/>
              <a:t>Долбова</a:t>
            </a:r>
            <a:r>
              <a:rPr lang="ru-RU" sz="1800" b="1" smtClean="0"/>
              <a:t> Л.А.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ru-RU" sz="8000">
                <a:solidFill>
                  <a:srgbClr val="FF0000"/>
                </a:solidFill>
              </a:rPr>
              <a:t>чу/ю – щу/ю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5943600"/>
          </a:xfrm>
        </p:spPr>
        <p:txBody>
          <a:bodyPr/>
          <a:lstStyle/>
          <a:p>
            <a:pPr marL="266700" algn="l">
              <a:buFontTx/>
              <a:buAutoNum type="arabicPeriod"/>
            </a:pPr>
            <a:r>
              <a:rPr lang="ru-RU" sz="4000"/>
              <a:t>Прочитайте слова.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2. Найдите новую орфограмму.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3. Сделайте и запишите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ru-RU" sz="8000" b="1">
                <a:solidFill>
                  <a:srgbClr val="FF0000"/>
                </a:solidFill>
              </a:rPr>
              <a:t>ЧУ – ЩУ</a:t>
            </a:r>
            <a:br>
              <a:rPr lang="ru-RU" sz="8000" b="1">
                <a:solidFill>
                  <a:srgbClr val="FF0000"/>
                </a:solidFill>
              </a:rPr>
            </a:br>
            <a:r>
              <a:rPr lang="ru-RU" sz="8000" u="sng">
                <a:solidFill>
                  <a:srgbClr val="FF0000"/>
                </a:solidFill>
              </a:rPr>
              <a:t>щу</a:t>
            </a:r>
            <a:r>
              <a:rPr lang="ru-RU" sz="8000"/>
              <a:t>ка, </a:t>
            </a:r>
            <a:r>
              <a:rPr lang="ru-RU" sz="8000" u="sng">
                <a:solidFill>
                  <a:srgbClr val="FF0000"/>
                </a:solidFill>
              </a:rPr>
              <a:t>чу</a:t>
            </a:r>
            <a:r>
              <a:rPr lang="ru-RU" sz="8000"/>
              <a:t>дак</a:t>
            </a:r>
            <a:endParaRPr lang="ru-RU" sz="8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981200" y="4038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3. ОБОЗНАЧЬ ОРФОГРАММУ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981200" y="762000"/>
            <a:ext cx="5791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1. ПРОИЗНЕСИ СЛОВО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981200" y="5105400"/>
            <a:ext cx="5791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4. ПРИМЕНИ ПРАВИЛО!</a:t>
            </a:r>
          </a:p>
          <a:p>
            <a:r>
              <a:rPr lang="ru-RU">
                <a:solidFill>
                  <a:srgbClr val="FF0000"/>
                </a:solidFill>
              </a:rPr>
              <a:t>ЖИ-ШИ, ЧА-ЩА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981200" y="2514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2. ОПРЕДЕЛИ ОПАСНОЕ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1981200" y="4038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3. ОБОЗНАЧЬ ОРФОГРАММУ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1981200" y="762000"/>
            <a:ext cx="5791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1. ПРОИЗНЕСИ СЛОВО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981200" y="5105400"/>
            <a:ext cx="5791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4. ПРИМЕНИ ПРАВИЛО!</a:t>
            </a:r>
          </a:p>
          <a:p>
            <a:r>
              <a:rPr lang="ru-RU">
                <a:solidFill>
                  <a:srgbClr val="FF0000"/>
                </a:solidFill>
              </a:rPr>
              <a:t>ЖИ-ШИ, ЧА-ЩА, ЧУ-ЩУ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981200" y="2514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2. ОПРЕДЕЛИ ОПАСНОЕ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924800" cy="5181600"/>
          </a:xfrm>
        </p:spPr>
        <p:txBody>
          <a:bodyPr/>
          <a:lstStyle/>
          <a:p>
            <a:pPr algn="l"/>
            <a:r>
              <a:rPr lang="ru-RU" sz="4000"/>
              <a:t>Щ _ка,ч _ м,ищ _ ,молч _ ,</a:t>
            </a:r>
            <a:br>
              <a:rPr lang="ru-RU" sz="4000"/>
            </a:br>
            <a:r>
              <a:rPr lang="ru-RU" sz="4000"/>
              <a:t>Все слова на </a:t>
            </a:r>
            <a:r>
              <a:rPr lang="ru-RU" sz="4000" i="1">
                <a:solidFill>
                  <a:srgbClr val="FF0000"/>
                </a:solidFill>
              </a:rPr>
              <a:t>чу</a:t>
            </a:r>
            <a:r>
              <a:rPr lang="ru-RU" sz="4000" i="1"/>
              <a:t> и </a:t>
            </a:r>
            <a:r>
              <a:rPr lang="ru-RU" sz="4000" i="1">
                <a:solidFill>
                  <a:srgbClr val="FF0000"/>
                </a:solidFill>
              </a:rPr>
              <a:t>щу</a:t>
            </a:r>
            <a:r>
              <a:rPr lang="ru-RU" sz="4000" i="1"/>
              <a:t>.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Я их твердо зауч _ </a:t>
            </a:r>
            <a:br>
              <a:rPr lang="ru-RU" sz="4000"/>
            </a:br>
            <a:r>
              <a:rPr lang="ru-RU" sz="4000"/>
              <a:t>И пятерку получ _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153400" cy="6430962"/>
          </a:xfrm>
        </p:spPr>
        <p:txBody>
          <a:bodyPr/>
          <a:lstStyle/>
          <a:p>
            <a:pPr algn="l"/>
            <a:r>
              <a:rPr lang="ru-RU" sz="4000" b="1" i="1"/>
              <a:t>Самостоятельная работа.</a:t>
            </a:r>
            <a:br>
              <a:rPr lang="ru-RU" sz="4000" b="1" i="1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Я грамотно писать   хоч _ ,</a:t>
            </a:r>
            <a:br>
              <a:rPr lang="ru-RU" sz="4000"/>
            </a:br>
            <a:r>
              <a:rPr lang="ru-RU" sz="4000"/>
              <a:t>Слова на </a:t>
            </a:r>
            <a:r>
              <a:rPr lang="ru-RU" sz="4000" i="1"/>
              <a:t>ч _ </a:t>
            </a:r>
            <a:r>
              <a:rPr lang="ru-RU" sz="4000"/>
              <a:t>и  </a:t>
            </a:r>
            <a:r>
              <a:rPr lang="ru-RU" sz="4000" i="1"/>
              <a:t>щ _     </a:t>
            </a:r>
            <a:r>
              <a:rPr lang="ru-RU" sz="4000"/>
              <a:t>уч</a:t>
            </a:r>
            <a:r>
              <a:rPr lang="ru-RU" sz="4000" i="1"/>
              <a:t>_ :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Ч _ лок, и   ч _ до, и   ч _ гун,</a:t>
            </a:r>
            <a:br>
              <a:rPr lang="ru-RU" sz="4000"/>
            </a:br>
            <a:r>
              <a:rPr lang="ru-RU" sz="4000"/>
              <a:t>Ч _ дак, и   щ _ ка, и   ворч _ н,</a:t>
            </a:r>
            <a:br>
              <a:rPr lang="ru-RU" sz="4000"/>
            </a:br>
            <a:r>
              <a:rPr lang="ru-RU" sz="4000"/>
              <a:t>Ч _ мазый,  ч _ чело,  ч _ рбан,</a:t>
            </a:r>
            <a:br>
              <a:rPr lang="ru-RU" sz="4000"/>
            </a:br>
            <a:r>
              <a:rPr lang="ru-RU" sz="4000"/>
              <a:t>Ч _ десный,  ч _ вство и  ч _ лан,</a:t>
            </a:r>
            <a:br>
              <a:rPr lang="ru-RU" sz="4000"/>
            </a:br>
            <a:r>
              <a:rPr lang="ru-RU" sz="4000"/>
              <a:t>Крич _ ,  ворч _ ,  ищ _ ,  тащ _ -</a:t>
            </a:r>
            <a:br>
              <a:rPr lang="ru-RU" sz="4000"/>
            </a:br>
            <a:r>
              <a:rPr lang="ru-RU" sz="4000"/>
              <a:t>Я с </a:t>
            </a:r>
            <a:r>
              <a:rPr lang="ru-RU" sz="4000" b="1" i="1">
                <a:solidFill>
                  <a:srgbClr val="FF0000"/>
                </a:solidFill>
              </a:rPr>
              <a:t>у</a:t>
            </a:r>
            <a:r>
              <a:rPr lang="ru-RU" sz="4000" b="1" i="1"/>
              <a:t> </a:t>
            </a:r>
            <a:r>
              <a:rPr lang="ru-RU" sz="4000"/>
              <a:t>пишу и </a:t>
            </a:r>
            <a:r>
              <a:rPr lang="ru-RU" sz="4000" b="1" i="1">
                <a:solidFill>
                  <a:srgbClr val="FF0000"/>
                </a:solidFill>
              </a:rPr>
              <a:t>чу</a:t>
            </a:r>
            <a:r>
              <a:rPr lang="ru-RU" sz="4000" b="1" i="1"/>
              <a:t> </a:t>
            </a:r>
            <a:r>
              <a:rPr lang="ru-RU" sz="4000"/>
              <a:t>и </a:t>
            </a:r>
            <a:r>
              <a:rPr lang="ru-RU" sz="4000" b="1" i="1">
                <a:solidFill>
                  <a:srgbClr val="FF0000"/>
                </a:solidFill>
              </a:rPr>
              <a:t>щу</a:t>
            </a:r>
            <a:r>
              <a:rPr lang="ru-RU" sz="4000" b="1" i="1"/>
              <a:t>!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6354762"/>
          </a:xfrm>
        </p:spPr>
        <p:txBody>
          <a:bodyPr/>
          <a:lstStyle/>
          <a:p>
            <a:pPr algn="l"/>
            <a:r>
              <a:rPr lang="ru-RU" sz="4000" b="1" i="1"/>
              <a:t>Самостоятельная работа.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Я грамотно писать   хо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,</a:t>
            </a:r>
            <a:br>
              <a:rPr lang="ru-RU" sz="4000"/>
            </a:br>
            <a:r>
              <a:rPr lang="ru-RU" sz="4000"/>
              <a:t>Слова на </a:t>
            </a:r>
            <a:r>
              <a:rPr lang="ru-RU" sz="4000" i="1">
                <a:solidFill>
                  <a:srgbClr val="FF0000"/>
                </a:solidFill>
              </a:rPr>
              <a:t>ч</a:t>
            </a:r>
            <a:r>
              <a:rPr lang="ru-RU" sz="4000" i="1" u="sng">
                <a:solidFill>
                  <a:srgbClr val="FF0000"/>
                </a:solidFill>
              </a:rPr>
              <a:t>у </a:t>
            </a:r>
            <a:r>
              <a:rPr lang="ru-RU" sz="4000" i="1"/>
              <a:t> </a:t>
            </a:r>
            <a:r>
              <a:rPr lang="ru-RU" sz="4000"/>
              <a:t>и  </a:t>
            </a:r>
            <a:r>
              <a:rPr lang="ru-RU" sz="4000" i="1">
                <a:solidFill>
                  <a:srgbClr val="FF0000"/>
                </a:solidFill>
              </a:rPr>
              <a:t>щ</a:t>
            </a:r>
            <a:r>
              <a:rPr lang="ru-RU" sz="4000" i="1" u="sng">
                <a:solidFill>
                  <a:srgbClr val="FF0000"/>
                </a:solidFill>
              </a:rPr>
              <a:t>у</a:t>
            </a:r>
            <a:r>
              <a:rPr lang="ru-RU" sz="4000" i="1">
                <a:solidFill>
                  <a:srgbClr val="FF0000"/>
                </a:solidFill>
              </a:rPr>
              <a:t> </a:t>
            </a:r>
            <a:r>
              <a:rPr lang="ru-RU" sz="4000" i="1"/>
              <a:t>    </a:t>
            </a:r>
            <a:r>
              <a:rPr lang="ru-RU" sz="4000"/>
              <a:t>у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 i="1"/>
              <a:t> :</a:t>
            </a:r>
            <a:r>
              <a:rPr lang="ru-RU" sz="4000"/>
              <a:t/>
            </a:r>
            <a:br>
              <a:rPr lang="ru-RU" sz="4000"/>
            </a:b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лок, и  </a:t>
            </a:r>
            <a:r>
              <a:rPr lang="ru-RU" sz="4000">
                <a:solidFill>
                  <a:srgbClr val="FF0000"/>
                </a:solidFill>
              </a:rPr>
              <a:t>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до, и  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гун,</a:t>
            </a:r>
            <a:br>
              <a:rPr lang="ru-RU" sz="4000"/>
            </a:b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дак, и   </a:t>
            </a:r>
            <a:r>
              <a:rPr lang="ru-RU" sz="4000" u="sng">
                <a:solidFill>
                  <a:srgbClr val="FF0000"/>
                </a:solidFill>
              </a:rPr>
              <a:t>щу</a:t>
            </a:r>
            <a:r>
              <a:rPr lang="ru-RU" sz="4000"/>
              <a:t>ка, и   вор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н,</a:t>
            </a:r>
            <a:br>
              <a:rPr lang="ru-RU" sz="4000"/>
            </a:b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мазый,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чело, 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рбан,</a:t>
            </a:r>
            <a:br>
              <a:rPr lang="ru-RU" sz="4000"/>
            </a:b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десный, 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вство и  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лан,</a:t>
            </a:r>
            <a:br>
              <a:rPr lang="ru-RU" sz="4000"/>
            </a:br>
            <a:r>
              <a:rPr lang="ru-RU" sz="4000"/>
              <a:t>Кри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,  вор</a:t>
            </a:r>
            <a:r>
              <a:rPr lang="ru-RU" sz="4000" u="sng">
                <a:solidFill>
                  <a:srgbClr val="FF0000"/>
                </a:solidFill>
              </a:rPr>
              <a:t>чу</a:t>
            </a:r>
            <a:r>
              <a:rPr lang="ru-RU" sz="4000"/>
              <a:t> ,  и</a:t>
            </a:r>
            <a:r>
              <a:rPr lang="ru-RU" sz="4000" u="sng">
                <a:solidFill>
                  <a:srgbClr val="FF0000"/>
                </a:solidFill>
              </a:rPr>
              <a:t>щу</a:t>
            </a:r>
            <a:r>
              <a:rPr lang="ru-RU" sz="4000"/>
              <a:t> ,  та</a:t>
            </a:r>
            <a:r>
              <a:rPr lang="ru-RU" sz="4000" u="sng">
                <a:solidFill>
                  <a:srgbClr val="FF0000"/>
                </a:solidFill>
              </a:rPr>
              <a:t>щу</a:t>
            </a:r>
            <a:r>
              <a:rPr lang="ru-RU" sz="4000" u="sng"/>
              <a:t> </a:t>
            </a:r>
            <a:r>
              <a:rPr lang="ru-RU" sz="4000"/>
              <a:t>-</a:t>
            </a:r>
            <a:br>
              <a:rPr lang="ru-RU" sz="4000"/>
            </a:br>
            <a:r>
              <a:rPr lang="ru-RU" sz="4000"/>
              <a:t>Я с </a:t>
            </a:r>
            <a:r>
              <a:rPr lang="ru-RU" sz="4000" b="1" i="1">
                <a:solidFill>
                  <a:srgbClr val="FF0000"/>
                </a:solidFill>
              </a:rPr>
              <a:t>у</a:t>
            </a:r>
            <a:r>
              <a:rPr lang="ru-RU" sz="4000" b="1" i="1"/>
              <a:t> </a:t>
            </a:r>
            <a:r>
              <a:rPr lang="ru-RU" sz="4000"/>
              <a:t>пишу и </a:t>
            </a:r>
            <a:r>
              <a:rPr lang="ru-RU" sz="4000" b="1" i="1">
                <a:solidFill>
                  <a:srgbClr val="FF0000"/>
                </a:solidFill>
              </a:rPr>
              <a:t>чу</a:t>
            </a:r>
            <a:r>
              <a:rPr lang="ru-RU" sz="4000" b="1" i="1"/>
              <a:t> </a:t>
            </a:r>
            <a:r>
              <a:rPr lang="ru-RU" sz="4000"/>
              <a:t>и </a:t>
            </a:r>
            <a:r>
              <a:rPr lang="ru-RU" sz="4000" b="1" i="1">
                <a:solidFill>
                  <a:srgbClr val="FF0000"/>
                </a:solidFill>
              </a:rPr>
              <a:t>щу</a:t>
            </a:r>
            <a:r>
              <a:rPr lang="ru-RU" sz="4000" b="1" i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/>
          <a:lstStyle/>
          <a:p>
            <a:r>
              <a:rPr lang="ru-RU" sz="8000" b="1" i="1"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8229600" cy="2362200"/>
          </a:xfrm>
        </p:spPr>
        <p:txBody>
          <a:bodyPr/>
          <a:lstStyle/>
          <a:p>
            <a:r>
              <a:rPr lang="ru-RU" sz="9600" b="1">
                <a:solidFill>
                  <a:srgbClr val="FF0000"/>
                </a:solidFill>
              </a:rPr>
              <a:t>ЖИ – ШИ </a:t>
            </a:r>
            <a:br>
              <a:rPr lang="ru-RU" sz="9600" b="1">
                <a:solidFill>
                  <a:srgbClr val="FF0000"/>
                </a:solidFill>
              </a:rPr>
            </a:br>
            <a:r>
              <a:rPr lang="ru-RU" sz="9600" b="1">
                <a:solidFill>
                  <a:srgbClr val="FF0000"/>
                </a:solidFill>
              </a:rPr>
              <a:t> </a:t>
            </a:r>
            <a:br>
              <a:rPr lang="ru-RU" sz="9600" b="1">
                <a:solidFill>
                  <a:srgbClr val="FF0000"/>
                </a:solidFill>
              </a:rPr>
            </a:br>
            <a:r>
              <a:rPr lang="ru-RU" sz="9600" b="1">
                <a:solidFill>
                  <a:srgbClr val="FF0000"/>
                </a:solidFill>
              </a:rPr>
              <a:t>ЧА - 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553200" cy="6019800"/>
          </a:xfrm>
        </p:spPr>
        <p:txBody>
          <a:bodyPr/>
          <a:lstStyle/>
          <a:p>
            <a:pPr algn="l"/>
            <a:r>
              <a:rPr lang="ru-RU" sz="8000"/>
              <a:t>ж _ знь</a:t>
            </a:r>
            <a:br>
              <a:rPr lang="ru-RU" sz="8000"/>
            </a:br>
            <a:r>
              <a:rPr lang="ru-RU" sz="8000"/>
              <a:t>ш _ на</a:t>
            </a:r>
            <a:br>
              <a:rPr lang="ru-RU" sz="8000"/>
            </a:br>
            <a:r>
              <a:rPr lang="ru-RU" sz="8000"/>
              <a:t>маш _ на</a:t>
            </a:r>
            <a:br>
              <a:rPr lang="ru-RU" sz="8000"/>
            </a:br>
            <a:r>
              <a:rPr lang="ru-RU" sz="8000"/>
              <a:t>ч _ стый</a:t>
            </a:r>
            <a:br>
              <a:rPr lang="ru-RU" sz="8000"/>
            </a:br>
            <a:r>
              <a:rPr lang="ru-RU" sz="8000"/>
              <a:t>ч _ щ _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524000" y="762000"/>
            <a:ext cx="53340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ОБОЗНАЧЬ ОРФОГРАММУ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05200" y="5638800"/>
            <a:ext cx="51816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ПРОИЗНЕСИ СЛОВО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762000" y="4191000"/>
            <a:ext cx="53340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ПРИМЕНИ ПРАВИЛО!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200400" y="2438400"/>
            <a:ext cx="55626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ОПРЕДЕЛИ ОПАСНОЕ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981200" y="4038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3. ОБОЗНАЧЬ ОРФОГРАММУ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981200" y="762000"/>
            <a:ext cx="5791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1. ПРОИЗНЕСИ СЛОВО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981200" y="5562600"/>
            <a:ext cx="5791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4. ПРИМЕНИ ПРАВИЛО!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981200" y="2514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2. ОПРЕДЕЛИ ОПАСНОЕ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981200" y="4038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3. ОБОЗНАЧЬ ОРФОГРАММУ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1981200" y="762000"/>
            <a:ext cx="57912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1. ПРОИЗНЕСИ СЛОВО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981200" y="5105400"/>
            <a:ext cx="5791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4. ПРИМЕНИ ПРАВИЛО!</a:t>
            </a:r>
          </a:p>
          <a:p>
            <a:r>
              <a:rPr lang="ru-RU">
                <a:solidFill>
                  <a:srgbClr val="FF0000"/>
                </a:solidFill>
              </a:rPr>
              <a:t>ЖИ-ШИ, ЧА-ЩА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1981200" y="2514600"/>
            <a:ext cx="586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2. ОПРЕДЕЛИ ОПАСНОЕ МЕСТО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553200" cy="6019800"/>
          </a:xfrm>
        </p:spPr>
        <p:txBody>
          <a:bodyPr/>
          <a:lstStyle/>
          <a:p>
            <a:pPr algn="l"/>
            <a:r>
              <a:rPr lang="ru-RU" sz="8000"/>
              <a:t>ж _ знь</a:t>
            </a:r>
            <a:br>
              <a:rPr lang="ru-RU" sz="8000"/>
            </a:br>
            <a:r>
              <a:rPr lang="ru-RU" sz="8000"/>
              <a:t>ш _ на</a:t>
            </a:r>
            <a:br>
              <a:rPr lang="ru-RU" sz="8000"/>
            </a:br>
            <a:r>
              <a:rPr lang="ru-RU" sz="8000"/>
              <a:t>маш _ на</a:t>
            </a:r>
            <a:br>
              <a:rPr lang="ru-RU" sz="8000"/>
            </a:br>
            <a:r>
              <a:rPr lang="ru-RU" sz="8000"/>
              <a:t>ч _ стый</a:t>
            </a:r>
            <a:br>
              <a:rPr lang="ru-RU" sz="8000"/>
            </a:br>
            <a:r>
              <a:rPr lang="ru-RU" sz="8000"/>
              <a:t>ч _ щ _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553200" cy="6019800"/>
          </a:xfrm>
        </p:spPr>
        <p:txBody>
          <a:bodyPr/>
          <a:lstStyle/>
          <a:p>
            <a:pPr algn="l"/>
            <a:r>
              <a:rPr lang="ru-RU" sz="8000" u="sng">
                <a:solidFill>
                  <a:srgbClr val="FF0000"/>
                </a:solidFill>
              </a:rPr>
              <a:t>жи</a:t>
            </a:r>
            <a:r>
              <a:rPr lang="ru-RU" sz="8000"/>
              <a:t>знь</a:t>
            </a:r>
            <a:br>
              <a:rPr lang="ru-RU" sz="8000"/>
            </a:br>
            <a:r>
              <a:rPr lang="ru-RU" sz="8000" u="sng">
                <a:solidFill>
                  <a:srgbClr val="FF0000"/>
                </a:solidFill>
              </a:rPr>
              <a:t>ши</a:t>
            </a:r>
            <a:r>
              <a:rPr lang="ru-RU" sz="8000"/>
              <a:t>на</a:t>
            </a:r>
            <a:br>
              <a:rPr lang="ru-RU" sz="8000"/>
            </a:br>
            <a:r>
              <a:rPr lang="ru-RU" sz="8000"/>
              <a:t>ма</a:t>
            </a:r>
            <a:r>
              <a:rPr lang="ru-RU" sz="8000" u="sng">
                <a:solidFill>
                  <a:srgbClr val="FF0000"/>
                </a:solidFill>
              </a:rPr>
              <a:t>ши</a:t>
            </a:r>
            <a:r>
              <a:rPr lang="ru-RU" sz="8000"/>
              <a:t>на</a:t>
            </a:r>
            <a:br>
              <a:rPr lang="ru-RU" sz="8000"/>
            </a:br>
            <a:r>
              <a:rPr lang="ru-RU" sz="8000" u="sng">
                <a:solidFill>
                  <a:srgbClr val="FF0000"/>
                </a:solidFill>
              </a:rPr>
              <a:t>ча</a:t>
            </a:r>
            <a:r>
              <a:rPr lang="ru-RU" sz="8000"/>
              <a:t>стый</a:t>
            </a:r>
            <a:br>
              <a:rPr lang="ru-RU" sz="8000"/>
            </a:br>
            <a:r>
              <a:rPr lang="ru-RU" sz="8000" u="sng">
                <a:solidFill>
                  <a:srgbClr val="FF0000"/>
                </a:solidFill>
              </a:rPr>
              <a:t>чаща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ru-RU" sz="8000"/>
              <a:t>щ _ ка </a:t>
            </a:r>
            <a:br>
              <a:rPr lang="ru-RU" sz="8000"/>
            </a:br>
            <a:r>
              <a:rPr lang="ru-RU" sz="8000"/>
              <a:t/>
            </a:r>
            <a:br>
              <a:rPr lang="ru-RU" sz="8000"/>
            </a:br>
            <a:r>
              <a:rPr lang="ru-RU" sz="8000"/>
              <a:t> ч _ дак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160</Words>
  <Application>Microsoft PowerPoint</Application>
  <PresentationFormat>Экран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Урок русского языка во 2 классе по теме: «Правописание буквосочетаний  чу –щу»</vt:lpstr>
      <vt:lpstr>ЖИ – ШИ    ЧА - ЩА</vt:lpstr>
      <vt:lpstr>ж _ знь ш _ на маш _ на ч _ стый ч _ щ _ </vt:lpstr>
      <vt:lpstr>Слайд 4</vt:lpstr>
      <vt:lpstr>Слайд 5</vt:lpstr>
      <vt:lpstr>Слайд 6</vt:lpstr>
      <vt:lpstr>ж _ знь ш _ на маш _ на ч _ стый ч _ щ _ </vt:lpstr>
      <vt:lpstr>жизнь шина машина частый чаща </vt:lpstr>
      <vt:lpstr>щ _ ка    ч _ дак</vt:lpstr>
      <vt:lpstr>чу/ю – щу/ю</vt:lpstr>
      <vt:lpstr>Прочитайте слова.  2. Найдите новую орфограмму.  3. Сделайте и запишите вывод.</vt:lpstr>
      <vt:lpstr>ЧУ – ЩУ щука, чудак</vt:lpstr>
      <vt:lpstr>Слайд 13</vt:lpstr>
      <vt:lpstr>Слайд 14</vt:lpstr>
      <vt:lpstr>Щ _ка,ч _ м,ищ _ ,молч _ , Все слова на чу и щу. Я их твердо зауч _  И пятерку получ _ .</vt:lpstr>
      <vt:lpstr>Самостоятельная работа.  Я грамотно писать   хоч _ , Слова на ч _ и  щ _     уч_ : Ч _ лок, и   ч _ до, и   ч _ гун, Ч _ дак, и   щ _ ка, и   ворч _ н, Ч _ мазый,  ч _ чело,  ч _ рбан, Ч _ десный,  ч _ вство и  ч _ лан, Крич _ ,  ворч _ ,  ищ _ ,  тащ _ - Я с у пишу и чу и щу! </vt:lpstr>
      <vt:lpstr>Самостоятельная работа.  Я грамотно писать   хочу, Слова на чу  и  щу     учу : Чулок, и   чудо, и   чугун, Чудак, и   щука, и   ворчун, Чумазый, чучело,  чурбан, Чудесный,  чувство и  чулан, Кричу,  ворчу ,  ищу ,  тащу - Я с у пишу и чу и щу!</vt:lpstr>
      <vt:lpstr>МОЛОДЦЫ!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16</cp:revision>
  <cp:lastPrinted>1601-01-01T00:00:00Z</cp:lastPrinted>
  <dcterms:created xsi:type="dcterms:W3CDTF">1601-01-01T00:00:00Z</dcterms:created>
  <dcterms:modified xsi:type="dcterms:W3CDTF">2013-11-11T18:58:52Z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