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2" r:id="rId29"/>
    <p:sldId id="284" r:id="rId30"/>
    <p:sldId id="285"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28" autoAdjust="0"/>
    <p:restoredTop sz="94660"/>
  </p:normalViewPr>
  <p:slideViewPr>
    <p:cSldViewPr>
      <p:cViewPr varScale="1">
        <p:scale>
          <a:sx n="84" d="100"/>
          <a:sy n="84" d="100"/>
        </p:scale>
        <p:origin x="-1382"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16.03.2016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16.03.2016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16.03.2016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16.03.2016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16.03.2016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16.03.2016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16.03.2016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16.03.2016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16.03.2016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16.03.2016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16.03.2016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16.03.2016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2636912"/>
            <a:ext cx="7772400" cy="1470025"/>
          </a:xfrm>
        </p:spPr>
        <p:txBody>
          <a:bodyPr>
            <a:noAutofit/>
          </a:bodyPr>
          <a:lstStyle/>
          <a:p>
            <a:r>
              <a:rPr lang="ru-RU" sz="8000" b="1" dirty="0" smtClean="0">
                <a:solidFill>
                  <a:srgbClr val="006600"/>
                </a:solidFill>
                <a:latin typeface="Comic Sans MS" pitchFamily="66" charset="0"/>
              </a:rPr>
              <a:t>Летние виды спорта</a:t>
            </a:r>
            <a:endParaRPr lang="ru-RU" sz="8000" b="1" dirty="0">
              <a:solidFill>
                <a:srgbClr val="006600"/>
              </a:solidFill>
              <a:latin typeface="Comic Sans MS" pitchFamily="66" charset="0"/>
            </a:endParaRPr>
          </a:p>
        </p:txBody>
      </p:sp>
      <p:sp>
        <p:nvSpPr>
          <p:cNvPr id="3" name="Подзаголовок 2"/>
          <p:cNvSpPr>
            <a:spLocks noGrp="1"/>
          </p:cNvSpPr>
          <p:nvPr>
            <p:ph type="subTitle" idx="1"/>
          </p:nvPr>
        </p:nvSpPr>
        <p:spPr>
          <a:xfrm flipH="1">
            <a:off x="1043608" y="5517232"/>
            <a:ext cx="327992" cy="121568"/>
          </a:xfrm>
        </p:spPr>
        <p:txBody>
          <a:bodyPr>
            <a:normAutofit fontScale="25000" lnSpcReduction="20000"/>
          </a:bodyPr>
          <a:lstStyle/>
          <a:p>
            <a:endParaRPr lang="ru-RU" dirty="0"/>
          </a:p>
        </p:txBody>
      </p:sp>
    </p:spTree>
    <p:extLst>
      <p:ext uri="{BB962C8B-B14F-4D97-AF65-F5344CB8AC3E}">
        <p14:creationId xmlns:p14="http://schemas.microsoft.com/office/powerpoint/2010/main" val="7830730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6632" y="692696"/>
            <a:ext cx="8229600" cy="1084982"/>
          </a:xfrm>
        </p:spPr>
        <p:txBody>
          <a:bodyPr>
            <a:noAutofit/>
          </a:bodyPr>
          <a:lstStyle/>
          <a:p>
            <a:r>
              <a:rPr lang="ru-RU" sz="2800" b="1" dirty="0" smtClean="0">
                <a:solidFill>
                  <a:srgbClr val="006600"/>
                </a:solidFill>
                <a:latin typeface="Comic Sans MS" pitchFamily="66" charset="0"/>
              </a:rPr>
              <a:t>Загадка</a:t>
            </a:r>
            <a:br>
              <a:rPr lang="ru-RU" sz="2800" b="1" dirty="0" smtClean="0">
                <a:solidFill>
                  <a:srgbClr val="006600"/>
                </a:solidFill>
                <a:latin typeface="Comic Sans MS" pitchFamily="66" charset="0"/>
              </a:rPr>
            </a:br>
            <a:r>
              <a:rPr lang="ru-RU" sz="2400" b="1" dirty="0">
                <a:solidFill>
                  <a:srgbClr val="006600"/>
                </a:solidFill>
                <a:latin typeface="Comic Sans MS" pitchFamily="66" charset="0"/>
              </a:rPr>
              <a:t>Мы с лошадью моей друзья.</a:t>
            </a:r>
            <a:br>
              <a:rPr lang="ru-RU" sz="2400" b="1" dirty="0">
                <a:solidFill>
                  <a:srgbClr val="006600"/>
                </a:solidFill>
                <a:latin typeface="Comic Sans MS" pitchFamily="66" charset="0"/>
              </a:rPr>
            </a:br>
            <a:r>
              <a:rPr lang="ru-RU" sz="2400" b="1" dirty="0">
                <a:solidFill>
                  <a:srgbClr val="006600"/>
                </a:solidFill>
                <a:latin typeface="Comic Sans MS" pitchFamily="66" charset="0"/>
              </a:rPr>
              <a:t>Её характер знаю я.</a:t>
            </a:r>
            <a:br>
              <a:rPr lang="ru-RU" sz="2400" b="1" dirty="0">
                <a:solidFill>
                  <a:srgbClr val="006600"/>
                </a:solidFill>
                <a:latin typeface="Comic Sans MS" pitchFamily="66" charset="0"/>
              </a:rPr>
            </a:br>
            <a:r>
              <a:rPr lang="ru-RU" sz="2400" b="1" dirty="0">
                <a:solidFill>
                  <a:srgbClr val="006600"/>
                </a:solidFill>
                <a:latin typeface="Comic Sans MS" pitchFamily="66" charset="0"/>
              </a:rPr>
              <a:t>Друг друга понимаем с полуслова,</a:t>
            </a:r>
            <a:br>
              <a:rPr lang="ru-RU" sz="2400" b="1" dirty="0">
                <a:solidFill>
                  <a:srgbClr val="006600"/>
                </a:solidFill>
                <a:latin typeface="Comic Sans MS" pitchFamily="66" charset="0"/>
              </a:rPr>
            </a:br>
            <a:r>
              <a:rPr lang="ru-RU" sz="2400" b="1" dirty="0">
                <a:solidFill>
                  <a:srgbClr val="006600"/>
                </a:solidFill>
                <a:latin typeface="Comic Sans MS" pitchFamily="66" charset="0"/>
              </a:rPr>
              <a:t>Иначе не получим титул чемпиона.</a:t>
            </a:r>
            <a:br>
              <a:rPr lang="ru-RU" sz="2400" b="1" dirty="0">
                <a:solidFill>
                  <a:srgbClr val="006600"/>
                </a:solidFill>
                <a:latin typeface="Comic Sans MS" pitchFamily="66" charset="0"/>
              </a:rPr>
            </a:br>
            <a:endParaRPr lang="ru-RU" sz="2400" b="1" dirty="0">
              <a:solidFill>
                <a:srgbClr val="006600"/>
              </a:solidFill>
              <a:latin typeface="Comic Sans MS" pitchFamily="66" charset="0"/>
            </a:endParaRPr>
          </a:p>
        </p:txBody>
      </p:sp>
      <p:pic>
        <p:nvPicPr>
          <p:cNvPr id="1026" name="Picture 2" descr="C:\Users\Ирина\Downloads\1.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79511" y="2276872"/>
            <a:ext cx="4214887" cy="3168352"/>
          </a:xfrm>
          <a:prstGeom prst="rect">
            <a:avLst/>
          </a:prstGeom>
          <a:noFill/>
          <a:ln w="38100" cmpd="sng">
            <a:solidFill>
              <a:srgbClr val="006600"/>
            </a:solidFill>
          </a:ln>
          <a:extLst>
            <a:ext uri="{909E8E84-426E-40DD-AFC4-6F175D3DCCD1}">
              <a14:hiddenFill xmlns:a14="http://schemas.microsoft.com/office/drawing/2010/main">
                <a:solidFill>
                  <a:srgbClr val="FFFFFF"/>
                </a:solidFill>
              </a14:hiddenFill>
            </a:ext>
          </a:extLst>
        </p:spPr>
      </p:pic>
      <p:pic>
        <p:nvPicPr>
          <p:cNvPr id="1027" name="Picture 3" descr="C:\Users\Ирина\Downloads\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3284984"/>
            <a:ext cx="4412568" cy="3312368"/>
          </a:xfrm>
          <a:prstGeom prst="rect">
            <a:avLst/>
          </a:prstGeom>
          <a:noFill/>
          <a:ln w="38100" cmpd="sng">
            <a:solidFill>
              <a:srgbClr val="0066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511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04664"/>
            <a:ext cx="8229600" cy="1584176"/>
          </a:xfrm>
        </p:spPr>
        <p:txBody>
          <a:bodyPr>
            <a:noAutofit/>
          </a:bodyPr>
          <a:lstStyle/>
          <a:p>
            <a:r>
              <a:rPr lang="ru-RU" sz="2800" b="1" dirty="0">
                <a:solidFill>
                  <a:srgbClr val="006600"/>
                </a:solidFill>
                <a:latin typeface="Arial"/>
              </a:rPr>
              <a:t>Конный спорт</a:t>
            </a:r>
            <a:r>
              <a:rPr lang="ru-RU" sz="2400" b="1" dirty="0">
                <a:solidFill>
                  <a:srgbClr val="006600"/>
                </a:solidFill>
                <a:latin typeface="Arial"/>
              </a:rPr>
              <a:t> </a:t>
            </a:r>
            <a:r>
              <a:rPr lang="ru-RU" sz="2400" b="1" dirty="0" smtClean="0">
                <a:solidFill>
                  <a:srgbClr val="006600"/>
                </a:solidFill>
                <a:latin typeface="Arial"/>
              </a:rPr>
              <a:t>—</a:t>
            </a:r>
            <a:r>
              <a:rPr lang="ru-RU" sz="2400" b="1" dirty="0">
                <a:solidFill>
                  <a:srgbClr val="006600"/>
                </a:solidFill>
                <a:latin typeface="Arial"/>
              </a:rPr>
              <a:t> спортивные </a:t>
            </a:r>
            <a:r>
              <a:rPr lang="ru-RU" sz="2400" b="1" dirty="0" smtClean="0">
                <a:solidFill>
                  <a:srgbClr val="006600"/>
                </a:solidFill>
                <a:latin typeface="Arial"/>
              </a:rPr>
              <a:t>игры с </a:t>
            </a:r>
            <a:r>
              <a:rPr lang="ru-RU" sz="2400" b="1" dirty="0">
                <a:solidFill>
                  <a:srgbClr val="006600"/>
                </a:solidFill>
                <a:latin typeface="Arial"/>
              </a:rPr>
              <a:t>использованием лошадей. При езде верхом всадник активно взаимодействует с движением лошади. Лошадь при этом управляется перемещением веса </a:t>
            </a:r>
            <a:r>
              <a:rPr lang="ru-RU" sz="2400" b="1" dirty="0" smtClean="0">
                <a:solidFill>
                  <a:srgbClr val="006600"/>
                </a:solidFill>
                <a:latin typeface="Arial"/>
              </a:rPr>
              <a:t>всадника.</a:t>
            </a:r>
            <a:r>
              <a:rPr lang="ru-RU" sz="2400" b="1" dirty="0">
                <a:solidFill>
                  <a:srgbClr val="006600"/>
                </a:solidFill>
                <a:latin typeface="Arial"/>
              </a:rPr>
              <a:t> Голос всадника тоже может влиять на движение </a:t>
            </a:r>
            <a:r>
              <a:rPr lang="ru-RU" sz="2400" b="1" dirty="0" smtClean="0">
                <a:solidFill>
                  <a:srgbClr val="006600"/>
                </a:solidFill>
                <a:latin typeface="Arial"/>
              </a:rPr>
              <a:t>лошади.</a:t>
            </a:r>
            <a:endParaRPr lang="ru-RU" sz="2400" b="1" dirty="0">
              <a:solidFill>
                <a:srgbClr val="006600"/>
              </a:solidFill>
            </a:endParaRPr>
          </a:p>
        </p:txBody>
      </p:sp>
      <p:pic>
        <p:nvPicPr>
          <p:cNvPr id="2050" name="Picture 2" descr="C:\Users\Ирина\Downloads\3.jpg"/>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331640" y="2420888"/>
            <a:ext cx="6408712" cy="4265108"/>
          </a:xfrm>
          <a:prstGeom prst="rect">
            <a:avLst/>
          </a:prstGeom>
          <a:noFill/>
          <a:ln w="38100" cmpd="sng">
            <a:solidFill>
              <a:srgbClr val="0066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738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55776" y="476672"/>
            <a:ext cx="8229600" cy="1143000"/>
          </a:xfrm>
        </p:spPr>
        <p:txBody>
          <a:bodyPr>
            <a:noAutofit/>
          </a:bodyPr>
          <a:lstStyle/>
          <a:p>
            <a:r>
              <a:rPr lang="ru-RU" sz="2800" b="1" dirty="0" smtClean="0">
                <a:solidFill>
                  <a:srgbClr val="006600"/>
                </a:solidFill>
                <a:latin typeface="Comic Sans MS" pitchFamily="66" charset="0"/>
              </a:rPr>
              <a:t>Загадка</a:t>
            </a:r>
            <a:r>
              <a:rPr lang="ru-RU" sz="2400" b="1" dirty="0" smtClean="0">
                <a:solidFill>
                  <a:srgbClr val="006600"/>
                </a:solidFill>
                <a:latin typeface="Comic Sans MS" pitchFamily="66" charset="0"/>
              </a:rPr>
              <a:t/>
            </a:r>
            <a:br>
              <a:rPr lang="ru-RU" sz="2400" b="1" dirty="0" smtClean="0">
                <a:solidFill>
                  <a:srgbClr val="006600"/>
                </a:solidFill>
                <a:latin typeface="Comic Sans MS" pitchFamily="66" charset="0"/>
              </a:rPr>
            </a:br>
            <a:r>
              <a:rPr lang="ru-RU" sz="2400" b="1" dirty="0" smtClean="0">
                <a:solidFill>
                  <a:srgbClr val="006600"/>
                </a:solidFill>
                <a:latin typeface="Comic Sans MS" pitchFamily="66" charset="0"/>
              </a:rPr>
              <a:t>В меня не просто так играть, </a:t>
            </a:r>
            <a:br>
              <a:rPr lang="ru-RU" sz="2400" b="1" dirty="0" smtClean="0">
                <a:solidFill>
                  <a:srgbClr val="006600"/>
                </a:solidFill>
                <a:latin typeface="Comic Sans MS" pitchFamily="66" charset="0"/>
              </a:rPr>
            </a:br>
            <a:r>
              <a:rPr lang="ru-RU" sz="2400" b="1" dirty="0" smtClean="0">
                <a:solidFill>
                  <a:srgbClr val="006600"/>
                </a:solidFill>
                <a:latin typeface="Comic Sans MS" pitchFamily="66" charset="0"/>
              </a:rPr>
              <a:t>ведь клюшкой надо управлять.</a:t>
            </a:r>
            <a:br>
              <a:rPr lang="ru-RU" sz="2400" b="1" dirty="0" smtClean="0">
                <a:solidFill>
                  <a:srgbClr val="006600"/>
                </a:solidFill>
                <a:latin typeface="Comic Sans MS" pitchFamily="66" charset="0"/>
              </a:rPr>
            </a:br>
            <a:r>
              <a:rPr lang="ru-RU" sz="2400" b="1" dirty="0" smtClean="0">
                <a:solidFill>
                  <a:srgbClr val="006600"/>
                </a:solidFill>
                <a:latin typeface="Comic Sans MS" pitchFamily="66" charset="0"/>
              </a:rPr>
              <a:t> Катать мой мячик по траве</a:t>
            </a:r>
            <a:br>
              <a:rPr lang="ru-RU" sz="2400" b="1" dirty="0" smtClean="0">
                <a:solidFill>
                  <a:srgbClr val="006600"/>
                </a:solidFill>
                <a:latin typeface="Comic Sans MS" pitchFamily="66" charset="0"/>
              </a:rPr>
            </a:br>
            <a:r>
              <a:rPr lang="ru-RU" sz="2400" b="1" dirty="0" smtClean="0">
                <a:solidFill>
                  <a:srgbClr val="006600"/>
                </a:solidFill>
                <a:latin typeface="Comic Sans MS" pitchFamily="66" charset="0"/>
              </a:rPr>
              <a:t> и гол в ворота забивать.</a:t>
            </a:r>
            <a:endParaRPr lang="ru-RU" sz="2400" b="1" dirty="0">
              <a:solidFill>
                <a:srgbClr val="006600"/>
              </a:solidFill>
              <a:latin typeface="Comic Sans MS" pitchFamily="66" charset="0"/>
            </a:endParaRPr>
          </a:p>
        </p:txBody>
      </p:sp>
      <p:pic>
        <p:nvPicPr>
          <p:cNvPr id="3074" name="Picture 2" descr="C:\Users\Ирина\Downloads\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260648"/>
            <a:ext cx="4037169" cy="3024336"/>
          </a:xfrm>
          <a:prstGeom prst="rect">
            <a:avLst/>
          </a:prstGeom>
          <a:noFill/>
          <a:ln w="38100" cmpd="sng">
            <a:solidFill>
              <a:srgbClr val="006600"/>
            </a:solidFill>
          </a:ln>
          <a:extLst>
            <a:ext uri="{909E8E84-426E-40DD-AFC4-6F175D3DCCD1}">
              <a14:hiddenFill xmlns:a14="http://schemas.microsoft.com/office/drawing/2010/main">
                <a:solidFill>
                  <a:srgbClr val="FFFFFF"/>
                </a:solidFill>
              </a14:hiddenFill>
            </a:ext>
          </a:extLst>
        </p:spPr>
      </p:pic>
      <p:pic>
        <p:nvPicPr>
          <p:cNvPr id="3075" name="Picture 3" descr="C:\Users\Ирина\Downloads\2.jp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2483768" y="3429000"/>
            <a:ext cx="4529734" cy="3312368"/>
          </a:xfrm>
          <a:prstGeom prst="rect">
            <a:avLst/>
          </a:prstGeom>
          <a:noFill/>
          <a:ln w="38100" cmpd="sng">
            <a:solidFill>
              <a:srgbClr val="0066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363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1143000"/>
          </a:xfrm>
        </p:spPr>
        <p:txBody>
          <a:bodyPr>
            <a:noAutofit/>
          </a:bodyPr>
          <a:lstStyle/>
          <a:p>
            <a:r>
              <a:rPr lang="ru-RU" sz="2800" b="1" dirty="0">
                <a:solidFill>
                  <a:srgbClr val="006600"/>
                </a:solidFill>
                <a:latin typeface="Comic Sans MS" pitchFamily="66" charset="0"/>
              </a:rPr>
              <a:t>Хоккей на траве</a:t>
            </a:r>
            <a:r>
              <a:rPr lang="ru-RU" sz="2400" b="1" dirty="0">
                <a:solidFill>
                  <a:srgbClr val="006600"/>
                </a:solidFill>
                <a:latin typeface="Comic Sans MS" pitchFamily="66" charset="0"/>
              </a:rPr>
              <a:t> — командный вид спорта (по одиннадцать человек в каждой команде), в который играют две команды, используя клюшки и твердый пластиковый </a:t>
            </a:r>
            <a:r>
              <a:rPr lang="ru-RU" sz="2400" b="1" dirty="0" smtClean="0">
                <a:solidFill>
                  <a:srgbClr val="006600"/>
                </a:solidFill>
                <a:latin typeface="Comic Sans MS" pitchFamily="66" charset="0"/>
              </a:rPr>
              <a:t>мяч.</a:t>
            </a:r>
            <a:endParaRPr lang="ru-RU" sz="2400" b="1" dirty="0">
              <a:solidFill>
                <a:srgbClr val="006600"/>
              </a:solidFill>
              <a:latin typeface="Comic Sans MS" pitchFamily="66" charset="0"/>
            </a:endParaRPr>
          </a:p>
        </p:txBody>
      </p:sp>
      <p:pic>
        <p:nvPicPr>
          <p:cNvPr id="4098" name="Picture 2" descr="C:\Users\Ирина\Downloads\3.jpg"/>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79512" y="2204864"/>
            <a:ext cx="8811914" cy="3888432"/>
          </a:xfrm>
          <a:prstGeom prst="rect">
            <a:avLst/>
          </a:prstGeom>
          <a:noFill/>
          <a:ln w="38100" cmpd="sng">
            <a:solidFill>
              <a:srgbClr val="0066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293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8760" y="764704"/>
            <a:ext cx="8229600" cy="1143000"/>
          </a:xfrm>
        </p:spPr>
        <p:txBody>
          <a:bodyPr>
            <a:noAutofit/>
          </a:bodyPr>
          <a:lstStyle/>
          <a:p>
            <a:r>
              <a:rPr lang="ru-RU" sz="2800" b="1" dirty="0" smtClean="0">
                <a:solidFill>
                  <a:srgbClr val="006600"/>
                </a:solidFill>
                <a:latin typeface="Comic Sans MS" pitchFamily="66" charset="0"/>
              </a:rPr>
              <a:t>Загадка</a:t>
            </a:r>
            <a:r>
              <a:rPr lang="ru-RU" sz="2400" b="1" dirty="0" smtClean="0">
                <a:solidFill>
                  <a:srgbClr val="006600"/>
                </a:solidFill>
                <a:latin typeface="Comic Sans MS" pitchFamily="66" charset="0"/>
              </a:rPr>
              <a:t/>
            </a:r>
            <a:br>
              <a:rPr lang="ru-RU" sz="2400" b="1" dirty="0" smtClean="0">
                <a:solidFill>
                  <a:srgbClr val="006600"/>
                </a:solidFill>
                <a:latin typeface="Comic Sans MS" pitchFamily="66" charset="0"/>
              </a:rPr>
            </a:br>
            <a:r>
              <a:rPr lang="ru-RU" sz="2400" b="1" dirty="0" smtClean="0">
                <a:solidFill>
                  <a:srgbClr val="006600"/>
                </a:solidFill>
                <a:latin typeface="Comic Sans MS" pitchFamily="66" charset="0"/>
              </a:rPr>
              <a:t>Красавицы в бассейне </a:t>
            </a:r>
            <a:br>
              <a:rPr lang="ru-RU" sz="2400" b="1" dirty="0" smtClean="0">
                <a:solidFill>
                  <a:srgbClr val="006600"/>
                </a:solidFill>
                <a:latin typeface="Comic Sans MS" pitchFamily="66" charset="0"/>
              </a:rPr>
            </a:br>
            <a:r>
              <a:rPr lang="ru-RU" sz="2400" b="1" dirty="0" smtClean="0">
                <a:solidFill>
                  <a:srgbClr val="006600"/>
                </a:solidFill>
                <a:latin typeface="Comic Sans MS" pitchFamily="66" charset="0"/>
              </a:rPr>
              <a:t>перед нами</a:t>
            </a:r>
            <a:br>
              <a:rPr lang="ru-RU" sz="2400" b="1" dirty="0" smtClean="0">
                <a:solidFill>
                  <a:srgbClr val="006600"/>
                </a:solidFill>
                <a:latin typeface="Comic Sans MS" pitchFamily="66" charset="0"/>
              </a:rPr>
            </a:br>
            <a:r>
              <a:rPr lang="ru-RU" sz="2400" b="1" dirty="0" smtClean="0">
                <a:solidFill>
                  <a:srgbClr val="006600"/>
                </a:solidFill>
                <a:latin typeface="Comic Sans MS" pitchFamily="66" charset="0"/>
              </a:rPr>
              <a:t>Все  вниз головой, </a:t>
            </a:r>
            <a:br>
              <a:rPr lang="ru-RU" sz="2400" b="1" dirty="0" smtClean="0">
                <a:solidFill>
                  <a:srgbClr val="006600"/>
                </a:solidFill>
                <a:latin typeface="Comic Sans MS" pitchFamily="66" charset="0"/>
              </a:rPr>
            </a:br>
            <a:r>
              <a:rPr lang="ru-RU" sz="2400" b="1" dirty="0" smtClean="0">
                <a:solidFill>
                  <a:srgbClr val="006600"/>
                </a:solidFill>
                <a:latin typeface="Comic Sans MS" pitchFamily="66" charset="0"/>
              </a:rPr>
              <a:t>а вверх - ногами.</a:t>
            </a:r>
            <a:endParaRPr lang="ru-RU" sz="2400" b="1" dirty="0">
              <a:solidFill>
                <a:srgbClr val="006600"/>
              </a:solidFill>
              <a:latin typeface="Comic Sans MS" pitchFamily="66" charset="0"/>
            </a:endParaRPr>
          </a:p>
        </p:txBody>
      </p:sp>
      <p:pic>
        <p:nvPicPr>
          <p:cNvPr id="5122" name="Picture 2" descr="C:\Users\Ирина\Downloads\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7904" y="137932"/>
            <a:ext cx="4752528" cy="3165845"/>
          </a:xfrm>
          <a:prstGeom prst="rect">
            <a:avLst/>
          </a:prstGeom>
          <a:noFill/>
          <a:ln w="38100" cmpd="sng">
            <a:solidFill>
              <a:srgbClr val="006600"/>
            </a:solidFill>
          </a:ln>
          <a:extLst>
            <a:ext uri="{909E8E84-426E-40DD-AFC4-6F175D3DCCD1}">
              <a14:hiddenFill xmlns:a14="http://schemas.microsoft.com/office/drawing/2010/main">
                <a:solidFill>
                  <a:srgbClr val="FFFFFF"/>
                </a:solidFill>
              </a14:hiddenFill>
            </a:ext>
          </a:extLst>
        </p:spPr>
      </p:pic>
      <p:pic>
        <p:nvPicPr>
          <p:cNvPr id="5123" name="Picture 3" descr="C:\Users\Ирина\Downloads\1.jp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971600" y="3429000"/>
            <a:ext cx="4846692" cy="3240360"/>
          </a:xfrm>
          <a:prstGeom prst="rect">
            <a:avLst/>
          </a:prstGeom>
          <a:noFill/>
          <a:ln w="38100" cmpd="sng">
            <a:solidFill>
              <a:srgbClr val="0066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0698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1143000"/>
          </a:xfrm>
        </p:spPr>
        <p:txBody>
          <a:bodyPr>
            <a:noAutofit/>
          </a:bodyPr>
          <a:lstStyle/>
          <a:p>
            <a:r>
              <a:rPr lang="ru-RU" sz="2800" b="1" dirty="0">
                <a:solidFill>
                  <a:srgbClr val="006600"/>
                </a:solidFill>
                <a:latin typeface="Comic Sans MS" pitchFamily="66" charset="0"/>
              </a:rPr>
              <a:t>Синхронное плавание </a:t>
            </a:r>
            <a:r>
              <a:rPr lang="ru-RU" sz="2400" b="1" dirty="0">
                <a:solidFill>
                  <a:srgbClr val="006600"/>
                </a:solidFill>
                <a:latin typeface="Comic Sans MS" pitchFamily="66" charset="0"/>
              </a:rPr>
              <a:t>— водный вид спорта, связанный с выполнением в воде различных фигур под музыку. </a:t>
            </a:r>
          </a:p>
        </p:txBody>
      </p:sp>
      <p:pic>
        <p:nvPicPr>
          <p:cNvPr id="6146" name="Picture 2" descr="C:\Users\Ирина\Downloads\3.jpg"/>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79512" y="1844824"/>
            <a:ext cx="8784976" cy="4392488"/>
          </a:xfrm>
          <a:prstGeom prst="rect">
            <a:avLst/>
          </a:prstGeom>
          <a:noFill/>
          <a:ln w="38100" cmpd="sng">
            <a:solidFill>
              <a:srgbClr val="0066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0035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1800" y="1196752"/>
            <a:ext cx="8229600" cy="1143000"/>
          </a:xfrm>
        </p:spPr>
        <p:txBody>
          <a:bodyPr>
            <a:normAutofit fontScale="90000"/>
          </a:bodyPr>
          <a:lstStyle/>
          <a:p>
            <a:pPr lvl="0">
              <a:spcBef>
                <a:spcPts val="0"/>
              </a:spcBef>
            </a:pPr>
            <a:r>
              <a:rPr lang="ru-RU" sz="3100" b="1" dirty="0" smtClean="0">
                <a:solidFill>
                  <a:srgbClr val="006600"/>
                </a:solidFill>
              </a:rPr>
              <a:t>Загадка</a:t>
            </a:r>
            <a:r>
              <a:rPr lang="ru-RU" sz="2700" b="1" dirty="0" smtClean="0">
                <a:solidFill>
                  <a:srgbClr val="006600"/>
                </a:solidFill>
              </a:rPr>
              <a:t/>
            </a:r>
            <a:br>
              <a:rPr lang="ru-RU" sz="2700" b="1" dirty="0" smtClean="0">
                <a:solidFill>
                  <a:srgbClr val="006600"/>
                </a:solidFill>
              </a:rPr>
            </a:br>
            <a:r>
              <a:rPr lang="ru-RU" sz="2700" b="1" dirty="0">
                <a:solidFill>
                  <a:srgbClr val="006600"/>
                </a:solidFill>
                <a:ea typeface="+mn-ea"/>
                <a:cs typeface="+mn-cs"/>
              </a:rPr>
              <a:t>Без весла не обойдёшься,</a:t>
            </a:r>
            <a:br>
              <a:rPr lang="ru-RU" sz="2700" b="1" dirty="0">
                <a:solidFill>
                  <a:srgbClr val="006600"/>
                </a:solidFill>
                <a:ea typeface="+mn-ea"/>
                <a:cs typeface="+mn-cs"/>
              </a:rPr>
            </a:br>
            <a:r>
              <a:rPr lang="ru-RU" sz="2700" b="1" dirty="0">
                <a:solidFill>
                  <a:srgbClr val="006600"/>
                </a:solidFill>
                <a:ea typeface="+mn-ea"/>
                <a:cs typeface="+mn-cs"/>
              </a:rPr>
              <a:t>Если спортом тем займёшься.</a:t>
            </a:r>
            <a:br>
              <a:rPr lang="ru-RU" sz="2700" b="1" dirty="0">
                <a:solidFill>
                  <a:srgbClr val="006600"/>
                </a:solidFill>
                <a:ea typeface="+mn-ea"/>
                <a:cs typeface="+mn-cs"/>
              </a:rPr>
            </a:br>
            <a:r>
              <a:rPr lang="ru-RU" sz="2700" b="1" dirty="0">
                <a:solidFill>
                  <a:srgbClr val="006600"/>
                </a:solidFill>
                <a:ea typeface="+mn-ea"/>
                <a:cs typeface="+mn-cs"/>
              </a:rPr>
              <a:t>А как занятие зовут,</a:t>
            </a:r>
            <a:br>
              <a:rPr lang="ru-RU" sz="2700" b="1" dirty="0">
                <a:solidFill>
                  <a:srgbClr val="006600"/>
                </a:solidFill>
                <a:ea typeface="+mn-ea"/>
                <a:cs typeface="+mn-cs"/>
              </a:rPr>
            </a:br>
            <a:r>
              <a:rPr lang="ru-RU" sz="2700" b="1" dirty="0">
                <a:solidFill>
                  <a:srgbClr val="006600"/>
                </a:solidFill>
                <a:ea typeface="+mn-ea"/>
                <a:cs typeface="+mn-cs"/>
              </a:rPr>
              <a:t>Где в лодке к финишу </a:t>
            </a:r>
            <a:r>
              <a:rPr lang="ru-RU" sz="2700" b="1" dirty="0" smtClean="0">
                <a:solidFill>
                  <a:srgbClr val="006600"/>
                </a:solidFill>
                <a:ea typeface="+mn-ea"/>
                <a:cs typeface="+mn-cs"/>
              </a:rPr>
              <a:t>плывут?</a:t>
            </a:r>
            <a:r>
              <a:rPr lang="ru-RU" sz="1700" dirty="0">
                <a:solidFill>
                  <a:prstClr val="black"/>
                </a:solidFill>
                <a:ea typeface="+mn-ea"/>
                <a:cs typeface="+mn-cs"/>
              </a:rPr>
              <a:t/>
            </a:r>
            <a:br>
              <a:rPr lang="ru-RU" sz="1700" dirty="0">
                <a:solidFill>
                  <a:prstClr val="black"/>
                </a:solidFill>
                <a:ea typeface="+mn-ea"/>
                <a:cs typeface="+mn-cs"/>
              </a:rPr>
            </a:br>
            <a:r>
              <a:rPr lang="ru-RU" dirty="0" smtClean="0"/>
              <a:t/>
            </a:r>
            <a:br>
              <a:rPr lang="ru-RU" dirty="0" smtClean="0"/>
            </a:br>
            <a:endParaRPr lang="ru-RU" dirty="0"/>
          </a:p>
        </p:txBody>
      </p:sp>
      <p:pic>
        <p:nvPicPr>
          <p:cNvPr id="1025" name="Picture 1" descr="C:\Users\Ирина\Downloads\2.JPG"/>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251520" y="188640"/>
            <a:ext cx="4286250" cy="2762250"/>
          </a:xfrm>
          <a:prstGeom prst="rect">
            <a:avLst/>
          </a:prstGeom>
          <a:noFill/>
          <a:ln w="38100" cmpd="sng">
            <a:solidFill>
              <a:srgbClr val="006600"/>
            </a:solidFill>
          </a:ln>
          <a:extLst>
            <a:ext uri="{909E8E84-426E-40DD-AFC4-6F175D3DCCD1}">
              <a14:hiddenFill xmlns:a14="http://schemas.microsoft.com/office/drawing/2010/main">
                <a:solidFill>
                  <a:srgbClr val="FFFFFF"/>
                </a:solidFill>
              </a14:hiddenFill>
            </a:ext>
          </a:extLst>
        </p:spPr>
      </p:pic>
      <p:pic>
        <p:nvPicPr>
          <p:cNvPr id="1026" name="Picture 2" descr="C:\Users\Ирина\Downloads\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03648" y="3068960"/>
            <a:ext cx="6526452" cy="3672408"/>
          </a:xfrm>
          <a:prstGeom prst="rect">
            <a:avLst/>
          </a:prstGeom>
          <a:noFill/>
          <a:ln w="38100" cmpd="sng">
            <a:solidFill>
              <a:srgbClr val="0066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1664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5255" y="404664"/>
            <a:ext cx="8229600" cy="1143000"/>
          </a:xfrm>
        </p:spPr>
        <p:txBody>
          <a:bodyPr>
            <a:noAutofit/>
          </a:bodyPr>
          <a:lstStyle/>
          <a:p>
            <a:r>
              <a:rPr lang="ru-RU" sz="2800" b="1" dirty="0">
                <a:solidFill>
                  <a:srgbClr val="006600"/>
                </a:solidFill>
                <a:latin typeface="Comic Sans MS" pitchFamily="66" charset="0"/>
              </a:rPr>
              <a:t>Гребля</a:t>
            </a:r>
            <a:r>
              <a:rPr lang="ru-RU" sz="2400" b="1" dirty="0">
                <a:solidFill>
                  <a:srgbClr val="006600"/>
                </a:solidFill>
                <a:latin typeface="Comic Sans MS" pitchFamily="66" charset="0"/>
              </a:rPr>
              <a:t> — способ перемещения судна по поверхности воды с помощью вёсел, приводимых в движение </a:t>
            </a:r>
            <a:r>
              <a:rPr lang="ru-RU" sz="2400" b="1" dirty="0" smtClean="0">
                <a:solidFill>
                  <a:srgbClr val="006600"/>
                </a:solidFill>
                <a:latin typeface="Comic Sans MS" pitchFamily="66" charset="0"/>
              </a:rPr>
              <a:t>мускульными усилиями </a:t>
            </a:r>
            <a:r>
              <a:rPr lang="ru-RU" sz="2400" b="1" dirty="0">
                <a:solidFill>
                  <a:srgbClr val="006600"/>
                </a:solidFill>
                <a:latin typeface="Comic Sans MS" pitchFamily="66" charset="0"/>
              </a:rPr>
              <a:t>человека.</a:t>
            </a:r>
          </a:p>
        </p:txBody>
      </p:sp>
      <p:sp>
        <p:nvSpPr>
          <p:cNvPr id="3" name="Объект 2"/>
          <p:cNvSpPr>
            <a:spLocks noGrp="1"/>
          </p:cNvSpPr>
          <p:nvPr>
            <p:ph idx="1"/>
          </p:nvPr>
        </p:nvSpPr>
        <p:spPr>
          <a:xfrm>
            <a:off x="457200" y="3861048"/>
            <a:ext cx="6995120" cy="2265115"/>
          </a:xfrm>
        </p:spPr>
        <p:txBody>
          <a:bodyPr/>
          <a:lstStyle/>
          <a:p>
            <a:endParaRPr lang="ru-RU" dirty="0"/>
          </a:p>
        </p:txBody>
      </p:sp>
      <p:pic>
        <p:nvPicPr>
          <p:cNvPr id="2050" name="Picture 2" descr="C:\Users\Ирина\Downloads\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844824"/>
            <a:ext cx="8769078" cy="4501460"/>
          </a:xfrm>
          <a:prstGeom prst="rect">
            <a:avLst/>
          </a:prstGeom>
          <a:noFill/>
          <a:ln w="38100" cmpd="sng">
            <a:solidFill>
              <a:srgbClr val="0066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4795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4704" y="692696"/>
            <a:ext cx="8229600" cy="1143000"/>
          </a:xfrm>
        </p:spPr>
        <p:txBody>
          <a:bodyPr>
            <a:normAutofit fontScale="90000"/>
          </a:bodyPr>
          <a:lstStyle/>
          <a:p>
            <a:r>
              <a:rPr lang="ru-RU" sz="3100" b="1" dirty="0" smtClean="0">
                <a:solidFill>
                  <a:srgbClr val="006600"/>
                </a:solidFill>
                <a:latin typeface="Comic Sans MS" pitchFamily="66" charset="0"/>
              </a:rPr>
              <a:t>Загадка</a:t>
            </a:r>
            <a:r>
              <a:rPr lang="ru-RU" sz="2400" dirty="0" smtClean="0">
                <a:latin typeface="Comic Sans MS" pitchFamily="66" charset="0"/>
              </a:rPr>
              <a:t/>
            </a:r>
            <a:br>
              <a:rPr lang="ru-RU" sz="2400" dirty="0" smtClean="0">
                <a:latin typeface="Comic Sans MS" pitchFamily="66" charset="0"/>
              </a:rPr>
            </a:br>
            <a:r>
              <a:rPr lang="ru-RU" sz="2700" b="1" dirty="0" smtClean="0">
                <a:solidFill>
                  <a:srgbClr val="006600"/>
                </a:solidFill>
                <a:latin typeface="Comic Sans MS" pitchFamily="66" charset="0"/>
              </a:rPr>
              <a:t>Ему </a:t>
            </a:r>
            <a:r>
              <a:rPr lang="ru-RU" sz="2700" b="1" dirty="0">
                <a:solidFill>
                  <a:srgbClr val="006600"/>
                </a:solidFill>
                <a:latin typeface="Comic Sans MS" pitchFamily="66" charset="0"/>
              </a:rPr>
              <a:t>бассейн так </a:t>
            </a:r>
            <a:r>
              <a:rPr lang="ru-RU" sz="2700" b="1" dirty="0" smtClean="0">
                <a:solidFill>
                  <a:srgbClr val="006600"/>
                </a:solidFill>
                <a:latin typeface="Comic Sans MS" pitchFamily="66" charset="0"/>
              </a:rPr>
              <a:t>приглянулся</a:t>
            </a:r>
            <a:br>
              <a:rPr lang="ru-RU" sz="2700" b="1" dirty="0" smtClean="0">
                <a:solidFill>
                  <a:srgbClr val="006600"/>
                </a:solidFill>
                <a:latin typeface="Comic Sans MS" pitchFamily="66" charset="0"/>
              </a:rPr>
            </a:br>
            <a:r>
              <a:rPr lang="ru-RU" sz="2700" b="1" dirty="0" smtClean="0">
                <a:solidFill>
                  <a:srgbClr val="006600"/>
                </a:solidFill>
                <a:latin typeface="Comic Sans MS" pitchFamily="66" charset="0"/>
              </a:rPr>
              <a:t> </a:t>
            </a:r>
            <a:r>
              <a:rPr lang="ru-RU" sz="2700" b="1" dirty="0">
                <a:solidFill>
                  <a:srgbClr val="006600"/>
                </a:solidFill>
                <a:latin typeface="Comic Sans MS" pitchFamily="66" charset="0"/>
              </a:rPr>
              <a:t>– Он тут же в воду бултыхнулся, </a:t>
            </a:r>
            <a:r>
              <a:rPr lang="ru-RU" sz="2700" b="1" dirty="0" smtClean="0">
                <a:solidFill>
                  <a:srgbClr val="006600"/>
                </a:solidFill>
                <a:latin typeface="Comic Sans MS" pitchFamily="66" charset="0"/>
              </a:rPr>
              <a:t/>
            </a:r>
            <a:br>
              <a:rPr lang="ru-RU" sz="2700" b="1" dirty="0" smtClean="0">
                <a:solidFill>
                  <a:srgbClr val="006600"/>
                </a:solidFill>
                <a:latin typeface="Comic Sans MS" pitchFamily="66" charset="0"/>
              </a:rPr>
            </a:br>
            <a:r>
              <a:rPr lang="ru-RU" sz="2700" b="1" dirty="0" smtClean="0">
                <a:solidFill>
                  <a:srgbClr val="006600"/>
                </a:solidFill>
                <a:latin typeface="Comic Sans MS" pitchFamily="66" charset="0"/>
              </a:rPr>
              <a:t>Помчался </a:t>
            </a:r>
            <a:r>
              <a:rPr lang="ru-RU" sz="2700" b="1" dirty="0">
                <a:solidFill>
                  <a:srgbClr val="006600"/>
                </a:solidFill>
                <a:latin typeface="Comic Sans MS" pitchFamily="66" charset="0"/>
              </a:rPr>
              <a:t>стилем баттерфляй, </a:t>
            </a:r>
            <a:r>
              <a:rPr lang="ru-RU" sz="2700" b="1" dirty="0" smtClean="0">
                <a:solidFill>
                  <a:srgbClr val="006600"/>
                </a:solidFill>
                <a:latin typeface="Comic Sans MS" pitchFamily="66" charset="0"/>
              </a:rPr>
              <a:t/>
            </a:r>
            <a:br>
              <a:rPr lang="ru-RU" sz="2700" b="1" dirty="0" smtClean="0">
                <a:solidFill>
                  <a:srgbClr val="006600"/>
                </a:solidFill>
                <a:latin typeface="Comic Sans MS" pitchFamily="66" charset="0"/>
              </a:rPr>
            </a:br>
            <a:r>
              <a:rPr lang="ru-RU" sz="2700" b="1" dirty="0" smtClean="0">
                <a:solidFill>
                  <a:srgbClr val="006600"/>
                </a:solidFill>
                <a:latin typeface="Comic Sans MS" pitchFamily="66" charset="0"/>
              </a:rPr>
              <a:t>Теперь вид спорта отгадай!</a:t>
            </a:r>
            <a:endParaRPr lang="ru-RU" sz="2700" b="1" dirty="0">
              <a:solidFill>
                <a:srgbClr val="006600"/>
              </a:solidFill>
              <a:latin typeface="Comic Sans MS" pitchFamily="66" charset="0"/>
            </a:endParaRPr>
          </a:p>
        </p:txBody>
      </p:sp>
      <p:pic>
        <p:nvPicPr>
          <p:cNvPr id="1026" name="Picture 2" descr="C:\Users\Ирина\Downloads\2.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79512" y="3681028"/>
            <a:ext cx="4680520" cy="3008906"/>
          </a:xfrm>
          <a:prstGeom prst="rect">
            <a:avLst/>
          </a:prstGeom>
          <a:noFill/>
          <a:ln w="38100" cmpd="sng">
            <a:solidFill>
              <a:srgbClr val="006600"/>
            </a:solidFill>
          </a:ln>
          <a:extLst>
            <a:ext uri="{909E8E84-426E-40DD-AFC4-6F175D3DCCD1}">
              <a14:hiddenFill xmlns:a14="http://schemas.microsoft.com/office/drawing/2010/main">
                <a:solidFill>
                  <a:srgbClr val="FFFFFF"/>
                </a:solidFill>
              </a14:hiddenFill>
            </a:ext>
          </a:extLst>
        </p:spPr>
      </p:pic>
      <p:pic>
        <p:nvPicPr>
          <p:cNvPr id="1027" name="Picture 3" descr="C:\Users\Ирина\Downloads\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1999" y="260648"/>
            <a:ext cx="4416491" cy="3312368"/>
          </a:xfrm>
          <a:prstGeom prst="rect">
            <a:avLst/>
          </a:prstGeom>
          <a:noFill/>
          <a:ln w="38100" cmpd="sng">
            <a:solidFill>
              <a:srgbClr val="0066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9560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1143000"/>
          </a:xfrm>
        </p:spPr>
        <p:txBody>
          <a:bodyPr>
            <a:noAutofit/>
          </a:bodyPr>
          <a:lstStyle/>
          <a:p>
            <a:r>
              <a:rPr lang="ru-RU" sz="2800" b="1" dirty="0">
                <a:solidFill>
                  <a:srgbClr val="006600"/>
                </a:solidFill>
                <a:latin typeface="Comic Sans MS" pitchFamily="66" charset="0"/>
              </a:rPr>
              <a:t>Плавание </a:t>
            </a:r>
            <a:r>
              <a:rPr lang="ru-RU" sz="2400" b="1" dirty="0">
                <a:solidFill>
                  <a:srgbClr val="006600"/>
                </a:solidFill>
                <a:latin typeface="Comic Sans MS" pitchFamily="66" charset="0"/>
              </a:rPr>
              <a:t>— вид спорта или спортивная дисциплина, заключающаяся в преодолении вплавь за наименьшее время различных дистанций.</a:t>
            </a:r>
          </a:p>
        </p:txBody>
      </p:sp>
      <p:pic>
        <p:nvPicPr>
          <p:cNvPr id="2050" name="Picture 2" descr="C:\Users\Ирина\Downloads\4.jpg"/>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79512" y="1916832"/>
            <a:ext cx="8773027" cy="4464496"/>
          </a:xfrm>
          <a:prstGeom prst="rect">
            <a:avLst/>
          </a:prstGeom>
          <a:noFill/>
          <a:ln w="38100" cmpd="sng">
            <a:solidFill>
              <a:srgbClr val="0066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070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2696" y="692696"/>
            <a:ext cx="8229600" cy="1143000"/>
          </a:xfrm>
        </p:spPr>
        <p:txBody>
          <a:bodyPr>
            <a:normAutofit fontScale="90000"/>
          </a:bodyPr>
          <a:lstStyle/>
          <a:p>
            <a:r>
              <a:rPr lang="ru-RU" dirty="0"/>
              <a:t/>
            </a:r>
            <a:br>
              <a:rPr lang="ru-RU" dirty="0"/>
            </a:br>
            <a:r>
              <a:rPr lang="ru-RU" dirty="0" smtClean="0"/>
              <a:t/>
            </a:r>
            <a:br>
              <a:rPr lang="ru-RU" dirty="0" smtClean="0"/>
            </a:br>
            <a:r>
              <a:rPr lang="ru-RU" dirty="0"/>
              <a:t/>
            </a:r>
            <a:br>
              <a:rPr lang="ru-RU" dirty="0"/>
            </a:br>
            <a:r>
              <a:rPr lang="ru-RU" sz="3100" b="1" dirty="0">
                <a:solidFill>
                  <a:srgbClr val="006600"/>
                </a:solidFill>
                <a:latin typeface="Comic Sans MS" pitchFamily="66" charset="0"/>
              </a:rPr>
              <a:t>Загадка</a:t>
            </a:r>
            <a:r>
              <a:rPr lang="ru-RU" sz="2700" b="1" dirty="0">
                <a:solidFill>
                  <a:srgbClr val="006600"/>
                </a:solidFill>
                <a:latin typeface="Comic Sans MS" pitchFamily="66" charset="0"/>
              </a:rPr>
              <a:t/>
            </a:r>
            <a:br>
              <a:rPr lang="ru-RU" sz="2700" b="1" dirty="0">
                <a:solidFill>
                  <a:srgbClr val="006600"/>
                </a:solidFill>
                <a:latin typeface="Comic Sans MS" pitchFamily="66" charset="0"/>
              </a:rPr>
            </a:br>
            <a:r>
              <a:rPr lang="ru-RU" sz="2700" b="1" dirty="0">
                <a:solidFill>
                  <a:srgbClr val="006600"/>
                </a:solidFill>
                <a:latin typeface="Comic Sans MS" pitchFamily="66" charset="0"/>
              </a:rPr>
              <a:t>Все ловки и высоки.</a:t>
            </a:r>
            <a:br>
              <a:rPr lang="ru-RU" sz="2700" b="1" dirty="0">
                <a:solidFill>
                  <a:srgbClr val="006600"/>
                </a:solidFill>
                <a:latin typeface="Comic Sans MS" pitchFamily="66" charset="0"/>
              </a:rPr>
            </a:br>
            <a:r>
              <a:rPr lang="ru-RU" sz="2700" b="1" dirty="0">
                <a:solidFill>
                  <a:srgbClr val="006600"/>
                </a:solidFill>
                <a:latin typeface="Comic Sans MS" pitchFamily="66" charset="0"/>
              </a:rPr>
              <a:t>Любят в мяч они играть</a:t>
            </a:r>
            <a:br>
              <a:rPr lang="ru-RU" sz="2700" b="1" dirty="0">
                <a:solidFill>
                  <a:srgbClr val="006600"/>
                </a:solidFill>
                <a:latin typeface="Comic Sans MS" pitchFamily="66" charset="0"/>
              </a:rPr>
            </a:br>
            <a:r>
              <a:rPr lang="ru-RU" sz="2700" b="1" dirty="0">
                <a:solidFill>
                  <a:srgbClr val="006600"/>
                </a:solidFill>
                <a:latin typeface="Comic Sans MS" pitchFamily="66" charset="0"/>
              </a:rPr>
              <a:t>И в кольцо его кидать.</a:t>
            </a:r>
            <a:br>
              <a:rPr lang="ru-RU" sz="2700" b="1" dirty="0">
                <a:solidFill>
                  <a:srgbClr val="006600"/>
                </a:solidFill>
                <a:latin typeface="Comic Sans MS" pitchFamily="66" charset="0"/>
              </a:rPr>
            </a:br>
            <a:r>
              <a:rPr lang="ru-RU" sz="2700" b="1" dirty="0">
                <a:solidFill>
                  <a:srgbClr val="006600"/>
                </a:solidFill>
                <a:latin typeface="Comic Sans MS" pitchFamily="66" charset="0"/>
              </a:rPr>
              <a:t>Мячик звонко бьет об пол,</a:t>
            </a:r>
            <a:br>
              <a:rPr lang="ru-RU" sz="2700" b="1" dirty="0">
                <a:solidFill>
                  <a:srgbClr val="006600"/>
                </a:solidFill>
                <a:latin typeface="Comic Sans MS" pitchFamily="66" charset="0"/>
              </a:rPr>
            </a:br>
            <a:r>
              <a:rPr lang="ru-RU" sz="2700" b="1" dirty="0">
                <a:solidFill>
                  <a:srgbClr val="006600"/>
                </a:solidFill>
                <a:latin typeface="Comic Sans MS" pitchFamily="66" charset="0"/>
              </a:rPr>
              <a:t>Значит, это ...</a:t>
            </a:r>
            <a:r>
              <a:rPr lang="ru-RU" dirty="0" smtClean="0">
                <a:latin typeface="Comic Sans MS" pitchFamily="66" charset="0"/>
              </a:rPr>
              <a:t/>
            </a:r>
            <a:br>
              <a:rPr lang="ru-RU" dirty="0" smtClean="0">
                <a:latin typeface="Comic Sans MS" pitchFamily="66" charset="0"/>
              </a:rPr>
            </a:br>
            <a:r>
              <a:rPr lang="ru-RU" dirty="0"/>
              <a:t/>
            </a:r>
            <a:br>
              <a:rPr lang="ru-RU" dirty="0"/>
            </a:br>
            <a:r>
              <a:rPr lang="ru-RU" dirty="0" smtClean="0"/>
              <a:t/>
            </a:r>
            <a:br>
              <a:rPr lang="ru-RU" dirty="0" smtClean="0"/>
            </a:br>
            <a:endParaRPr lang="ru-RU" sz="2700" b="1" dirty="0">
              <a:solidFill>
                <a:srgbClr val="006600"/>
              </a:solidFill>
            </a:endParaRPr>
          </a:p>
        </p:txBody>
      </p:sp>
      <p:pic>
        <p:nvPicPr>
          <p:cNvPr id="1028" name="Picture 4" descr="C:\Users\Ирина\Desktop\б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23622" y="260648"/>
            <a:ext cx="4201649" cy="3151237"/>
          </a:xfrm>
          <a:prstGeom prst="rect">
            <a:avLst/>
          </a:prstGeom>
          <a:noFill/>
          <a:ln w="38100" cmpd="sng">
            <a:solidFill>
              <a:srgbClr val="006600"/>
            </a:solidFill>
          </a:ln>
          <a:extLst>
            <a:ext uri="{909E8E84-426E-40DD-AFC4-6F175D3DCCD1}">
              <a14:hiddenFill xmlns:a14="http://schemas.microsoft.com/office/drawing/2010/main">
                <a:solidFill>
                  <a:srgbClr val="FFFFFF"/>
                </a:solidFill>
              </a14:hiddenFill>
            </a:ext>
          </a:extLst>
        </p:spPr>
      </p:pic>
      <p:pic>
        <p:nvPicPr>
          <p:cNvPr id="1029" name="Picture 5" descr="C:\Users\Ирина\Desktop\б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63688" y="3645024"/>
            <a:ext cx="5565241" cy="2968129"/>
          </a:xfrm>
          <a:prstGeom prst="rect">
            <a:avLst/>
          </a:prstGeom>
          <a:noFill/>
          <a:ln w="38100" cmpd="sng">
            <a:solidFill>
              <a:srgbClr val="0066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2953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9792" y="764704"/>
            <a:ext cx="8229600" cy="1143000"/>
          </a:xfrm>
        </p:spPr>
        <p:txBody>
          <a:bodyPr>
            <a:normAutofit fontScale="90000"/>
          </a:bodyPr>
          <a:lstStyle/>
          <a:p>
            <a:r>
              <a:rPr lang="ru-RU" sz="3100" b="1" dirty="0" smtClean="0">
                <a:solidFill>
                  <a:srgbClr val="006600"/>
                </a:solidFill>
                <a:latin typeface="Comic Sans MS" pitchFamily="66" charset="0"/>
              </a:rPr>
              <a:t>Загадка</a:t>
            </a:r>
            <a:r>
              <a:rPr lang="ru-RU" sz="2800" b="1" dirty="0" smtClean="0">
                <a:solidFill>
                  <a:srgbClr val="006600"/>
                </a:solidFill>
                <a:latin typeface="Comic Sans MS" pitchFamily="66" charset="0"/>
              </a:rPr>
              <a:t/>
            </a:r>
            <a:br>
              <a:rPr lang="ru-RU" sz="2800" b="1" dirty="0" smtClean="0">
                <a:solidFill>
                  <a:srgbClr val="006600"/>
                </a:solidFill>
                <a:latin typeface="Comic Sans MS" pitchFamily="66" charset="0"/>
              </a:rPr>
            </a:br>
            <a:r>
              <a:rPr lang="ru-RU" sz="2700" b="1" dirty="0">
                <a:solidFill>
                  <a:srgbClr val="006600"/>
                </a:solidFill>
                <a:latin typeface="Comic Sans MS" pitchFamily="66" charset="0"/>
              </a:rPr>
              <a:t>Лента, мяч, бревно и брусья</a:t>
            </a:r>
            <a:r>
              <a:rPr lang="ru-RU" sz="2700" b="1" dirty="0" smtClean="0">
                <a:solidFill>
                  <a:srgbClr val="006600"/>
                </a:solidFill>
                <a:latin typeface="Comic Sans MS" pitchFamily="66" charset="0"/>
              </a:rPr>
              <a:t>,</a:t>
            </a:r>
            <a:br>
              <a:rPr lang="ru-RU" sz="2700" b="1" dirty="0" smtClean="0">
                <a:solidFill>
                  <a:srgbClr val="006600"/>
                </a:solidFill>
                <a:latin typeface="Comic Sans MS" pitchFamily="66" charset="0"/>
              </a:rPr>
            </a:br>
            <a:r>
              <a:rPr lang="ru-RU" sz="2700" b="1" dirty="0" smtClean="0">
                <a:solidFill>
                  <a:srgbClr val="006600"/>
                </a:solidFill>
                <a:latin typeface="Comic Sans MS" pitchFamily="66" charset="0"/>
              </a:rPr>
              <a:t> </a:t>
            </a:r>
            <a:r>
              <a:rPr lang="ru-RU" sz="2700" b="1" dirty="0">
                <a:solidFill>
                  <a:srgbClr val="006600"/>
                </a:solidFill>
                <a:latin typeface="Comic Sans MS" pitchFamily="66" charset="0"/>
              </a:rPr>
              <a:t>Кольца с ними рядом. </a:t>
            </a:r>
            <a:r>
              <a:rPr lang="ru-RU" sz="2700" b="1" dirty="0" smtClean="0">
                <a:solidFill>
                  <a:srgbClr val="006600"/>
                </a:solidFill>
                <a:latin typeface="Comic Sans MS" pitchFamily="66" charset="0"/>
              </a:rPr>
              <a:t/>
            </a:r>
            <a:br>
              <a:rPr lang="ru-RU" sz="2700" b="1" dirty="0" smtClean="0">
                <a:solidFill>
                  <a:srgbClr val="006600"/>
                </a:solidFill>
                <a:latin typeface="Comic Sans MS" pitchFamily="66" charset="0"/>
              </a:rPr>
            </a:br>
            <a:r>
              <a:rPr lang="ru-RU" sz="2700" b="1" dirty="0" smtClean="0">
                <a:solidFill>
                  <a:srgbClr val="006600"/>
                </a:solidFill>
                <a:latin typeface="Comic Sans MS" pitchFamily="66" charset="0"/>
              </a:rPr>
              <a:t>Перечислить </a:t>
            </a:r>
            <a:r>
              <a:rPr lang="ru-RU" sz="2700" b="1" dirty="0">
                <a:solidFill>
                  <a:srgbClr val="006600"/>
                </a:solidFill>
                <a:latin typeface="Comic Sans MS" pitchFamily="66" charset="0"/>
              </a:rPr>
              <a:t>не берусь </a:t>
            </a:r>
            <a:r>
              <a:rPr lang="ru-RU" sz="2700" b="1" dirty="0" smtClean="0">
                <a:solidFill>
                  <a:srgbClr val="006600"/>
                </a:solidFill>
                <a:latin typeface="Comic Sans MS" pitchFamily="66" charset="0"/>
              </a:rPr>
              <a:t>я</a:t>
            </a:r>
            <a:br>
              <a:rPr lang="ru-RU" sz="2700" b="1" dirty="0" smtClean="0">
                <a:solidFill>
                  <a:srgbClr val="006600"/>
                </a:solidFill>
                <a:latin typeface="Comic Sans MS" pitchFamily="66" charset="0"/>
              </a:rPr>
            </a:br>
            <a:r>
              <a:rPr lang="ru-RU" sz="2700" b="1" dirty="0" smtClean="0">
                <a:solidFill>
                  <a:srgbClr val="006600"/>
                </a:solidFill>
                <a:latin typeface="Comic Sans MS" pitchFamily="66" charset="0"/>
              </a:rPr>
              <a:t> </a:t>
            </a:r>
            <a:r>
              <a:rPr lang="ru-RU" sz="2700" b="1" dirty="0">
                <a:solidFill>
                  <a:srgbClr val="006600"/>
                </a:solidFill>
                <a:latin typeface="Comic Sans MS" pitchFamily="66" charset="0"/>
              </a:rPr>
              <a:t>Множество снарядов. </a:t>
            </a:r>
            <a:r>
              <a:rPr lang="ru-RU" sz="2700" b="1" dirty="0" smtClean="0">
                <a:solidFill>
                  <a:srgbClr val="006600"/>
                </a:solidFill>
                <a:latin typeface="Comic Sans MS" pitchFamily="66" charset="0"/>
              </a:rPr>
              <a:t/>
            </a:r>
            <a:br>
              <a:rPr lang="ru-RU" sz="2700" b="1" dirty="0" smtClean="0">
                <a:solidFill>
                  <a:srgbClr val="006600"/>
                </a:solidFill>
                <a:latin typeface="Comic Sans MS" pitchFamily="66" charset="0"/>
              </a:rPr>
            </a:br>
            <a:r>
              <a:rPr lang="ru-RU" sz="2700" b="1" dirty="0" smtClean="0">
                <a:solidFill>
                  <a:srgbClr val="006600"/>
                </a:solidFill>
                <a:latin typeface="Comic Sans MS" pitchFamily="66" charset="0"/>
              </a:rPr>
              <a:t>Красоту </a:t>
            </a:r>
            <a:r>
              <a:rPr lang="ru-RU" sz="2700" b="1" dirty="0">
                <a:solidFill>
                  <a:srgbClr val="006600"/>
                </a:solidFill>
                <a:latin typeface="Comic Sans MS" pitchFamily="66" charset="0"/>
              </a:rPr>
              <a:t>и пластику Дарит нам... </a:t>
            </a:r>
          </a:p>
        </p:txBody>
      </p:sp>
      <p:pic>
        <p:nvPicPr>
          <p:cNvPr id="3074" name="Picture 2" descr="C:\Users\Ирина\Downloads\5.jpg"/>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251520" y="548680"/>
            <a:ext cx="4180223" cy="3528392"/>
          </a:xfrm>
          <a:prstGeom prst="rect">
            <a:avLst/>
          </a:prstGeom>
          <a:noFill/>
          <a:ln w="38100" cmpd="sng">
            <a:solidFill>
              <a:srgbClr val="006600"/>
            </a:solidFill>
          </a:ln>
          <a:extLst>
            <a:ext uri="{909E8E84-426E-40DD-AFC4-6F175D3DCCD1}">
              <a14:hiddenFill xmlns:a14="http://schemas.microsoft.com/office/drawing/2010/main">
                <a:solidFill>
                  <a:srgbClr val="FFFFFF"/>
                </a:solidFill>
              </a14:hiddenFill>
            </a:ext>
          </a:extLst>
        </p:spPr>
      </p:pic>
      <p:pic>
        <p:nvPicPr>
          <p:cNvPr id="3075" name="Picture 3" descr="C:\Users\Ирина\Downloads\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2564904"/>
            <a:ext cx="4329055" cy="4135151"/>
          </a:xfrm>
          <a:prstGeom prst="rect">
            <a:avLst/>
          </a:prstGeom>
          <a:noFill/>
          <a:ln w="38100" cmpd="sng">
            <a:solidFill>
              <a:srgbClr val="0066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514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908720"/>
            <a:ext cx="8229600" cy="1143000"/>
          </a:xfrm>
        </p:spPr>
        <p:txBody>
          <a:bodyPr>
            <a:noAutofit/>
          </a:bodyPr>
          <a:lstStyle/>
          <a:p>
            <a:r>
              <a:rPr lang="ru-RU" sz="2800" b="1" dirty="0">
                <a:solidFill>
                  <a:srgbClr val="006600"/>
                </a:solidFill>
                <a:latin typeface="Comic Sans MS" pitchFamily="66" charset="0"/>
              </a:rPr>
              <a:t>Гимнастика </a:t>
            </a:r>
            <a:r>
              <a:rPr lang="ru-RU" sz="2400" b="1" dirty="0" smtClean="0">
                <a:solidFill>
                  <a:srgbClr val="006600"/>
                </a:solidFill>
                <a:latin typeface="Comic Sans MS" pitchFamily="66" charset="0"/>
              </a:rPr>
              <a:t>- один </a:t>
            </a:r>
            <a:r>
              <a:rPr lang="ru-RU" sz="2400" b="1" dirty="0">
                <a:solidFill>
                  <a:srgbClr val="006600"/>
                </a:solidFill>
                <a:latin typeface="Comic Sans MS" pitchFamily="66" charset="0"/>
              </a:rPr>
              <a:t>из наиболее популярных видов спорта и физической культуры.</a:t>
            </a:r>
            <a:br>
              <a:rPr lang="ru-RU" sz="2400" b="1" dirty="0">
                <a:solidFill>
                  <a:srgbClr val="006600"/>
                </a:solidFill>
                <a:latin typeface="Comic Sans MS" pitchFamily="66" charset="0"/>
              </a:rPr>
            </a:br>
            <a:r>
              <a:rPr lang="ru-RU" sz="2400" b="1" dirty="0">
                <a:solidFill>
                  <a:srgbClr val="006600"/>
                </a:solidFill>
                <a:latin typeface="Comic Sans MS" pitchFamily="66" charset="0"/>
              </a:rPr>
              <a:t>К спортивным видам гимнастики относятся: спортивная, художественная, </a:t>
            </a:r>
            <a:r>
              <a:rPr lang="ru-RU" sz="2400" b="1" dirty="0" smtClean="0">
                <a:solidFill>
                  <a:srgbClr val="006600"/>
                </a:solidFill>
                <a:latin typeface="Comic Sans MS" pitchFamily="66" charset="0"/>
              </a:rPr>
              <a:t/>
            </a:r>
            <a:br>
              <a:rPr lang="ru-RU" sz="2400" b="1" dirty="0" smtClean="0">
                <a:solidFill>
                  <a:srgbClr val="006600"/>
                </a:solidFill>
                <a:latin typeface="Comic Sans MS" pitchFamily="66" charset="0"/>
              </a:rPr>
            </a:br>
            <a:r>
              <a:rPr lang="ru-RU" sz="2400" b="1" dirty="0" smtClean="0">
                <a:solidFill>
                  <a:srgbClr val="006600"/>
                </a:solidFill>
                <a:latin typeface="Comic Sans MS" pitchFamily="66" charset="0"/>
              </a:rPr>
              <a:t>акробатическая</a:t>
            </a:r>
            <a:r>
              <a:rPr lang="ru-RU" sz="2400" b="1" dirty="0">
                <a:solidFill>
                  <a:srgbClr val="006600"/>
                </a:solidFill>
                <a:latin typeface="Comic Sans MS" pitchFamily="66" charset="0"/>
              </a:rPr>
              <a:t>, эстетическая, командная, </a:t>
            </a:r>
            <a:r>
              <a:rPr lang="ru-RU" sz="2400" b="1" dirty="0" err="1">
                <a:solidFill>
                  <a:srgbClr val="006600"/>
                </a:solidFill>
                <a:latin typeface="Comic Sans MS" pitchFamily="66" charset="0"/>
              </a:rPr>
              <a:t>аэробическая</a:t>
            </a:r>
            <a:r>
              <a:rPr lang="ru-RU" sz="2400" b="1" dirty="0">
                <a:solidFill>
                  <a:srgbClr val="006600"/>
                </a:solidFill>
                <a:latin typeface="Comic Sans MS" pitchFamily="66" charset="0"/>
              </a:rPr>
              <a:t> гимнастика.</a:t>
            </a:r>
            <a:br>
              <a:rPr lang="ru-RU" sz="2400" b="1" dirty="0">
                <a:solidFill>
                  <a:srgbClr val="006600"/>
                </a:solidFill>
                <a:latin typeface="Comic Sans MS" pitchFamily="66" charset="0"/>
              </a:rPr>
            </a:br>
            <a:endParaRPr lang="ru-RU" sz="2400" b="1" dirty="0">
              <a:solidFill>
                <a:srgbClr val="006600"/>
              </a:solidFill>
              <a:latin typeface="Comic Sans MS" pitchFamily="66" charset="0"/>
            </a:endParaRPr>
          </a:p>
        </p:txBody>
      </p:sp>
      <p:pic>
        <p:nvPicPr>
          <p:cNvPr id="4098" name="Picture 2" descr="C:\Users\Ирина\Downloads\6.jpg"/>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403648" y="2564904"/>
            <a:ext cx="6408712" cy="4115595"/>
          </a:xfrm>
          <a:prstGeom prst="rect">
            <a:avLst/>
          </a:prstGeom>
          <a:noFill/>
          <a:ln w="38100" cmpd="sng">
            <a:solidFill>
              <a:srgbClr val="0066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9863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980728"/>
            <a:ext cx="8229600" cy="1143000"/>
          </a:xfrm>
        </p:spPr>
        <p:txBody>
          <a:bodyPr>
            <a:noAutofit/>
          </a:bodyPr>
          <a:lstStyle/>
          <a:p>
            <a:pPr algn="l"/>
            <a:r>
              <a:rPr lang="ru-RU" sz="2800" b="1" dirty="0" smtClean="0">
                <a:solidFill>
                  <a:srgbClr val="006600"/>
                </a:solidFill>
                <a:latin typeface="Comic Sans MS" pitchFamily="66" charset="0"/>
              </a:rPr>
              <a:t>Загадка</a:t>
            </a:r>
            <a:r>
              <a:rPr lang="ru-RU" sz="2400" b="1" dirty="0" smtClean="0">
                <a:solidFill>
                  <a:srgbClr val="006600"/>
                </a:solidFill>
                <a:latin typeface="Comic Sans MS" pitchFamily="66" charset="0"/>
              </a:rPr>
              <a:t/>
            </a:r>
            <a:br>
              <a:rPr lang="ru-RU" sz="2400" b="1" dirty="0" smtClean="0">
                <a:solidFill>
                  <a:srgbClr val="006600"/>
                </a:solidFill>
                <a:latin typeface="Comic Sans MS" pitchFamily="66" charset="0"/>
              </a:rPr>
            </a:br>
            <a:r>
              <a:rPr lang="ru-RU" sz="2400" b="1" dirty="0">
                <a:solidFill>
                  <a:srgbClr val="006600"/>
                </a:solidFill>
                <a:latin typeface="Comic Sans MS" pitchFamily="66" charset="0"/>
              </a:rPr>
              <a:t>Кручу быстрее я педали,</a:t>
            </a:r>
            <a:br>
              <a:rPr lang="ru-RU" sz="2400" b="1" dirty="0">
                <a:solidFill>
                  <a:srgbClr val="006600"/>
                </a:solidFill>
                <a:latin typeface="Comic Sans MS" pitchFamily="66" charset="0"/>
              </a:rPr>
            </a:br>
            <a:r>
              <a:rPr lang="ru-RU" sz="2400" b="1" dirty="0">
                <a:solidFill>
                  <a:srgbClr val="006600"/>
                </a:solidFill>
                <a:latin typeface="Comic Sans MS" pitchFamily="66" charset="0"/>
              </a:rPr>
              <a:t>Скорее ветра мчусь вперед.</a:t>
            </a:r>
            <a:br>
              <a:rPr lang="ru-RU" sz="2400" b="1" dirty="0">
                <a:solidFill>
                  <a:srgbClr val="006600"/>
                </a:solidFill>
                <a:latin typeface="Comic Sans MS" pitchFamily="66" charset="0"/>
              </a:rPr>
            </a:br>
            <a:r>
              <a:rPr lang="ru-RU" sz="2400" b="1" dirty="0">
                <a:solidFill>
                  <a:srgbClr val="006600"/>
                </a:solidFill>
                <a:latin typeface="Comic Sans MS" pitchFamily="66" charset="0"/>
              </a:rPr>
              <a:t>Чтоб все в округе увидали,</a:t>
            </a:r>
            <a:br>
              <a:rPr lang="ru-RU" sz="2400" b="1" dirty="0">
                <a:solidFill>
                  <a:srgbClr val="006600"/>
                </a:solidFill>
                <a:latin typeface="Comic Sans MS" pitchFamily="66" charset="0"/>
              </a:rPr>
            </a:br>
            <a:r>
              <a:rPr lang="ru-RU" sz="2400" b="1" dirty="0">
                <a:solidFill>
                  <a:srgbClr val="006600"/>
                </a:solidFill>
                <a:latin typeface="Comic Sans MS" pitchFamily="66" charset="0"/>
              </a:rPr>
              <a:t>Зауважали этот спорт.</a:t>
            </a:r>
            <a:br>
              <a:rPr lang="ru-RU" sz="2400" b="1" dirty="0">
                <a:solidFill>
                  <a:srgbClr val="006600"/>
                </a:solidFill>
                <a:latin typeface="Comic Sans MS" pitchFamily="66" charset="0"/>
              </a:rPr>
            </a:br>
            <a:endParaRPr lang="ru-RU" sz="2400" b="1" dirty="0">
              <a:solidFill>
                <a:srgbClr val="006600"/>
              </a:solidFill>
              <a:latin typeface="Comic Sans MS" pitchFamily="66" charset="0"/>
            </a:endParaRPr>
          </a:p>
        </p:txBody>
      </p:sp>
      <p:pic>
        <p:nvPicPr>
          <p:cNvPr id="1026" name="Picture 2" descr="C:\Users\Ирина\Downloads\1.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788024" y="116632"/>
            <a:ext cx="4166894" cy="2952328"/>
          </a:xfrm>
          <a:prstGeom prst="rect">
            <a:avLst/>
          </a:prstGeom>
          <a:noFill/>
          <a:ln w="38100" cmpd="sng">
            <a:solidFill>
              <a:srgbClr val="006600"/>
            </a:solidFill>
          </a:ln>
          <a:extLst>
            <a:ext uri="{909E8E84-426E-40DD-AFC4-6F175D3DCCD1}">
              <a14:hiddenFill xmlns:a14="http://schemas.microsoft.com/office/drawing/2010/main">
                <a:solidFill>
                  <a:srgbClr val="FFFFFF"/>
                </a:solidFill>
              </a14:hiddenFill>
            </a:ext>
          </a:extLst>
        </p:spPr>
      </p:pic>
      <p:pic>
        <p:nvPicPr>
          <p:cNvPr id="1027" name="Picture 3" descr="C:\Users\Ирина\Downloads\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9672" y="3212976"/>
            <a:ext cx="5645427" cy="3528392"/>
          </a:xfrm>
          <a:prstGeom prst="rect">
            <a:avLst/>
          </a:prstGeom>
          <a:noFill/>
          <a:ln w="38100" cmpd="sng">
            <a:solidFill>
              <a:srgbClr val="0066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9114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04664"/>
            <a:ext cx="8424936" cy="1872208"/>
          </a:xfrm>
        </p:spPr>
        <p:txBody>
          <a:bodyPr>
            <a:noAutofit/>
          </a:bodyPr>
          <a:lstStyle/>
          <a:p>
            <a:r>
              <a:rPr lang="ru-RU" sz="2800" b="1" dirty="0" smtClean="0">
                <a:solidFill>
                  <a:srgbClr val="006600"/>
                </a:solidFill>
                <a:latin typeface="Comic Sans MS" pitchFamily="66" charset="0"/>
              </a:rPr>
              <a:t>Велоспорт</a:t>
            </a:r>
            <a:r>
              <a:rPr lang="ru-RU" sz="2800" b="1" dirty="0">
                <a:solidFill>
                  <a:srgbClr val="006600"/>
                </a:solidFill>
                <a:latin typeface="Comic Sans MS" pitchFamily="66" charset="0"/>
              </a:rPr>
              <a:t> (Велосипедный спорт) </a:t>
            </a:r>
            <a:r>
              <a:rPr lang="ru-RU" sz="2400" b="1" dirty="0">
                <a:solidFill>
                  <a:srgbClr val="006600"/>
                </a:solidFill>
                <a:latin typeface="Comic Sans MS" pitchFamily="66" charset="0"/>
              </a:rPr>
              <a:t>— это перемещение по земле с использованием транспортных средств (велосипедов), движимых мускульной силой </a:t>
            </a:r>
            <a:r>
              <a:rPr lang="ru-RU" sz="2400" b="1" dirty="0" smtClean="0">
                <a:solidFill>
                  <a:srgbClr val="006600"/>
                </a:solidFill>
                <a:latin typeface="Comic Sans MS" pitchFamily="66" charset="0"/>
              </a:rPr>
              <a:t>человека.</a:t>
            </a:r>
            <a:r>
              <a:rPr lang="ru-RU" sz="2400" dirty="0">
                <a:solidFill>
                  <a:srgbClr val="000000"/>
                </a:solidFill>
                <a:latin typeface="Arial"/>
              </a:rPr>
              <a:t> </a:t>
            </a:r>
            <a:r>
              <a:rPr lang="ru-RU" sz="2400" b="1" dirty="0">
                <a:solidFill>
                  <a:srgbClr val="006600"/>
                </a:solidFill>
                <a:latin typeface="Comic Sans MS" pitchFamily="66" charset="0"/>
              </a:rPr>
              <a:t>Основная цель гоночных дисциплин — наиболее быстрое преодоление дистанции.</a:t>
            </a:r>
          </a:p>
        </p:txBody>
      </p:sp>
      <p:pic>
        <p:nvPicPr>
          <p:cNvPr id="2050" name="Picture 2" descr="C:\Users\Ирина\Downloads\3.jpg"/>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403648" y="2564904"/>
            <a:ext cx="6336704" cy="4177156"/>
          </a:xfrm>
          <a:prstGeom prst="rect">
            <a:avLst/>
          </a:prstGeom>
          <a:noFill/>
          <a:ln w="38100" cmpd="sng">
            <a:solidFill>
              <a:srgbClr val="0066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8242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55776" y="476672"/>
            <a:ext cx="8229600" cy="1143000"/>
          </a:xfrm>
        </p:spPr>
        <p:txBody>
          <a:bodyPr>
            <a:normAutofit fontScale="90000"/>
          </a:bodyPr>
          <a:lstStyle/>
          <a:p>
            <a:r>
              <a:rPr lang="ru-RU" sz="2800" b="1" dirty="0" smtClean="0">
                <a:solidFill>
                  <a:srgbClr val="006600"/>
                </a:solidFill>
                <a:latin typeface="Comic Sans MS" pitchFamily="66" charset="0"/>
              </a:rPr>
              <a:t>Загадка</a:t>
            </a:r>
            <a:br>
              <a:rPr lang="ru-RU" sz="2800" b="1" dirty="0" smtClean="0">
                <a:solidFill>
                  <a:srgbClr val="006600"/>
                </a:solidFill>
                <a:latin typeface="Comic Sans MS" pitchFamily="66" charset="0"/>
              </a:rPr>
            </a:br>
            <a:r>
              <a:rPr lang="ru-RU" sz="2700" b="1" dirty="0">
                <a:solidFill>
                  <a:srgbClr val="006600"/>
                </a:solidFill>
                <a:latin typeface="Comic Sans MS" pitchFamily="66" charset="0"/>
              </a:rPr>
              <a:t>Назовите нам вид спорта,</a:t>
            </a:r>
            <a:br>
              <a:rPr lang="ru-RU" sz="2700" b="1" dirty="0">
                <a:solidFill>
                  <a:srgbClr val="006600"/>
                </a:solidFill>
                <a:latin typeface="Comic Sans MS" pitchFamily="66" charset="0"/>
              </a:rPr>
            </a:br>
            <a:r>
              <a:rPr lang="ru-RU" sz="2700" b="1" dirty="0">
                <a:solidFill>
                  <a:srgbClr val="006600"/>
                </a:solidFill>
                <a:latin typeface="Comic Sans MS" pitchFamily="66" charset="0"/>
              </a:rPr>
              <a:t>Где ни клюшки нет, ни корта!</a:t>
            </a:r>
            <a:br>
              <a:rPr lang="ru-RU" sz="2700" b="1" dirty="0">
                <a:solidFill>
                  <a:srgbClr val="006600"/>
                </a:solidFill>
                <a:latin typeface="Comic Sans MS" pitchFamily="66" charset="0"/>
              </a:rPr>
            </a:br>
            <a:r>
              <a:rPr lang="ru-RU" sz="2700" b="1" dirty="0">
                <a:solidFill>
                  <a:srgbClr val="006600"/>
                </a:solidFill>
                <a:latin typeface="Comic Sans MS" pitchFamily="66" charset="0"/>
              </a:rPr>
              <a:t>Есть перчатки, ринг и бой,</a:t>
            </a:r>
            <a:br>
              <a:rPr lang="ru-RU" sz="2700" b="1" dirty="0">
                <a:solidFill>
                  <a:srgbClr val="006600"/>
                </a:solidFill>
                <a:latin typeface="Comic Sans MS" pitchFamily="66" charset="0"/>
              </a:rPr>
            </a:br>
            <a:r>
              <a:rPr lang="ru-RU" sz="2700" b="1" dirty="0">
                <a:solidFill>
                  <a:srgbClr val="006600"/>
                </a:solidFill>
                <a:latin typeface="Comic Sans MS" pitchFamily="66" charset="0"/>
              </a:rPr>
              <a:t>И победа за тобой!</a:t>
            </a:r>
          </a:p>
        </p:txBody>
      </p:sp>
      <p:pic>
        <p:nvPicPr>
          <p:cNvPr id="3074" name="Picture 2" descr="C:\Users\Ирина\Downloads\1.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51520" y="161637"/>
            <a:ext cx="4003645" cy="2502278"/>
          </a:xfrm>
          <a:prstGeom prst="rect">
            <a:avLst/>
          </a:prstGeom>
          <a:noFill/>
          <a:ln w="38100" cmpd="sng">
            <a:solidFill>
              <a:srgbClr val="006600"/>
            </a:solidFill>
          </a:ln>
          <a:extLst>
            <a:ext uri="{909E8E84-426E-40DD-AFC4-6F175D3DCCD1}">
              <a14:hiddenFill xmlns:a14="http://schemas.microsoft.com/office/drawing/2010/main">
                <a:solidFill>
                  <a:srgbClr val="FFFFFF"/>
                </a:solidFill>
              </a14:hiddenFill>
            </a:ext>
          </a:extLst>
        </p:spPr>
      </p:pic>
      <p:pic>
        <p:nvPicPr>
          <p:cNvPr id="3075" name="Picture 3" descr="C:\Users\Ирина\Downloads\2.jpe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15616" y="2870936"/>
            <a:ext cx="6858000" cy="3838575"/>
          </a:xfrm>
          <a:prstGeom prst="rect">
            <a:avLst/>
          </a:prstGeom>
          <a:noFill/>
          <a:ln w="38100" cmpd="sng">
            <a:solidFill>
              <a:srgbClr val="0066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662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48680"/>
            <a:ext cx="8229600" cy="1143000"/>
          </a:xfrm>
        </p:spPr>
        <p:txBody>
          <a:bodyPr>
            <a:noAutofit/>
          </a:bodyPr>
          <a:lstStyle/>
          <a:p>
            <a:r>
              <a:rPr lang="ru-RU" sz="2400" b="1" dirty="0" smtClean="0">
                <a:solidFill>
                  <a:srgbClr val="006600"/>
                </a:solidFill>
                <a:latin typeface="Comic Sans MS" pitchFamily="66" charset="0"/>
              </a:rPr>
              <a:t>Бокс - контактный </a:t>
            </a:r>
            <a:r>
              <a:rPr lang="ru-RU" sz="2400" b="1" dirty="0">
                <a:solidFill>
                  <a:srgbClr val="006600"/>
                </a:solidFill>
                <a:latin typeface="Comic Sans MS" pitchFamily="66" charset="0"/>
              </a:rPr>
              <a:t>вид спорта, единоборство, в котором спортсмены наносят друг другу удары кулаками в специальных перчатках. </a:t>
            </a:r>
            <a:r>
              <a:rPr lang="ru-RU" sz="2400" dirty="0">
                <a:solidFill>
                  <a:srgbClr val="252525"/>
                </a:solidFill>
                <a:latin typeface="Arial"/>
              </a:rPr>
              <a:t> </a:t>
            </a:r>
            <a:r>
              <a:rPr lang="ru-RU" sz="2400" b="1" dirty="0">
                <a:solidFill>
                  <a:srgbClr val="006600"/>
                </a:solidFill>
                <a:latin typeface="Comic Sans MS" pitchFamily="66" charset="0"/>
              </a:rPr>
              <a:t>Рефери контролирует бой, который длится от 3 до 12 раундов. </a:t>
            </a:r>
          </a:p>
        </p:txBody>
      </p:sp>
      <p:sp>
        <p:nvSpPr>
          <p:cNvPr id="3" name="Объект 2"/>
          <p:cNvSpPr>
            <a:spLocks noGrp="1"/>
          </p:cNvSpPr>
          <p:nvPr>
            <p:ph idx="1"/>
          </p:nvPr>
        </p:nvSpPr>
        <p:spPr>
          <a:xfrm>
            <a:off x="457200" y="4797152"/>
            <a:ext cx="6203032" cy="1329011"/>
          </a:xfrm>
        </p:spPr>
        <p:txBody>
          <a:bodyPr/>
          <a:lstStyle/>
          <a:p>
            <a:endParaRPr lang="ru-RU" dirty="0"/>
          </a:p>
        </p:txBody>
      </p:sp>
      <p:pic>
        <p:nvPicPr>
          <p:cNvPr id="4098" name="Picture 2" descr="C:\Users\Ирина\Downloads\3.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3608" y="2125795"/>
            <a:ext cx="6907372" cy="4608512"/>
          </a:xfrm>
          <a:prstGeom prst="rect">
            <a:avLst/>
          </a:prstGeom>
          <a:noFill/>
          <a:ln w="38100" cmpd="sng">
            <a:solidFill>
              <a:srgbClr val="0066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949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052736"/>
            <a:ext cx="8229600" cy="1143000"/>
          </a:xfrm>
        </p:spPr>
        <p:txBody>
          <a:bodyPr>
            <a:normAutofit fontScale="90000"/>
          </a:bodyPr>
          <a:lstStyle/>
          <a:p>
            <a:pPr algn="l"/>
            <a:r>
              <a:rPr lang="ru-RU" sz="3100" b="1" dirty="0" smtClean="0">
                <a:solidFill>
                  <a:srgbClr val="006600"/>
                </a:solidFill>
                <a:latin typeface="Comic Sans MS" pitchFamily="66" charset="0"/>
              </a:rPr>
              <a:t>Загадка</a:t>
            </a:r>
            <a:r>
              <a:rPr lang="ru-RU" sz="2700" b="1" dirty="0" smtClean="0">
                <a:solidFill>
                  <a:srgbClr val="006600"/>
                </a:solidFill>
                <a:latin typeface="Comic Sans MS" pitchFamily="66" charset="0"/>
              </a:rPr>
              <a:t/>
            </a:r>
            <a:br>
              <a:rPr lang="ru-RU" sz="2700" b="1" dirty="0" smtClean="0">
                <a:solidFill>
                  <a:srgbClr val="006600"/>
                </a:solidFill>
                <a:latin typeface="Comic Sans MS" pitchFamily="66" charset="0"/>
              </a:rPr>
            </a:br>
            <a:r>
              <a:rPr lang="ru-RU" sz="2700" b="1" dirty="0">
                <a:solidFill>
                  <a:srgbClr val="006600"/>
                </a:solidFill>
                <a:latin typeface="Comic Sans MS" pitchFamily="66" charset="0"/>
              </a:rPr>
              <a:t>На дорожке в майке, в шортах</a:t>
            </a:r>
            <a:r>
              <a:rPr lang="ru-RU" sz="2700" b="1" dirty="0" smtClean="0">
                <a:solidFill>
                  <a:srgbClr val="006600"/>
                </a:solidFill>
                <a:latin typeface="Comic Sans MS" pitchFamily="66" charset="0"/>
              </a:rPr>
              <a:t>,</a:t>
            </a:r>
            <a:br>
              <a:rPr lang="ru-RU" sz="2700" b="1" dirty="0" smtClean="0">
                <a:solidFill>
                  <a:srgbClr val="006600"/>
                </a:solidFill>
                <a:latin typeface="Comic Sans MS" pitchFamily="66" charset="0"/>
              </a:rPr>
            </a:br>
            <a:r>
              <a:rPr lang="ru-RU" sz="2700" b="1" dirty="0" smtClean="0">
                <a:solidFill>
                  <a:srgbClr val="006600"/>
                </a:solidFill>
                <a:latin typeface="Comic Sans MS" pitchFamily="66" charset="0"/>
              </a:rPr>
              <a:t> </a:t>
            </a:r>
            <a:r>
              <a:rPr lang="ru-RU" sz="2700" b="1" dirty="0">
                <a:solidFill>
                  <a:srgbClr val="006600"/>
                </a:solidFill>
                <a:latin typeface="Comic Sans MS" pitchFamily="66" charset="0"/>
              </a:rPr>
              <a:t>на исходной становясь, </a:t>
            </a:r>
            <a:br>
              <a:rPr lang="ru-RU" sz="2700" b="1" dirty="0">
                <a:solidFill>
                  <a:srgbClr val="006600"/>
                </a:solidFill>
                <a:latin typeface="Comic Sans MS" pitchFamily="66" charset="0"/>
              </a:rPr>
            </a:br>
            <a:r>
              <a:rPr lang="ru-RU" sz="2700" b="1" dirty="0">
                <a:solidFill>
                  <a:srgbClr val="006600"/>
                </a:solidFill>
                <a:latin typeface="Comic Sans MS" pitchFamily="66" charset="0"/>
              </a:rPr>
              <a:t>Ждут спортсмены выстрел</a:t>
            </a:r>
            <a:r>
              <a:rPr lang="ru-RU" sz="2700" b="1" dirty="0" smtClean="0">
                <a:solidFill>
                  <a:srgbClr val="006600"/>
                </a:solidFill>
                <a:latin typeface="Comic Sans MS" pitchFamily="66" charset="0"/>
              </a:rPr>
              <a:t>,</a:t>
            </a:r>
            <a:br>
              <a:rPr lang="ru-RU" sz="2700" b="1" dirty="0" smtClean="0">
                <a:solidFill>
                  <a:srgbClr val="006600"/>
                </a:solidFill>
                <a:latin typeface="Comic Sans MS" pitchFamily="66" charset="0"/>
              </a:rPr>
            </a:br>
            <a:r>
              <a:rPr lang="ru-RU" sz="2700" b="1" dirty="0" smtClean="0">
                <a:solidFill>
                  <a:srgbClr val="006600"/>
                </a:solidFill>
                <a:latin typeface="Comic Sans MS" pitchFamily="66" charset="0"/>
              </a:rPr>
              <a:t> </a:t>
            </a:r>
            <a:r>
              <a:rPr lang="ru-RU" sz="2700" b="1" dirty="0">
                <a:solidFill>
                  <a:srgbClr val="006600"/>
                </a:solidFill>
                <a:latin typeface="Comic Sans MS" pitchFamily="66" charset="0"/>
              </a:rPr>
              <a:t>выстрел есть, </a:t>
            </a:r>
            <a:r>
              <a:rPr lang="ru-RU" sz="2700" b="1" dirty="0" smtClean="0">
                <a:solidFill>
                  <a:srgbClr val="006600"/>
                </a:solidFill>
                <a:latin typeface="Comic Sans MS" pitchFamily="66" charset="0"/>
              </a:rPr>
              <a:t>и побежал,</a:t>
            </a:r>
            <a:br>
              <a:rPr lang="ru-RU" sz="2700" b="1" dirty="0" smtClean="0">
                <a:solidFill>
                  <a:srgbClr val="006600"/>
                </a:solidFill>
                <a:latin typeface="Comic Sans MS" pitchFamily="66" charset="0"/>
              </a:rPr>
            </a:br>
            <a:r>
              <a:rPr lang="ru-RU" sz="2700" b="1" dirty="0" smtClean="0">
                <a:solidFill>
                  <a:srgbClr val="006600"/>
                </a:solidFill>
                <a:latin typeface="Comic Sans MS" pitchFamily="66" charset="0"/>
              </a:rPr>
              <a:t>К финишу быстрей помчал!</a:t>
            </a:r>
            <a:r>
              <a:rPr lang="ru-RU" sz="2700" b="1" dirty="0">
                <a:solidFill>
                  <a:srgbClr val="006600"/>
                </a:solidFill>
                <a:latin typeface="Comic Sans MS" pitchFamily="66" charset="0"/>
              </a:rPr>
              <a:t/>
            </a:r>
            <a:br>
              <a:rPr lang="ru-RU" sz="2700" b="1" dirty="0">
                <a:solidFill>
                  <a:srgbClr val="006600"/>
                </a:solidFill>
                <a:latin typeface="Comic Sans MS" pitchFamily="66" charset="0"/>
              </a:rPr>
            </a:br>
            <a:r>
              <a:rPr lang="ru-RU" sz="2800" dirty="0">
                <a:solidFill>
                  <a:srgbClr val="333333"/>
                </a:solidFill>
                <a:latin typeface="Helvetica Neue"/>
              </a:rPr>
              <a:t/>
            </a:r>
            <a:br>
              <a:rPr lang="ru-RU" sz="2800" dirty="0">
                <a:solidFill>
                  <a:srgbClr val="333333"/>
                </a:solidFill>
                <a:latin typeface="Helvetica Neue"/>
              </a:rPr>
            </a:br>
            <a:endParaRPr lang="ru-RU" sz="2800" dirty="0"/>
          </a:p>
        </p:txBody>
      </p:sp>
      <p:pic>
        <p:nvPicPr>
          <p:cNvPr id="5122" name="Picture 2" descr="C:\Users\Ирина\Downloads\3.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5436095" y="116632"/>
            <a:ext cx="3552395" cy="2664296"/>
          </a:xfrm>
          <a:prstGeom prst="rect">
            <a:avLst/>
          </a:prstGeom>
          <a:noFill/>
          <a:ln w="38100" cmpd="sng">
            <a:solidFill>
              <a:srgbClr val="006600"/>
            </a:solidFill>
          </a:ln>
          <a:extLst>
            <a:ext uri="{909E8E84-426E-40DD-AFC4-6F175D3DCCD1}">
              <a14:hiddenFill xmlns:a14="http://schemas.microsoft.com/office/drawing/2010/main">
                <a:solidFill>
                  <a:srgbClr val="FFFFFF"/>
                </a:solidFill>
              </a14:hiddenFill>
            </a:ext>
          </a:extLst>
        </p:spPr>
      </p:pic>
      <p:pic>
        <p:nvPicPr>
          <p:cNvPr id="5123" name="Picture 3" descr="C:\Users\Ирина\Downloads\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47919" y="2940672"/>
            <a:ext cx="5688632" cy="3790878"/>
          </a:xfrm>
          <a:prstGeom prst="rect">
            <a:avLst/>
          </a:prstGeom>
          <a:noFill/>
          <a:ln w="38100" cmpd="sng">
            <a:solidFill>
              <a:srgbClr val="0066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9266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spcBef>
                <a:spcPts val="0"/>
              </a:spcBef>
            </a:pPr>
            <a:r>
              <a:rPr lang="ru-RU" sz="2700" b="1" dirty="0">
                <a:solidFill>
                  <a:srgbClr val="006600"/>
                </a:solidFill>
                <a:latin typeface="Comic Sans MS" pitchFamily="66" charset="0"/>
              </a:rPr>
              <a:t>Лёгкая </a:t>
            </a:r>
            <a:r>
              <a:rPr lang="ru-RU" sz="2700" b="1" dirty="0" err="1">
                <a:solidFill>
                  <a:srgbClr val="006600"/>
                </a:solidFill>
                <a:latin typeface="Comic Sans MS" pitchFamily="66" charset="0"/>
              </a:rPr>
              <a:t>атле́тика</a:t>
            </a:r>
            <a:r>
              <a:rPr lang="ru-RU" sz="2700" b="1" dirty="0">
                <a:solidFill>
                  <a:srgbClr val="006600"/>
                </a:solidFill>
                <a:latin typeface="Comic Sans MS" pitchFamily="66" charset="0"/>
              </a:rPr>
              <a:t> — олимпийский вид спорта, включающий бег, ходьбу, прыжки и метания.</a:t>
            </a:r>
            <a:r>
              <a:rPr lang="ru-RU" dirty="0">
                <a:solidFill>
                  <a:srgbClr val="252525"/>
                </a:solidFill>
                <a:latin typeface="Arial"/>
              </a:rPr>
              <a:t> </a:t>
            </a:r>
            <a:endParaRPr lang="ru-RU" dirty="0"/>
          </a:p>
        </p:txBody>
      </p:sp>
      <p:pic>
        <p:nvPicPr>
          <p:cNvPr id="6146" name="Picture 2" descr="C:\Users\Ирина\Downloads\4.jpg"/>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539552" y="1412776"/>
            <a:ext cx="8064896" cy="5301505"/>
          </a:xfrm>
          <a:prstGeom prst="rect">
            <a:avLst/>
          </a:prstGeom>
          <a:noFill/>
          <a:ln w="38100" cmpd="sng">
            <a:solidFill>
              <a:srgbClr val="0066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2509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7036" y="116632"/>
            <a:ext cx="8229600" cy="1143000"/>
          </a:xfrm>
        </p:spPr>
        <p:txBody>
          <a:bodyPr>
            <a:normAutofit/>
          </a:bodyPr>
          <a:lstStyle/>
          <a:p>
            <a:r>
              <a:rPr lang="ru-RU" sz="2800" b="1" dirty="0" smtClean="0">
                <a:solidFill>
                  <a:srgbClr val="006600"/>
                </a:solidFill>
                <a:latin typeface="Comic Sans MS" pitchFamily="66" charset="0"/>
              </a:rPr>
              <a:t>Прыжки в длину</a:t>
            </a:r>
            <a:endParaRPr lang="ru-RU" sz="2800" b="1" dirty="0">
              <a:solidFill>
                <a:srgbClr val="006600"/>
              </a:solidFill>
              <a:latin typeface="Comic Sans MS" pitchFamily="66" charset="0"/>
            </a:endParaRPr>
          </a:p>
        </p:txBody>
      </p:sp>
      <p:pic>
        <p:nvPicPr>
          <p:cNvPr id="7170" name="Picture 2" descr="C:\Users\Ирина\Downloads\5.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07504" y="1340768"/>
            <a:ext cx="4392489" cy="2921006"/>
          </a:xfrm>
          <a:prstGeom prst="rect">
            <a:avLst/>
          </a:prstGeom>
          <a:noFill/>
          <a:ln w="38100" cmpd="sng">
            <a:solidFill>
              <a:srgbClr val="006600"/>
            </a:solidFill>
          </a:ln>
          <a:extLst>
            <a:ext uri="{909E8E84-426E-40DD-AFC4-6F175D3DCCD1}">
              <a14:hiddenFill xmlns:a14="http://schemas.microsoft.com/office/drawing/2010/main">
                <a:solidFill>
                  <a:srgbClr val="FFFFFF"/>
                </a:solidFill>
              </a14:hiddenFill>
            </a:ext>
          </a:extLst>
        </p:spPr>
      </p:pic>
      <p:pic>
        <p:nvPicPr>
          <p:cNvPr id="7171" name="Picture 3" descr="C:\Users\Ирина\Downloads\6.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31836" y="3068960"/>
            <a:ext cx="4392488" cy="2899730"/>
          </a:xfrm>
          <a:prstGeom prst="rect">
            <a:avLst/>
          </a:prstGeom>
          <a:noFill/>
          <a:ln w="38100" cmpd="sng">
            <a:solidFill>
              <a:srgbClr val="0066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6869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71400"/>
            <a:ext cx="8229600" cy="1143000"/>
          </a:xfrm>
        </p:spPr>
        <p:txBody>
          <a:bodyPr>
            <a:normAutofit/>
          </a:bodyPr>
          <a:lstStyle/>
          <a:p>
            <a:r>
              <a:rPr lang="ru-RU" sz="2800" b="1" dirty="0" smtClean="0">
                <a:solidFill>
                  <a:srgbClr val="006600"/>
                </a:solidFill>
                <a:latin typeface="Comic Sans MS" pitchFamily="66" charset="0"/>
              </a:rPr>
              <a:t>Метание</a:t>
            </a:r>
            <a:endParaRPr lang="ru-RU" sz="2800" b="1" dirty="0">
              <a:solidFill>
                <a:srgbClr val="006600"/>
              </a:solidFill>
              <a:latin typeface="Comic Sans MS" pitchFamily="66" charset="0"/>
            </a:endParaRPr>
          </a:p>
        </p:txBody>
      </p:sp>
      <p:pic>
        <p:nvPicPr>
          <p:cNvPr id="8194" name="Picture 2" descr="C:\Users\Ирина\Downloads\7.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971600" y="692696"/>
            <a:ext cx="3888432" cy="2908729"/>
          </a:xfrm>
          <a:prstGeom prst="rect">
            <a:avLst/>
          </a:prstGeom>
          <a:noFill/>
          <a:ln w="38100" cmpd="sng">
            <a:solidFill>
              <a:srgbClr val="006600"/>
            </a:solidFill>
          </a:ln>
          <a:extLst>
            <a:ext uri="{909E8E84-426E-40DD-AFC4-6F175D3DCCD1}">
              <a14:hiddenFill xmlns:a14="http://schemas.microsoft.com/office/drawing/2010/main">
                <a:solidFill>
                  <a:srgbClr val="FFFFFF"/>
                </a:solidFill>
              </a14:hiddenFill>
            </a:ext>
          </a:extLst>
        </p:spPr>
      </p:pic>
      <p:pic>
        <p:nvPicPr>
          <p:cNvPr id="8195" name="Picture 3" descr="C:\Users\Ирина\Downloads\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59832" y="3717032"/>
            <a:ext cx="5149007" cy="2908648"/>
          </a:xfrm>
          <a:prstGeom prst="rect">
            <a:avLst/>
          </a:prstGeom>
          <a:noFill/>
          <a:ln w="38100" cmpd="sng">
            <a:solidFill>
              <a:srgbClr val="0066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705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76672"/>
            <a:ext cx="8229600" cy="1143000"/>
          </a:xfrm>
        </p:spPr>
        <p:txBody>
          <a:bodyPr>
            <a:noAutofit/>
          </a:bodyPr>
          <a:lstStyle/>
          <a:p>
            <a:r>
              <a:rPr lang="ru-RU" sz="3200" b="1" dirty="0" smtClean="0">
                <a:solidFill>
                  <a:srgbClr val="006600"/>
                </a:solidFill>
                <a:latin typeface="Comic Sans MS" pitchFamily="66" charset="0"/>
              </a:rPr>
              <a:t>Баскетбол</a:t>
            </a:r>
            <a:r>
              <a:rPr lang="ru-RU" sz="2800" b="1" dirty="0" smtClean="0">
                <a:solidFill>
                  <a:srgbClr val="006600"/>
                </a:solidFill>
                <a:latin typeface="Comic Sans MS" pitchFamily="66" charset="0"/>
              </a:rPr>
              <a:t> – спортивная командная игра с мячом, цель которой забросить мяч в корзину соперника и помешать другой команде забросить его в свою корзину</a:t>
            </a:r>
            <a:endParaRPr lang="ru-RU" sz="2800" b="1" dirty="0">
              <a:solidFill>
                <a:srgbClr val="006600"/>
              </a:solidFill>
              <a:latin typeface="Comic Sans MS" pitchFamily="66" charset="0"/>
            </a:endParaRPr>
          </a:p>
        </p:txBody>
      </p:sp>
      <p:pic>
        <p:nvPicPr>
          <p:cNvPr id="2050" name="Picture 2" descr="C:\Users\Ирина\Downloads\б.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259632" y="2132856"/>
            <a:ext cx="6788944" cy="4525963"/>
          </a:xfrm>
          <a:prstGeom prst="rect">
            <a:avLst/>
          </a:prstGeom>
          <a:noFill/>
          <a:ln w="38100" cmpd="sng">
            <a:solidFill>
              <a:srgbClr val="0066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7801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772816"/>
            <a:ext cx="8229600" cy="1143000"/>
          </a:xfrm>
        </p:spPr>
        <p:txBody>
          <a:bodyPr>
            <a:noAutofit/>
          </a:bodyPr>
          <a:lstStyle/>
          <a:p>
            <a:r>
              <a:rPr lang="ru-RU" sz="9600" b="1" dirty="0" smtClean="0">
                <a:solidFill>
                  <a:srgbClr val="006600"/>
                </a:solidFill>
                <a:latin typeface="Comic Sans MS" pitchFamily="66" charset="0"/>
              </a:rPr>
              <a:t>Занимайтесь спортом!</a:t>
            </a:r>
            <a:endParaRPr lang="ru-RU" sz="9600" b="1" dirty="0">
              <a:solidFill>
                <a:srgbClr val="006600"/>
              </a:solidFill>
              <a:latin typeface="Comic Sans MS" pitchFamily="66" charset="0"/>
            </a:endParaRPr>
          </a:p>
        </p:txBody>
      </p:sp>
      <p:sp>
        <p:nvSpPr>
          <p:cNvPr id="3" name="Объект 2"/>
          <p:cNvSpPr>
            <a:spLocks noGrp="1"/>
          </p:cNvSpPr>
          <p:nvPr>
            <p:ph idx="1"/>
          </p:nvPr>
        </p:nvSpPr>
        <p:spPr>
          <a:xfrm flipV="1">
            <a:off x="457200" y="6126163"/>
            <a:ext cx="4258816" cy="327173"/>
          </a:xfrm>
        </p:spPr>
        <p:txBody>
          <a:bodyPr>
            <a:normAutofit fontScale="55000" lnSpcReduction="20000"/>
          </a:bodyPr>
          <a:lstStyle/>
          <a:p>
            <a:endParaRPr lang="ru-RU" dirty="0"/>
          </a:p>
        </p:txBody>
      </p:sp>
    </p:spTree>
    <p:extLst>
      <p:ext uri="{BB962C8B-B14F-4D97-AF65-F5344CB8AC3E}">
        <p14:creationId xmlns:p14="http://schemas.microsoft.com/office/powerpoint/2010/main" val="3492187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55776" y="332656"/>
            <a:ext cx="8229600" cy="1143000"/>
          </a:xfrm>
        </p:spPr>
        <p:txBody>
          <a:bodyPr>
            <a:noAutofit/>
          </a:bodyPr>
          <a:lstStyle/>
          <a:p>
            <a:r>
              <a:rPr lang="ru-RU" sz="2800" dirty="0" smtClean="0">
                <a:solidFill>
                  <a:srgbClr val="2A2B27"/>
                </a:solidFill>
                <a:latin typeface="Verdana"/>
              </a:rPr>
              <a:t/>
            </a:r>
            <a:br>
              <a:rPr lang="ru-RU" sz="2800" dirty="0" smtClean="0">
                <a:solidFill>
                  <a:srgbClr val="2A2B27"/>
                </a:solidFill>
                <a:latin typeface="Verdana"/>
              </a:rPr>
            </a:br>
            <a:r>
              <a:rPr lang="ru-RU" sz="2800" b="1" dirty="0" smtClean="0">
                <a:solidFill>
                  <a:srgbClr val="006600"/>
                </a:solidFill>
                <a:latin typeface="Comic Sans MS" pitchFamily="66" charset="0"/>
              </a:rPr>
              <a:t>Загадка</a:t>
            </a:r>
            <a:r>
              <a:rPr lang="ru-RU" sz="2400" b="1" dirty="0" smtClean="0">
                <a:solidFill>
                  <a:srgbClr val="006600"/>
                </a:solidFill>
                <a:latin typeface="Comic Sans MS" pitchFamily="66" charset="0"/>
              </a:rPr>
              <a:t/>
            </a:r>
            <a:br>
              <a:rPr lang="ru-RU" sz="2400" b="1" dirty="0" smtClean="0">
                <a:solidFill>
                  <a:srgbClr val="006600"/>
                </a:solidFill>
                <a:latin typeface="Comic Sans MS" pitchFamily="66" charset="0"/>
              </a:rPr>
            </a:br>
            <a:r>
              <a:rPr lang="ru-RU" sz="2400" b="1" dirty="0" smtClean="0">
                <a:solidFill>
                  <a:srgbClr val="006600"/>
                </a:solidFill>
                <a:latin typeface="Comic Sans MS" pitchFamily="66" charset="0"/>
              </a:rPr>
              <a:t>Мяч </a:t>
            </a:r>
            <a:r>
              <a:rPr lang="ru-RU" sz="2400" b="1" dirty="0">
                <a:solidFill>
                  <a:srgbClr val="006600"/>
                </a:solidFill>
                <a:latin typeface="Comic Sans MS" pitchFamily="66" charset="0"/>
              </a:rPr>
              <a:t>по травке шустро скачет</a:t>
            </a:r>
            <a:br>
              <a:rPr lang="ru-RU" sz="2400" b="1" dirty="0">
                <a:solidFill>
                  <a:srgbClr val="006600"/>
                </a:solidFill>
                <a:latin typeface="Comic Sans MS" pitchFamily="66" charset="0"/>
              </a:rPr>
            </a:br>
            <a:r>
              <a:rPr lang="ru-RU" sz="2400" b="1" dirty="0">
                <a:solidFill>
                  <a:srgbClr val="006600"/>
                </a:solidFill>
                <a:latin typeface="Comic Sans MS" pitchFamily="66" charset="0"/>
              </a:rPr>
              <a:t>От ворот и до ворот.</a:t>
            </a:r>
            <a:br>
              <a:rPr lang="ru-RU" sz="2400" b="1" dirty="0">
                <a:solidFill>
                  <a:srgbClr val="006600"/>
                </a:solidFill>
                <a:latin typeface="Comic Sans MS" pitchFamily="66" charset="0"/>
              </a:rPr>
            </a:br>
            <a:r>
              <a:rPr lang="ru-RU" sz="2400" b="1" dirty="0">
                <a:solidFill>
                  <a:srgbClr val="006600"/>
                </a:solidFill>
                <a:latin typeface="Comic Sans MS" pitchFamily="66" charset="0"/>
              </a:rPr>
              <a:t>Бьют ногами — он не плачет.</a:t>
            </a:r>
            <a:br>
              <a:rPr lang="ru-RU" sz="2400" b="1" dirty="0">
                <a:solidFill>
                  <a:srgbClr val="006600"/>
                </a:solidFill>
                <a:latin typeface="Comic Sans MS" pitchFamily="66" charset="0"/>
              </a:rPr>
            </a:br>
            <a:r>
              <a:rPr lang="ru-RU" sz="2400" b="1" dirty="0">
                <a:solidFill>
                  <a:srgbClr val="006600"/>
                </a:solidFill>
                <a:latin typeface="Comic Sans MS" pitchFamily="66" charset="0"/>
              </a:rPr>
              <a:t>Кто игру мне назовёт?</a:t>
            </a:r>
          </a:p>
        </p:txBody>
      </p:sp>
      <p:pic>
        <p:nvPicPr>
          <p:cNvPr id="1026" name="Picture 2" descr="C:\Users\Ирина\Downloads\ф.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51520" y="188640"/>
            <a:ext cx="3810000" cy="2583180"/>
          </a:xfrm>
          <a:prstGeom prst="rect">
            <a:avLst/>
          </a:prstGeom>
          <a:noFill/>
          <a:ln w="38100" cmpd="sng">
            <a:solidFill>
              <a:srgbClr val="006600"/>
            </a:solidFill>
          </a:ln>
          <a:extLst>
            <a:ext uri="{909E8E84-426E-40DD-AFC4-6F175D3DCCD1}">
              <a14:hiddenFill xmlns:a14="http://schemas.microsoft.com/office/drawing/2010/main">
                <a:solidFill>
                  <a:srgbClr val="FFFFFF"/>
                </a:solidFill>
              </a14:hiddenFill>
            </a:ext>
          </a:extLst>
        </p:spPr>
      </p:pic>
      <p:pic>
        <p:nvPicPr>
          <p:cNvPr id="1027" name="Picture 3" descr="C:\Users\Ирина\Downloads\ф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7704" y="2924944"/>
            <a:ext cx="6967198" cy="3744416"/>
          </a:xfrm>
          <a:prstGeom prst="rect">
            <a:avLst/>
          </a:prstGeom>
          <a:noFill/>
          <a:ln w="38100" cmpd="sng">
            <a:solidFill>
              <a:srgbClr val="0066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256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04664"/>
            <a:ext cx="8229600" cy="1143000"/>
          </a:xfrm>
        </p:spPr>
        <p:txBody>
          <a:bodyPr>
            <a:noAutofit/>
          </a:bodyPr>
          <a:lstStyle/>
          <a:p>
            <a:r>
              <a:rPr lang="ru-RU" sz="2800" b="1" dirty="0" smtClean="0">
                <a:solidFill>
                  <a:srgbClr val="006600"/>
                </a:solidFill>
                <a:latin typeface="Comic Sans MS" pitchFamily="66" charset="0"/>
              </a:rPr>
              <a:t>Футбол-</a:t>
            </a:r>
            <a:r>
              <a:rPr lang="ru-RU" sz="2400" b="1" dirty="0" smtClean="0">
                <a:solidFill>
                  <a:srgbClr val="006600"/>
                </a:solidFill>
                <a:latin typeface="Comic Sans MS" pitchFamily="66" charset="0"/>
              </a:rPr>
              <a:t> командный </a:t>
            </a:r>
            <a:r>
              <a:rPr lang="ru-RU" sz="2400" b="1" dirty="0">
                <a:solidFill>
                  <a:srgbClr val="006600"/>
                </a:solidFill>
                <a:latin typeface="Comic Sans MS" pitchFamily="66" charset="0"/>
              </a:rPr>
              <a:t>вид спорта, в котором целью является забить мяч в ворота соперника ногами или другими частями тела (кроме рук) большее количество раз, чем команда соперника.</a:t>
            </a:r>
          </a:p>
        </p:txBody>
      </p:sp>
      <p:pic>
        <p:nvPicPr>
          <p:cNvPr id="2050" name="Picture 2" descr="C:\Users\Ирина\Downloads\ф1.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971600" y="1844824"/>
            <a:ext cx="7344816" cy="4886751"/>
          </a:xfrm>
          <a:prstGeom prst="rect">
            <a:avLst/>
          </a:prstGeom>
          <a:noFill/>
          <a:ln w="38100" cmpd="sng">
            <a:solidFill>
              <a:srgbClr val="0066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620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6712" y="476672"/>
            <a:ext cx="8229600" cy="1143000"/>
          </a:xfrm>
        </p:spPr>
        <p:txBody>
          <a:bodyPr>
            <a:noAutofit/>
          </a:bodyPr>
          <a:lstStyle/>
          <a:p>
            <a:r>
              <a:rPr lang="ru-RU" sz="2800" b="1" dirty="0" smtClean="0">
                <a:solidFill>
                  <a:srgbClr val="006600"/>
                </a:solidFill>
                <a:latin typeface="Comic Sans MS" pitchFamily="66" charset="0"/>
              </a:rPr>
              <a:t>Загадка</a:t>
            </a:r>
            <a:r>
              <a:rPr lang="ru-RU" sz="2400" b="1" dirty="0" smtClean="0">
                <a:solidFill>
                  <a:srgbClr val="006600"/>
                </a:solidFill>
                <a:latin typeface="Comic Sans MS" pitchFamily="66" charset="0"/>
              </a:rPr>
              <a:t/>
            </a:r>
            <a:br>
              <a:rPr lang="ru-RU" sz="2400" b="1" dirty="0" smtClean="0">
                <a:solidFill>
                  <a:srgbClr val="006600"/>
                </a:solidFill>
                <a:latin typeface="Comic Sans MS" pitchFamily="66" charset="0"/>
              </a:rPr>
            </a:br>
            <a:r>
              <a:rPr lang="ru-RU" sz="2400" b="1" dirty="0" smtClean="0">
                <a:solidFill>
                  <a:srgbClr val="006600"/>
                </a:solidFill>
                <a:latin typeface="Comic Sans MS" pitchFamily="66" charset="0"/>
              </a:rPr>
              <a:t>От </a:t>
            </a:r>
            <a:r>
              <a:rPr lang="ru-RU" sz="2400" b="1" dirty="0">
                <a:solidFill>
                  <a:srgbClr val="006600"/>
                </a:solidFill>
                <a:latin typeface="Comic Sans MS" pitchFamily="66" charset="0"/>
              </a:rPr>
              <a:t>ладони без оглядки </a:t>
            </a:r>
            <a:br>
              <a:rPr lang="ru-RU" sz="2400" b="1" dirty="0">
                <a:solidFill>
                  <a:srgbClr val="006600"/>
                </a:solidFill>
                <a:latin typeface="Comic Sans MS" pitchFamily="66" charset="0"/>
              </a:rPr>
            </a:br>
            <a:r>
              <a:rPr lang="ru-RU" sz="2400" b="1" dirty="0">
                <a:solidFill>
                  <a:srgbClr val="006600"/>
                </a:solidFill>
                <a:latin typeface="Comic Sans MS" pitchFamily="66" charset="0"/>
              </a:rPr>
              <a:t>Через сетку для посадки </a:t>
            </a:r>
            <a:br>
              <a:rPr lang="ru-RU" sz="2400" b="1" dirty="0">
                <a:solidFill>
                  <a:srgbClr val="006600"/>
                </a:solidFill>
                <a:latin typeface="Comic Sans MS" pitchFamily="66" charset="0"/>
              </a:rPr>
            </a:br>
            <a:r>
              <a:rPr lang="ru-RU" sz="2400" b="1" dirty="0">
                <a:solidFill>
                  <a:srgbClr val="006600"/>
                </a:solidFill>
                <a:latin typeface="Comic Sans MS" pitchFamily="66" charset="0"/>
              </a:rPr>
              <a:t>На, чужой команды, пол </a:t>
            </a:r>
            <a:br>
              <a:rPr lang="ru-RU" sz="2400" b="1" dirty="0">
                <a:solidFill>
                  <a:srgbClr val="006600"/>
                </a:solidFill>
                <a:latin typeface="Comic Sans MS" pitchFamily="66" charset="0"/>
              </a:rPr>
            </a:br>
            <a:r>
              <a:rPr lang="ru-RU" sz="2400" b="1" dirty="0">
                <a:solidFill>
                  <a:srgbClr val="006600"/>
                </a:solidFill>
                <a:latin typeface="Comic Sans MS" pitchFamily="66" charset="0"/>
              </a:rPr>
              <a:t>Мяч летит, то... </a:t>
            </a:r>
          </a:p>
        </p:txBody>
      </p:sp>
      <p:pic>
        <p:nvPicPr>
          <p:cNvPr id="3074" name="Picture 2" descr="C:\Users\Ирина\Downloads\в.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346340" y="188640"/>
            <a:ext cx="4644516" cy="3096344"/>
          </a:xfrm>
          <a:prstGeom prst="rect">
            <a:avLst/>
          </a:prstGeom>
          <a:noFill/>
          <a:ln w="38100" cmpd="sng">
            <a:solidFill>
              <a:srgbClr val="006600"/>
            </a:solidFill>
          </a:ln>
          <a:extLst>
            <a:ext uri="{909E8E84-426E-40DD-AFC4-6F175D3DCCD1}">
              <a14:hiddenFill xmlns:a14="http://schemas.microsoft.com/office/drawing/2010/main">
                <a:solidFill>
                  <a:srgbClr val="FFFFFF"/>
                </a:solidFill>
              </a14:hiddenFill>
            </a:ext>
          </a:extLst>
        </p:spPr>
      </p:pic>
      <p:pic>
        <p:nvPicPr>
          <p:cNvPr id="3075" name="Picture 3" descr="C:\Users\Ирина\Downloads\в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15616" y="3459392"/>
            <a:ext cx="4896543" cy="3264362"/>
          </a:xfrm>
          <a:prstGeom prst="rect">
            <a:avLst/>
          </a:prstGeom>
          <a:noFill/>
          <a:ln w="38100" cmpd="sng">
            <a:solidFill>
              <a:srgbClr val="0066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2011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143000"/>
          </a:xfrm>
        </p:spPr>
        <p:txBody>
          <a:bodyPr>
            <a:noAutofit/>
          </a:bodyPr>
          <a:lstStyle/>
          <a:p>
            <a:r>
              <a:rPr lang="ru-RU" sz="2800" b="1" dirty="0" smtClean="0">
                <a:solidFill>
                  <a:srgbClr val="006600"/>
                </a:solidFill>
                <a:latin typeface="Comic Sans MS" pitchFamily="66" charset="0"/>
              </a:rPr>
              <a:t>Волейбол</a:t>
            </a:r>
            <a:r>
              <a:rPr lang="ru-RU" sz="2400" b="1" dirty="0" smtClean="0">
                <a:solidFill>
                  <a:srgbClr val="006600"/>
                </a:solidFill>
                <a:latin typeface="Comic Sans MS" pitchFamily="66" charset="0"/>
              </a:rPr>
              <a:t> - </a:t>
            </a:r>
            <a:r>
              <a:rPr lang="ru-RU" sz="2400" b="1" dirty="0">
                <a:solidFill>
                  <a:srgbClr val="006600"/>
                </a:solidFill>
                <a:latin typeface="Comic Sans MS" pitchFamily="66" charset="0"/>
              </a:rPr>
              <a:t>вид </a:t>
            </a:r>
            <a:r>
              <a:rPr lang="ru-RU" sz="2400" b="1" dirty="0" smtClean="0">
                <a:solidFill>
                  <a:srgbClr val="006600"/>
                </a:solidFill>
                <a:latin typeface="Comic Sans MS" pitchFamily="66" charset="0"/>
              </a:rPr>
              <a:t>спорта, </a:t>
            </a:r>
            <a:r>
              <a:rPr lang="ru-RU" sz="2400" b="1" dirty="0">
                <a:solidFill>
                  <a:srgbClr val="006600"/>
                </a:solidFill>
                <a:latin typeface="Comic Sans MS" pitchFamily="66" charset="0"/>
              </a:rPr>
              <a:t>командная спортивная игра, в процессе которой две команды соревнуются на специальной площадке, </a:t>
            </a:r>
            <a:r>
              <a:rPr lang="ru-RU" sz="2400" b="1" dirty="0" smtClean="0">
                <a:solidFill>
                  <a:srgbClr val="006600"/>
                </a:solidFill>
                <a:latin typeface="Comic Sans MS" pitchFamily="66" charset="0"/>
              </a:rPr>
              <a:t>разделённой сеткой</a:t>
            </a:r>
            <a:r>
              <a:rPr lang="ru-RU" sz="2400" b="1" dirty="0">
                <a:solidFill>
                  <a:srgbClr val="006600"/>
                </a:solidFill>
                <a:latin typeface="Comic Sans MS" pitchFamily="66" charset="0"/>
              </a:rPr>
              <a:t>, стремясь направить мяч на сторону </a:t>
            </a:r>
            <a:r>
              <a:rPr lang="ru-RU" sz="2400" b="1" dirty="0" smtClean="0">
                <a:solidFill>
                  <a:srgbClr val="006600"/>
                </a:solidFill>
                <a:latin typeface="Comic Sans MS" pitchFamily="66" charset="0"/>
              </a:rPr>
              <a:t>соперника.</a:t>
            </a:r>
            <a:r>
              <a:rPr lang="ru-RU" sz="2400" b="1" dirty="0">
                <a:solidFill>
                  <a:srgbClr val="006600"/>
                </a:solidFill>
                <a:latin typeface="Comic Sans MS" pitchFamily="66" charset="0"/>
              </a:rPr>
              <a:t> </a:t>
            </a:r>
          </a:p>
        </p:txBody>
      </p:sp>
      <p:pic>
        <p:nvPicPr>
          <p:cNvPr id="4098" name="Picture 2" descr="C:\Users\Ирина\Downloads\в2.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971600" y="1988840"/>
            <a:ext cx="7128792" cy="4747776"/>
          </a:xfrm>
          <a:prstGeom prst="rect">
            <a:avLst/>
          </a:prstGeom>
          <a:noFill/>
          <a:ln w="38100" cmpd="sng">
            <a:solidFill>
              <a:srgbClr val="0066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501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15816" y="404664"/>
            <a:ext cx="8229600" cy="1368152"/>
          </a:xfrm>
        </p:spPr>
        <p:txBody>
          <a:bodyPr>
            <a:normAutofit fontScale="90000"/>
          </a:bodyPr>
          <a:lstStyle/>
          <a:p>
            <a:r>
              <a:rPr lang="ru-RU" sz="3100" b="1" dirty="0" smtClean="0">
                <a:solidFill>
                  <a:srgbClr val="006600"/>
                </a:solidFill>
                <a:latin typeface="Comic Sans MS" pitchFamily="66" charset="0"/>
              </a:rPr>
              <a:t>Загадка</a:t>
            </a:r>
            <a:r>
              <a:rPr lang="ru-RU" sz="2400" b="1" dirty="0" smtClean="0">
                <a:solidFill>
                  <a:srgbClr val="006600"/>
                </a:solidFill>
                <a:latin typeface="Comic Sans MS" pitchFamily="66" charset="0"/>
              </a:rPr>
              <a:t/>
            </a:r>
            <a:br>
              <a:rPr lang="ru-RU" sz="2400" b="1" dirty="0" smtClean="0">
                <a:solidFill>
                  <a:srgbClr val="006600"/>
                </a:solidFill>
                <a:latin typeface="Comic Sans MS" pitchFamily="66" charset="0"/>
              </a:rPr>
            </a:br>
            <a:r>
              <a:rPr lang="ru-RU" sz="2700" b="1" dirty="0" smtClean="0">
                <a:solidFill>
                  <a:srgbClr val="006600"/>
                </a:solidFill>
                <a:latin typeface="Comic Sans MS" pitchFamily="66" charset="0"/>
              </a:rPr>
              <a:t>Шустрый мяч и две ракетки.</a:t>
            </a:r>
            <a:br>
              <a:rPr lang="ru-RU" sz="2700" b="1" dirty="0" smtClean="0">
                <a:solidFill>
                  <a:srgbClr val="006600"/>
                </a:solidFill>
                <a:latin typeface="Comic Sans MS" pitchFamily="66" charset="0"/>
              </a:rPr>
            </a:br>
            <a:r>
              <a:rPr lang="ru-RU" sz="2700" b="1" dirty="0" smtClean="0">
                <a:solidFill>
                  <a:srgbClr val="006600"/>
                </a:solidFill>
                <a:latin typeface="Comic Sans MS" pitchFamily="66" charset="0"/>
              </a:rPr>
              <a:t>Все удары четки, метки.</a:t>
            </a:r>
            <a:br>
              <a:rPr lang="ru-RU" sz="2700" b="1" dirty="0" smtClean="0">
                <a:solidFill>
                  <a:srgbClr val="006600"/>
                </a:solidFill>
                <a:latin typeface="Comic Sans MS" pitchFamily="66" charset="0"/>
              </a:rPr>
            </a:br>
            <a:r>
              <a:rPr lang="ru-RU" sz="2700" b="1" dirty="0" smtClean="0">
                <a:solidFill>
                  <a:srgbClr val="006600"/>
                </a:solidFill>
                <a:latin typeface="Comic Sans MS" pitchFamily="66" charset="0"/>
              </a:rPr>
              <a:t>До победного играть,</a:t>
            </a:r>
            <a:br>
              <a:rPr lang="ru-RU" sz="2700" b="1" dirty="0" smtClean="0">
                <a:solidFill>
                  <a:srgbClr val="006600"/>
                </a:solidFill>
                <a:latin typeface="Comic Sans MS" pitchFamily="66" charset="0"/>
              </a:rPr>
            </a:br>
            <a:r>
              <a:rPr lang="ru-RU" sz="2700" b="1" dirty="0" smtClean="0">
                <a:solidFill>
                  <a:srgbClr val="006600"/>
                </a:solidFill>
                <a:latin typeface="Comic Sans MS" pitchFamily="66" charset="0"/>
              </a:rPr>
              <a:t>Никому не уступать!</a:t>
            </a:r>
            <a:endParaRPr lang="ru-RU" sz="2700" b="1" dirty="0">
              <a:solidFill>
                <a:srgbClr val="006600"/>
              </a:solidFill>
              <a:latin typeface="Comic Sans MS" pitchFamily="66" charset="0"/>
            </a:endParaRPr>
          </a:p>
        </p:txBody>
      </p:sp>
      <p:pic>
        <p:nvPicPr>
          <p:cNvPr id="1026" name="Picture 2" descr="C:\Users\Ирина\Downloads\2.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259632" y="188640"/>
            <a:ext cx="3168352" cy="3399519"/>
          </a:xfrm>
          <a:prstGeom prst="rect">
            <a:avLst/>
          </a:prstGeom>
          <a:noFill/>
          <a:ln w="38100" cmpd="sng">
            <a:solidFill>
              <a:srgbClr val="006600"/>
            </a:solidFill>
          </a:ln>
          <a:extLst>
            <a:ext uri="{909E8E84-426E-40DD-AFC4-6F175D3DCCD1}">
              <a14:hiddenFill xmlns:a14="http://schemas.microsoft.com/office/drawing/2010/main">
                <a:solidFill>
                  <a:srgbClr val="FFFFFF"/>
                </a:solidFill>
              </a14:hiddenFill>
            </a:ext>
          </a:extLst>
        </p:spPr>
      </p:pic>
      <p:pic>
        <p:nvPicPr>
          <p:cNvPr id="1027" name="Picture 3" descr="C:\Users\Ирина\Downloads\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1601" y="3704086"/>
            <a:ext cx="7272808" cy="3013246"/>
          </a:xfrm>
          <a:prstGeom prst="rect">
            <a:avLst/>
          </a:prstGeom>
          <a:noFill/>
          <a:ln w="38100" cmpd="sng">
            <a:solidFill>
              <a:srgbClr val="0066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340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2448272"/>
          </a:xfrm>
        </p:spPr>
        <p:txBody>
          <a:bodyPr>
            <a:noAutofit/>
          </a:bodyPr>
          <a:lstStyle/>
          <a:p>
            <a:r>
              <a:rPr lang="ru-RU" sz="2800" b="1" dirty="0" smtClean="0">
                <a:solidFill>
                  <a:srgbClr val="006600"/>
                </a:solidFill>
                <a:latin typeface="Comic Sans MS" pitchFamily="66" charset="0"/>
              </a:rPr>
              <a:t>Теннис -</a:t>
            </a:r>
            <a:r>
              <a:rPr lang="ru-RU" sz="2400" b="1" dirty="0" smtClean="0">
                <a:solidFill>
                  <a:srgbClr val="006600"/>
                </a:solidFill>
                <a:latin typeface="Comic Sans MS" pitchFamily="66" charset="0"/>
              </a:rPr>
              <a:t> </a:t>
            </a:r>
            <a:r>
              <a:rPr lang="ru-RU" sz="2400" b="1" dirty="0">
                <a:solidFill>
                  <a:srgbClr val="006600"/>
                </a:solidFill>
                <a:latin typeface="Comic Sans MS" pitchFamily="66" charset="0"/>
              </a:rPr>
              <a:t>вид </a:t>
            </a:r>
            <a:r>
              <a:rPr lang="ru-RU" sz="2400" b="1" dirty="0" smtClean="0">
                <a:solidFill>
                  <a:srgbClr val="006600"/>
                </a:solidFill>
                <a:latin typeface="Comic Sans MS" pitchFamily="66" charset="0"/>
              </a:rPr>
              <a:t>спорта, </a:t>
            </a:r>
            <a:r>
              <a:rPr lang="ru-RU" sz="2400" b="1" dirty="0">
                <a:solidFill>
                  <a:srgbClr val="006600"/>
                </a:solidFill>
                <a:latin typeface="Comic Sans MS" pitchFamily="66" charset="0"/>
              </a:rPr>
              <a:t>в котором соперничают либо два игрока («одиночная игра»), либо две команды, состоящие из двух игроков («парная игра»). Задачей соперников (теннисистов или теннисисток) является при помощи ракеток отправлять мяч на сторону соперника так, чтобы тот не смог его </a:t>
            </a:r>
            <a:r>
              <a:rPr lang="ru-RU" sz="2400" b="1" dirty="0" smtClean="0">
                <a:solidFill>
                  <a:srgbClr val="006600"/>
                </a:solidFill>
                <a:latin typeface="Comic Sans MS" pitchFamily="66" charset="0"/>
              </a:rPr>
              <a:t>отразить.</a:t>
            </a:r>
            <a:endParaRPr lang="ru-RU" sz="2400" b="1" dirty="0">
              <a:solidFill>
                <a:srgbClr val="006600"/>
              </a:solidFill>
              <a:latin typeface="Comic Sans MS" pitchFamily="66" charset="0"/>
            </a:endParaRPr>
          </a:p>
        </p:txBody>
      </p:sp>
      <p:sp>
        <p:nvSpPr>
          <p:cNvPr id="3" name="Объект 2"/>
          <p:cNvSpPr>
            <a:spLocks noGrp="1"/>
          </p:cNvSpPr>
          <p:nvPr>
            <p:ph idx="1"/>
          </p:nvPr>
        </p:nvSpPr>
        <p:spPr>
          <a:xfrm>
            <a:off x="457200" y="4797152"/>
            <a:ext cx="6203032" cy="1329011"/>
          </a:xfrm>
        </p:spPr>
        <p:txBody>
          <a:bodyPr/>
          <a:lstStyle/>
          <a:p>
            <a:endParaRPr lang="ru-RU" dirty="0"/>
          </a:p>
        </p:txBody>
      </p:sp>
      <p:pic>
        <p:nvPicPr>
          <p:cNvPr id="2050" name="Picture 2" descr="C:\Users\Ирина\Downloads\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79253" y="2780928"/>
            <a:ext cx="6270104" cy="3918815"/>
          </a:xfrm>
          <a:prstGeom prst="rect">
            <a:avLst/>
          </a:prstGeom>
          <a:noFill/>
          <a:ln w="38100" cmpd="sng">
            <a:solidFill>
              <a:srgbClr val="0066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81794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TotalTime>
  <Words>99</Words>
  <Application>Microsoft Office PowerPoint</Application>
  <PresentationFormat>Экран (4:3)</PresentationFormat>
  <Paragraphs>30</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Тема Office</vt:lpstr>
      <vt:lpstr>Летние виды спорта</vt:lpstr>
      <vt:lpstr>   Загадка Все ловки и высоки. Любят в мяч они играть И в кольцо его кидать. Мячик звонко бьет об пол, Значит, это ...   </vt:lpstr>
      <vt:lpstr>Баскетбол – спортивная командная игра с мячом, цель которой забросить мяч в корзину соперника и помешать другой команде забросить его в свою корзину</vt:lpstr>
      <vt:lpstr> Загадка Мяч по травке шустро скачет От ворот и до ворот. Бьют ногами — он не плачет. Кто игру мне назовёт?</vt:lpstr>
      <vt:lpstr>Футбол- командный вид спорта, в котором целью является забить мяч в ворота соперника ногами или другими частями тела (кроме рук) большее количество раз, чем команда соперника.</vt:lpstr>
      <vt:lpstr>Загадка От ладони без оглядки  Через сетку для посадки  На, чужой команды, пол  Мяч летит, то... </vt:lpstr>
      <vt:lpstr>Волейбол - вид спорта, командная спортивная игра, в процессе которой две команды соревнуются на специальной площадке, разделённой сеткой, стремясь направить мяч на сторону соперника. </vt:lpstr>
      <vt:lpstr>Загадка Шустрый мяч и две ракетки. Все удары четки, метки. До победного играть, Никому не уступать!</vt:lpstr>
      <vt:lpstr>Теннис - вид спорта, в котором соперничают либо два игрока («одиночная игра»), либо две команды, состоящие из двух игроков («парная игра»). Задачей соперников (теннисистов или теннисисток) является при помощи ракеток отправлять мяч на сторону соперника так, чтобы тот не смог его отразить.</vt:lpstr>
      <vt:lpstr>Загадка Мы с лошадью моей друзья. Её характер знаю я. Друг друга понимаем с полуслова, Иначе не получим титул чемпиона. </vt:lpstr>
      <vt:lpstr>Конный спорт — спортивные игры с использованием лошадей. При езде верхом всадник активно взаимодействует с движением лошади. Лошадь при этом управляется перемещением веса всадника. Голос всадника тоже может влиять на движение лошади.</vt:lpstr>
      <vt:lpstr>Загадка В меня не просто так играть,  ведь клюшкой надо управлять.  Катать мой мячик по траве  и гол в ворота забивать.</vt:lpstr>
      <vt:lpstr>Хоккей на траве — командный вид спорта (по одиннадцать человек в каждой команде), в который играют две команды, используя клюшки и твердый пластиковый мяч.</vt:lpstr>
      <vt:lpstr>Загадка Красавицы в бассейне  перед нами Все  вниз головой,  а вверх - ногами.</vt:lpstr>
      <vt:lpstr>Синхронное плавание — водный вид спорта, связанный с выполнением в воде различных фигур под музыку. </vt:lpstr>
      <vt:lpstr>Загадка Без весла не обойдёшься, Если спортом тем займёшься. А как занятие зовут, Где в лодке к финишу плывут?  </vt:lpstr>
      <vt:lpstr>Гребля — способ перемещения судна по поверхности воды с помощью вёсел, приводимых в движение мускульными усилиями человека.</vt:lpstr>
      <vt:lpstr>Загадка Ему бассейн так приглянулся  – Он тут же в воду бултыхнулся,  Помчался стилем баттерфляй,  Теперь вид спорта отгадай!</vt:lpstr>
      <vt:lpstr>Плавание — вид спорта или спортивная дисциплина, заключающаяся в преодолении вплавь за наименьшее время различных дистанций.</vt:lpstr>
      <vt:lpstr>Загадка Лента, мяч, бревно и брусья,  Кольца с ними рядом.  Перечислить не берусь я  Множество снарядов.  Красоту и пластику Дарит нам... </vt:lpstr>
      <vt:lpstr>Гимнастика - один из наиболее популярных видов спорта и физической культуры. К спортивным видам гимнастики относятся: спортивная, художественная,  акробатическая, эстетическая, командная, аэробическая гимнастика. </vt:lpstr>
      <vt:lpstr>Загадка Кручу быстрее я педали, Скорее ветра мчусь вперед. Чтоб все в округе увидали, Зауважали этот спорт. </vt:lpstr>
      <vt:lpstr>Велоспорт (Велосипедный спорт) — это перемещение по земле с использованием транспортных средств (велосипедов), движимых мускульной силой человека. Основная цель гоночных дисциплин — наиболее быстрое преодоление дистанции.</vt:lpstr>
      <vt:lpstr>Загадка Назовите нам вид спорта, Где ни клюшки нет, ни корта! Есть перчатки, ринг и бой, И победа за тобой!</vt:lpstr>
      <vt:lpstr>Бокс - контактный вид спорта, единоборство, в котором спортсмены наносят друг другу удары кулаками в специальных перчатках.  Рефери контролирует бой, который длится от 3 до 12 раундов. </vt:lpstr>
      <vt:lpstr>Загадка На дорожке в майке, в шортах,  на исходной становясь,  Ждут спортсмены выстрел,  выстрел есть, и побежал, К финишу быстрей помчал!  </vt:lpstr>
      <vt:lpstr>Лёгкая атле́тика — олимпийский вид спорта, включающий бег, ходьбу, прыжки и метания. </vt:lpstr>
      <vt:lpstr>Прыжки в длину</vt:lpstr>
      <vt:lpstr>Метание</vt:lpstr>
      <vt:lpstr>Занимайтесь спортом!</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Летние виды спорта</dc:title>
  <dc:creator>Ирина</dc:creator>
  <cp:lastModifiedBy>Ирина</cp:lastModifiedBy>
  <cp:revision>26</cp:revision>
  <dcterms:created xsi:type="dcterms:W3CDTF">2015-11-02T11:46:42Z</dcterms:created>
  <dcterms:modified xsi:type="dcterms:W3CDTF">2016-03-16T10:57:25Z</dcterms:modified>
</cp:coreProperties>
</file>