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2"/>
  </p:notesMasterIdLst>
  <p:sldIdLst>
    <p:sldId id="256" r:id="rId2"/>
    <p:sldId id="278" r:id="rId3"/>
    <p:sldId id="279" r:id="rId4"/>
    <p:sldId id="257" r:id="rId5"/>
    <p:sldId id="285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86" r:id="rId17"/>
    <p:sldId id="268" r:id="rId18"/>
    <p:sldId id="287" r:id="rId19"/>
    <p:sldId id="269" r:id="rId20"/>
    <p:sldId id="270" r:id="rId21"/>
    <p:sldId id="288" r:id="rId22"/>
    <p:sldId id="271" r:id="rId23"/>
    <p:sldId id="272" r:id="rId24"/>
    <p:sldId id="289" r:id="rId25"/>
    <p:sldId id="273" r:id="rId26"/>
    <p:sldId id="290" r:id="rId27"/>
    <p:sldId id="274" r:id="rId28"/>
    <p:sldId id="291" r:id="rId29"/>
    <p:sldId id="275" r:id="rId30"/>
    <p:sldId id="284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600C"/>
    <a:srgbClr val="A50021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5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53382-13F2-4B19-BDF3-CDE6CCD0096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7AB5AC-B6AB-4DCC-B512-659EEF46E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944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томата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AB5AC-B6AB-4DCC-B512-659EEF46E958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38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5900820"/>
            <a:ext cx="5637010" cy="72008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2015 год.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556792"/>
            <a:ext cx="9144000" cy="2520280"/>
          </a:xfrm>
        </p:spPr>
        <p:txBody>
          <a:bodyPr/>
          <a:lstStyle/>
          <a:p>
            <a:pPr marL="182880" indent="0">
              <a:buNone/>
            </a:pPr>
            <a:r>
              <a:rPr lang="ru-RU" sz="13000" dirty="0" smtClean="0">
                <a:solidFill>
                  <a:srgbClr val="A50021"/>
                </a:solidFill>
                <a:latin typeface="Comic Sans MS" pitchFamily="66" charset="0"/>
              </a:rPr>
              <a:t>«Фрукты»</a:t>
            </a:r>
            <a:endParaRPr lang="ru-RU" sz="13000" dirty="0">
              <a:solidFill>
                <a:srgbClr val="A50021"/>
              </a:solidFill>
              <a:latin typeface="Comic Sans MS" pitchFamily="66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475656" y="5085184"/>
            <a:ext cx="5637010" cy="882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834190" y="5040952"/>
            <a:ext cx="563701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dirty="0" smtClean="0"/>
              <a:t>Выполнила </a:t>
            </a:r>
            <a:r>
              <a:rPr lang="ru-RU" dirty="0" smtClean="0"/>
              <a:t>Юферова О.В.</a:t>
            </a:r>
            <a:endParaRPr lang="en-US" dirty="0" smtClean="0"/>
          </a:p>
          <a:p>
            <a:pPr algn="r"/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807804" y="548680"/>
            <a:ext cx="3384376" cy="57606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>
              <a:buFont typeface="Georgia" pitchFamily="18" charset="0"/>
              <a:buNone/>
            </a:pPr>
            <a:r>
              <a:rPr lang="ru-RU" sz="2800" dirty="0" smtClean="0">
                <a:solidFill>
                  <a:srgbClr val="A50021"/>
                </a:solidFill>
                <a:latin typeface="Comic Sans MS" pitchFamily="66" charset="0"/>
              </a:rPr>
              <a:t>Проект на тему:</a:t>
            </a:r>
            <a:endParaRPr lang="ru-RU" sz="2800" dirty="0">
              <a:solidFill>
                <a:srgbClr val="A5002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36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187624" y="90527"/>
            <a:ext cx="6768752" cy="1512168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7200" dirty="0" smtClean="0">
                <a:solidFill>
                  <a:srgbClr val="A50021"/>
                </a:solidFill>
                <a:latin typeface="Comic Sans MS" pitchFamily="66" charset="0"/>
              </a:rPr>
              <a:t>Слива</a:t>
            </a:r>
            <a:endParaRPr lang="ru-RU" sz="7200" dirty="0">
              <a:solidFill>
                <a:srgbClr val="A50021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5220072" y="1124744"/>
            <a:ext cx="3923928" cy="2520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Плоды сливы продолговатые, покрытые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тонкой гладкой кожурой, то синей с голубоватым оттенком, то бело-розовой, то лилово-красной.</a:t>
            </a:r>
            <a:endParaRPr lang="en-US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1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Слива растет на дереве с округлой кроной, некрупными листьями, заканчивающимися мелкими зубчиками по краям.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205" y="3937915"/>
            <a:ext cx="2871763" cy="28717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48" y="1340768"/>
            <a:ext cx="4372608" cy="272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21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187624" y="90527"/>
            <a:ext cx="6768752" cy="1512168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7200" dirty="0" smtClean="0">
                <a:solidFill>
                  <a:srgbClr val="A50021"/>
                </a:solidFill>
                <a:latin typeface="Comic Sans MS" pitchFamily="66" charset="0"/>
              </a:rPr>
              <a:t>Слива</a:t>
            </a:r>
            <a:endParaRPr lang="ru-RU" sz="7200" dirty="0">
              <a:solidFill>
                <a:srgbClr val="A50021"/>
              </a:solidFill>
              <a:latin typeface="Comic Sans MS" pitchFamily="66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139952" y="1412777"/>
            <a:ext cx="5004048" cy="2232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 smtClean="0"/>
              <a:t>	</a:t>
            </a:r>
            <a:r>
              <a:rPr lang="ru-RU" dirty="0" smtClean="0">
                <a:solidFill>
                  <a:srgbClr val="A50021"/>
                </a:solidFill>
              </a:rPr>
              <a:t>Из сливы варят вкусное варенье, готовят джемы, сиропы, мармелад, повидло, желе, цукаты, компоты. Сливы маринуют, консервируют, сушат</a:t>
            </a:r>
            <a:r>
              <a:rPr lang="en-US" dirty="0" smtClean="0">
                <a:solidFill>
                  <a:srgbClr val="A50021"/>
                </a:solidFill>
              </a:rPr>
              <a:t> </a:t>
            </a:r>
            <a:r>
              <a:rPr lang="ru-RU" dirty="0" smtClean="0">
                <a:solidFill>
                  <a:srgbClr val="A50021"/>
                </a:solidFill>
              </a:rPr>
              <a:t>-</a:t>
            </a:r>
            <a:r>
              <a:rPr lang="en-US" dirty="0" smtClean="0">
                <a:solidFill>
                  <a:srgbClr val="A50021"/>
                </a:solidFill>
              </a:rPr>
              <a:t> </a:t>
            </a:r>
            <a:r>
              <a:rPr lang="ru-RU" dirty="0" smtClean="0">
                <a:solidFill>
                  <a:srgbClr val="A50021"/>
                </a:solidFill>
              </a:rPr>
              <a:t>так получается чернослив.</a:t>
            </a:r>
            <a:endParaRPr lang="ru-RU" dirty="0">
              <a:solidFill>
                <a:srgbClr val="A5002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22" y="1440825"/>
            <a:ext cx="3572506" cy="25060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067681"/>
            <a:ext cx="4032448" cy="26736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418" y="3946911"/>
            <a:ext cx="4744078" cy="279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829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187624" y="90527"/>
            <a:ext cx="6768752" cy="1512168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7200" dirty="0" smtClean="0">
                <a:solidFill>
                  <a:srgbClr val="A50021"/>
                </a:solidFill>
                <a:latin typeface="Comic Sans MS" pitchFamily="66" charset="0"/>
              </a:rPr>
              <a:t>Вишня</a:t>
            </a:r>
            <a:endParaRPr lang="ru-RU" sz="7200" dirty="0">
              <a:solidFill>
                <a:srgbClr val="A50021"/>
              </a:solidFill>
              <a:latin typeface="Comic Sans MS" pitchFamily="66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63686" y="4509120"/>
            <a:ext cx="4264298" cy="2114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chemeClr val="accent2">
                    <a:lumMod val="25000"/>
                  </a:schemeClr>
                </a:solidFill>
              </a:rPr>
              <a:t>Вишенки немножко</a:t>
            </a:r>
          </a:p>
          <a:p>
            <a:r>
              <a:rPr lang="ru-RU" sz="2400" b="1" dirty="0" smtClean="0">
                <a:solidFill>
                  <a:schemeClr val="accent2">
                    <a:lumMod val="25000"/>
                  </a:schemeClr>
                </a:solidFill>
              </a:rPr>
              <a:t>Похожи на сережки.</a:t>
            </a:r>
          </a:p>
          <a:p>
            <a:r>
              <a:rPr lang="ru-RU" sz="2400" b="1" dirty="0" smtClean="0">
                <a:solidFill>
                  <a:schemeClr val="accent2">
                    <a:lumMod val="25000"/>
                  </a:schemeClr>
                </a:solidFill>
              </a:rPr>
              <a:t>Темно-алы, как рубины,</a:t>
            </a:r>
          </a:p>
          <a:p>
            <a:r>
              <a:rPr lang="ru-RU" sz="2400" b="1" dirty="0" smtClean="0">
                <a:solidFill>
                  <a:schemeClr val="accent2">
                    <a:lumMod val="25000"/>
                  </a:schemeClr>
                </a:solidFill>
              </a:rPr>
              <a:t>С косточкой</a:t>
            </a:r>
            <a:r>
              <a:rPr lang="en-US" sz="2400" b="1" dirty="0" smtClean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2">
                    <a:lumMod val="25000"/>
                  </a:schemeClr>
                </a:solidFill>
              </a:rPr>
              <a:t>посередине.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203848" y="1268760"/>
            <a:ext cx="5796136" cy="31409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000" b="1" dirty="0" smtClean="0">
                <a:solidFill>
                  <a:srgbClr val="3A600C"/>
                </a:solidFill>
              </a:rPr>
              <a:t>	Растут на </a:t>
            </a:r>
            <a:r>
              <a:rPr lang="ru-RU" sz="2000" b="1" smtClean="0">
                <a:solidFill>
                  <a:srgbClr val="3A600C"/>
                </a:solidFill>
              </a:rPr>
              <a:t>дереве, часто </a:t>
            </a:r>
            <a:r>
              <a:rPr lang="ru-RU" sz="2000" b="1" dirty="0" smtClean="0">
                <a:solidFill>
                  <a:srgbClr val="3A600C"/>
                </a:solidFill>
              </a:rPr>
              <a:t>по 2-3 вместе, прикрепленные к одной цветоножке.</a:t>
            </a:r>
          </a:p>
          <a:p>
            <a:pPr algn="just"/>
            <a:r>
              <a:rPr lang="ru-RU" sz="2000" b="1" dirty="0">
                <a:solidFill>
                  <a:srgbClr val="3A600C"/>
                </a:solidFill>
              </a:rPr>
              <a:t>	</a:t>
            </a:r>
            <a:r>
              <a:rPr lang="ru-RU" sz="2000" b="1" dirty="0" smtClean="0">
                <a:solidFill>
                  <a:srgbClr val="3A600C"/>
                </a:solidFill>
              </a:rPr>
              <a:t>Вишневое дерево невысокое, с красивой корой и гибкими ветвями.</a:t>
            </a:r>
          </a:p>
          <a:p>
            <a:pPr algn="just"/>
            <a:r>
              <a:rPr lang="ru-RU" sz="2000" b="1" dirty="0">
                <a:solidFill>
                  <a:srgbClr val="3A600C"/>
                </a:solidFill>
              </a:rPr>
              <a:t>	</a:t>
            </a:r>
            <a:r>
              <a:rPr lang="ru-RU" sz="2000" b="1" dirty="0" smtClean="0">
                <a:solidFill>
                  <a:srgbClr val="3A600C"/>
                </a:solidFill>
              </a:rPr>
              <a:t>Плоды вишни сочные, приятного кисло-сладкого вкуса и очень полезные витаминами С, кальцием, железом.</a:t>
            </a:r>
            <a:endParaRPr lang="ru-RU" sz="2000" b="1" dirty="0">
              <a:solidFill>
                <a:srgbClr val="3A600C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86" y="1362618"/>
            <a:ext cx="2891017" cy="31465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277819"/>
            <a:ext cx="4139952" cy="258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885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187624" y="90527"/>
            <a:ext cx="6768752" cy="1512168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7200" dirty="0" smtClean="0">
                <a:solidFill>
                  <a:srgbClr val="A50021"/>
                </a:solidFill>
                <a:latin typeface="Comic Sans MS" pitchFamily="66" charset="0"/>
              </a:rPr>
              <a:t>Вишня</a:t>
            </a:r>
            <a:endParaRPr lang="ru-RU" sz="7200" dirty="0">
              <a:solidFill>
                <a:srgbClr val="A50021"/>
              </a:solidFill>
              <a:latin typeface="Comic Sans MS" pitchFamily="66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707904" y="1962735"/>
            <a:ext cx="5436096" cy="2114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800" dirty="0" smtClean="0"/>
              <a:t>	Из вишни варят варенье, джемы, делают соки, компоты, готовят мармелады.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69" y="1422458"/>
            <a:ext cx="3602055" cy="25826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02" y="4133299"/>
            <a:ext cx="3604989" cy="27247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757" y="4076235"/>
            <a:ext cx="4482244" cy="278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449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187624" y="90527"/>
            <a:ext cx="6768752" cy="1512168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7200" dirty="0" smtClean="0">
                <a:solidFill>
                  <a:srgbClr val="A50021"/>
                </a:solidFill>
                <a:latin typeface="Comic Sans MS" pitchFamily="66" charset="0"/>
              </a:rPr>
              <a:t>Абрикос</a:t>
            </a:r>
            <a:endParaRPr lang="ru-RU" sz="7200" dirty="0">
              <a:solidFill>
                <a:srgbClr val="A50021"/>
              </a:solidFill>
              <a:latin typeface="Comic Sans MS" pitchFamily="66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563888" y="1412777"/>
            <a:ext cx="5580112" cy="3384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srgbClr val="3A600C"/>
                </a:solidFill>
              </a:rPr>
              <a:t>	</a:t>
            </a:r>
            <a:r>
              <a:rPr lang="ru-RU" dirty="0" smtClean="0">
                <a:solidFill>
                  <a:srgbClr val="3A600C"/>
                </a:solidFill>
              </a:rPr>
              <a:t>Абрикос продолговатый, округлый плод, покрытый кожицей, которая в зависимости от сорта может быть гладкой или слегка ворсистой. Мягкая сочная мякоть абрикоса напоминает лепестки чайных роз. Она вкусна, сочна, и удивительно ароматна!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3A600C"/>
                </a:solidFill>
              </a:rPr>
              <a:t>	</a:t>
            </a:r>
            <a:r>
              <a:rPr lang="ru-RU" dirty="0" smtClean="0">
                <a:solidFill>
                  <a:srgbClr val="3A600C"/>
                </a:solidFill>
              </a:rPr>
              <a:t>Внутри плода прячется темно-коричневая довольно крупная косточка.</a:t>
            </a:r>
            <a:endParaRPr lang="ru-RU" dirty="0">
              <a:solidFill>
                <a:srgbClr val="3A600C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615595"/>
            <a:ext cx="5825118" cy="23006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0176"/>
            <a:ext cx="3563888" cy="295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13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187624" y="90527"/>
            <a:ext cx="6768752" cy="1512168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7200" dirty="0" smtClean="0">
                <a:solidFill>
                  <a:srgbClr val="A50021"/>
                </a:solidFill>
                <a:latin typeface="Comic Sans MS" pitchFamily="66" charset="0"/>
              </a:rPr>
              <a:t>Абрикос</a:t>
            </a:r>
            <a:endParaRPr lang="ru-RU" sz="7200" dirty="0">
              <a:solidFill>
                <a:srgbClr val="A50021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4139952" y="1602696"/>
            <a:ext cx="5004048" cy="26276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400" dirty="0" smtClean="0"/>
              <a:t>	</a:t>
            </a:r>
            <a:r>
              <a:rPr lang="ru-RU" sz="2800" b="1" dirty="0" smtClean="0"/>
              <a:t>Абрикосовое дерево невысокое, с широкой раскидистой кроной, корнями, уходящими глубоко в землю.</a:t>
            </a:r>
            <a:r>
              <a:rPr lang="en-US" sz="2800" b="1" dirty="0" smtClean="0"/>
              <a:t> </a:t>
            </a:r>
            <a:r>
              <a:rPr lang="ru-RU" sz="2800" b="1" dirty="0" smtClean="0"/>
              <a:t>Очень красивы цветущие абрикосовые деревья! </a:t>
            </a:r>
          </a:p>
          <a:p>
            <a:pPr algn="just"/>
            <a:endParaRPr lang="ru-RU" sz="32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9464"/>
            <a:ext cx="4139952" cy="2759968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-22732" y="4752528"/>
            <a:ext cx="9166732" cy="22768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 smtClean="0"/>
              <a:t>	</a:t>
            </a:r>
            <a:r>
              <a:rPr lang="ru-RU" sz="2800" b="1" dirty="0" smtClean="0"/>
              <a:t>Лепестки</a:t>
            </a:r>
            <a:r>
              <a:rPr lang="en-US" sz="2800" b="1" dirty="0" smtClean="0"/>
              <a:t> </a:t>
            </a:r>
            <a:r>
              <a:rPr lang="ru-RU" sz="2800" b="1" dirty="0" smtClean="0"/>
              <a:t>цветов белые или нежно-розовые, а чашелистики-красные.</a:t>
            </a:r>
            <a:r>
              <a:rPr lang="en-US" sz="2800" b="1" dirty="0" smtClean="0"/>
              <a:t> </a:t>
            </a:r>
            <a:r>
              <a:rPr lang="ru-RU" sz="2800" b="1" dirty="0" smtClean="0"/>
              <a:t>Цветы появляются на ветках раньше листьев и привлекают насекомых душистым нектаром.</a:t>
            </a:r>
          </a:p>
          <a:p>
            <a:pPr algn="just"/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3885959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187624" y="90527"/>
            <a:ext cx="6768752" cy="1512168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7200" dirty="0" smtClean="0">
                <a:solidFill>
                  <a:srgbClr val="A50021"/>
                </a:solidFill>
                <a:latin typeface="Comic Sans MS" pitchFamily="66" charset="0"/>
              </a:rPr>
              <a:t>Абрикос</a:t>
            </a:r>
            <a:endParaRPr lang="ru-RU" sz="7200" dirty="0">
              <a:solidFill>
                <a:srgbClr val="A50021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4661756" y="1602695"/>
            <a:ext cx="4482244" cy="52553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 smtClean="0"/>
              <a:t>	</a:t>
            </a:r>
            <a:r>
              <a:rPr lang="ru-RU" sz="2800" dirty="0" smtClean="0"/>
              <a:t>Из абрикосов готовят варенье, джем, повидло. Золотисто-желтый абрикосовый сок-очень нежный на вкус и полезный для здоровья. Из абрикосов делают мармелад, а сушеные абрикосы , которые называют курагой.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81" y="1340767"/>
            <a:ext cx="3187055" cy="23872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3810969"/>
            <a:ext cx="4067944" cy="304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59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187624" y="0"/>
            <a:ext cx="6768752" cy="1602695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7200" dirty="0" smtClean="0">
                <a:solidFill>
                  <a:srgbClr val="A50021"/>
                </a:solidFill>
                <a:latin typeface="Comic Sans MS" pitchFamily="66" charset="0"/>
              </a:rPr>
              <a:t>Лимон</a:t>
            </a:r>
            <a:endParaRPr lang="ru-RU" sz="7200" dirty="0">
              <a:solidFill>
                <a:srgbClr val="A50021"/>
              </a:solidFill>
              <a:latin typeface="Comic Sans MS" pitchFamily="66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1052737"/>
            <a:ext cx="9144000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/>
              <a:t>Плоды лимона по форме похожи на яйцо (их называют яйцевидными), покрыты плотной желтой кожурой, под которой прячется кислая сочная мякоть, разделенная полупрозрачной пленкой на 8-10 долек.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503" y="2689487"/>
            <a:ext cx="6734873" cy="419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596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3851920" y="1124744"/>
            <a:ext cx="5076056" cy="5733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400" dirty="0" smtClean="0">
                <a:solidFill>
                  <a:schemeClr val="accent2">
                    <a:lumMod val="25000"/>
                  </a:schemeClr>
                </a:solidFill>
              </a:rPr>
              <a:t>Лимонное дерево - невысокое, с колючими ветками и ярко-зелеными продолговатыми листьями. Лимонное дерево называют вечнозеленым, потому что в любое время года его ветки покрыты зеленными листьями. </a:t>
            </a:r>
            <a:endParaRPr lang="ru-RU" sz="240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187624" y="0"/>
            <a:ext cx="6768752" cy="1602695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7200" dirty="0" smtClean="0">
                <a:solidFill>
                  <a:srgbClr val="A50021"/>
                </a:solidFill>
                <a:latin typeface="Comic Sans MS" pitchFamily="66" charset="0"/>
              </a:rPr>
              <a:t>Лимон</a:t>
            </a:r>
            <a:endParaRPr lang="ru-RU" sz="7200" dirty="0">
              <a:solidFill>
                <a:srgbClr val="A50021"/>
              </a:solidFill>
              <a:latin typeface="Comic Sans MS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01" y="1139538"/>
            <a:ext cx="3308503" cy="27215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808475"/>
            <a:ext cx="5436096" cy="3049524"/>
          </a:xfrm>
          <a:prstGeom prst="rect">
            <a:avLst/>
          </a:prstGeom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35496" y="3933056"/>
            <a:ext cx="3672408" cy="2835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400" dirty="0" smtClean="0">
                <a:solidFill>
                  <a:srgbClr val="3A600C"/>
                </a:solidFill>
              </a:rPr>
              <a:t>Лимонные цветы-душистые. Лепестки их белые или кремовые</a:t>
            </a:r>
            <a:r>
              <a:rPr lang="ru-RU" sz="2400" dirty="0">
                <a:solidFill>
                  <a:srgbClr val="3A600C"/>
                </a:solidFill>
              </a:rPr>
              <a:t>. Из плодов, листьев, веток лимонного дерева добывают масло лимона.</a:t>
            </a:r>
          </a:p>
        </p:txBody>
      </p:sp>
    </p:spTree>
    <p:extLst>
      <p:ext uri="{BB962C8B-B14F-4D97-AF65-F5344CB8AC3E}">
        <p14:creationId xmlns:p14="http://schemas.microsoft.com/office/powerpoint/2010/main" val="94249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187624" y="0"/>
            <a:ext cx="6768752" cy="1602695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7200" dirty="0" smtClean="0">
                <a:solidFill>
                  <a:srgbClr val="A50021"/>
                </a:solidFill>
                <a:latin typeface="Comic Sans MS" pitchFamily="66" charset="0"/>
              </a:rPr>
              <a:t>Лимон</a:t>
            </a:r>
            <a:endParaRPr lang="ru-RU" sz="7200" dirty="0">
              <a:solidFill>
                <a:srgbClr val="A50021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4860032" y="1604200"/>
            <a:ext cx="3960440" cy="5065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800" dirty="0" smtClean="0">
                <a:solidFill>
                  <a:srgbClr val="A50021"/>
                </a:solidFill>
              </a:rPr>
              <a:t>Немало вкусных блюд научились готовить люди из лимонов. Очень вкусен и полезен чай с лимоном!</a:t>
            </a:r>
          </a:p>
          <a:p>
            <a:pPr algn="just"/>
            <a:r>
              <a:rPr lang="ru-RU" sz="2800" dirty="0" smtClean="0">
                <a:solidFill>
                  <a:srgbClr val="A50021"/>
                </a:solidFill>
              </a:rPr>
              <a:t>Лимонный сок добавляют в лимонады и другие напитки.</a:t>
            </a:r>
            <a:endParaRPr lang="ru-RU" sz="2800" dirty="0">
              <a:solidFill>
                <a:srgbClr val="A5002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399448"/>
            <a:ext cx="3627487" cy="24139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89" y="1184864"/>
            <a:ext cx="3186931" cy="318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701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43608" y="548680"/>
            <a:ext cx="8100392" cy="612068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4800" u="sng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Цель</a:t>
            </a:r>
            <a:r>
              <a:rPr lang="ru-RU" sz="48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:</a:t>
            </a:r>
          </a:p>
          <a:p>
            <a:pPr marL="0" indent="0" algn="l">
              <a:buFont typeface="Georgia" pitchFamily="18" charset="0"/>
              <a:buNone/>
            </a:pPr>
            <a:endParaRPr lang="ru-RU" sz="2800" dirty="0" smtClean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  <a:p>
            <a:pPr marL="0" indent="0" algn="l">
              <a:buFont typeface="Georgia" pitchFamily="18" charset="0"/>
              <a:buNone/>
            </a:pPr>
            <a:r>
              <a:rPr lang="ru-RU" sz="28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-вызвать интерес к окружающему миру, формировать реалистическое представление о природе;</a:t>
            </a:r>
          </a:p>
          <a:p>
            <a:pPr marL="0" indent="0" algn="l">
              <a:buFont typeface="Georgia" pitchFamily="18" charset="0"/>
              <a:buNone/>
            </a:pPr>
            <a:endParaRPr lang="ru-RU" sz="2800" dirty="0" smtClean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  <a:p>
            <a:pPr marL="0" indent="0" algn="l">
              <a:buFont typeface="Georgia" pitchFamily="18" charset="0"/>
              <a:buNone/>
            </a:pPr>
            <a:r>
              <a:rPr lang="ru-RU" sz="28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-расширять знания и представления детей о фруктах;</a:t>
            </a:r>
          </a:p>
          <a:p>
            <a:pPr marL="0" indent="0" algn="l">
              <a:buFont typeface="Georgia" pitchFamily="18" charset="0"/>
              <a:buNone/>
            </a:pPr>
            <a:endParaRPr lang="ru-RU" sz="2800" dirty="0" smtClean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  <a:p>
            <a:pPr marL="0" indent="0" algn="l">
              <a:buFont typeface="Georgia" pitchFamily="18" charset="0"/>
              <a:buNone/>
            </a:pPr>
            <a:r>
              <a:rPr lang="ru-RU" sz="28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-обогащать словарный запас, развивать связную речь.</a:t>
            </a:r>
            <a:endParaRPr lang="ru-RU" sz="2800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209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187624" y="0"/>
            <a:ext cx="6768752" cy="1602695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7200" dirty="0" smtClean="0">
                <a:solidFill>
                  <a:srgbClr val="A50021"/>
                </a:solidFill>
                <a:latin typeface="Comic Sans MS" pitchFamily="66" charset="0"/>
              </a:rPr>
              <a:t>Апельсин	</a:t>
            </a:r>
            <a:endParaRPr lang="ru-RU" sz="7200" dirty="0">
              <a:solidFill>
                <a:srgbClr val="A50021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0" y="1052736"/>
            <a:ext cx="8964488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800" dirty="0" smtClean="0">
                <a:solidFill>
                  <a:srgbClr val="3A600C"/>
                </a:solidFill>
              </a:rPr>
              <a:t>	</a:t>
            </a:r>
            <a:r>
              <a:rPr lang="ru-RU" sz="2000" b="1" dirty="0" smtClean="0">
                <a:solidFill>
                  <a:srgbClr val="3A600C"/>
                </a:solidFill>
              </a:rPr>
              <a:t>Апельсин - это круглый крупный плод, покрытый ярко-оранжевой или красновато-оранжевой кожурой. Если кожуру очистить, то увидишь, что апельсин состоит из сочных долек, покрытых тонкой белой пленкой, предохраняющей дольку от высыхания. Внутри апельсиновых долек находятся небольшие продолговатые зернышки.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996952"/>
            <a:ext cx="5796923" cy="385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2339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5364089" y="1628800"/>
            <a:ext cx="3600399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400" b="1" dirty="0" smtClean="0"/>
              <a:t>Апельсиновое дерево относится к цитрусовым.</a:t>
            </a:r>
            <a:r>
              <a:rPr lang="ru-RU" sz="2400" b="1" dirty="0"/>
              <a:t> </a:t>
            </a:r>
            <a:r>
              <a:rPr lang="ru-RU" sz="2400" b="1" dirty="0" smtClean="0"/>
              <a:t>Значит оно вечнозеленое: и летом, и зимой его ветки покрывают ярко-зеленые овальные листья. Весной на апельсиновом дереве раскрываются белые душистые цветы.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187624" y="0"/>
            <a:ext cx="6768752" cy="1602695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7200" dirty="0" smtClean="0">
                <a:solidFill>
                  <a:srgbClr val="A50021"/>
                </a:solidFill>
                <a:latin typeface="Comic Sans MS" pitchFamily="66" charset="0"/>
              </a:rPr>
              <a:t>Апельсин	</a:t>
            </a:r>
            <a:endParaRPr lang="ru-RU" sz="7200" dirty="0">
              <a:solidFill>
                <a:srgbClr val="A50021"/>
              </a:solidFill>
              <a:latin typeface="Comic Sans MS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6" y="2410116"/>
            <a:ext cx="5169329" cy="332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7959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187624" y="0"/>
            <a:ext cx="6768752" cy="1602695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7200" dirty="0" smtClean="0">
                <a:solidFill>
                  <a:srgbClr val="A50021"/>
                </a:solidFill>
                <a:latin typeface="Comic Sans MS" pitchFamily="66" charset="0"/>
              </a:rPr>
              <a:t>Апельсин</a:t>
            </a:r>
          </a:p>
          <a:p>
            <a:pPr marL="182880" indent="0" algn="ctr">
              <a:buFont typeface="Georgia" pitchFamily="18" charset="0"/>
              <a:buNone/>
            </a:pPr>
            <a:endParaRPr lang="ru-RU" sz="7200" dirty="0">
              <a:solidFill>
                <a:srgbClr val="A50021"/>
              </a:solidFill>
              <a:latin typeface="Comic Sans MS" pitchFamily="66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734376" y="1434298"/>
            <a:ext cx="4435728" cy="24267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just">
              <a:buFont typeface="Georgia" pitchFamily="18" charset="0"/>
              <a:buNone/>
            </a:pPr>
            <a:endParaRPr lang="ru-RU" sz="2400" dirty="0" smtClean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34376" y="1434298"/>
            <a:ext cx="423011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3A600C"/>
                </a:solidFill>
              </a:rPr>
              <a:t>	Апельсины едят в свежем виде, добавляют во фруктовые и овощные салаты, из спелых плодов получают полезный, кисло-сладкий апельсиновый сок. Дольками апельсина украшают зеленый листовой салат, торты и пироги.</a:t>
            </a:r>
          </a:p>
          <a:p>
            <a:pPr algn="just"/>
            <a:r>
              <a:rPr lang="ru-RU" sz="2000" b="1" dirty="0" smtClean="0">
                <a:solidFill>
                  <a:srgbClr val="3A600C"/>
                </a:solidFill>
              </a:rPr>
              <a:t>	Плоды апельсинов перерабатывают в консервы, из них делают джем, цукаты, мармелад, используют для ароматизации кондитерских изделий.</a:t>
            </a:r>
            <a:endParaRPr lang="ru-RU" sz="2000" b="1" dirty="0">
              <a:solidFill>
                <a:srgbClr val="3A600C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61299"/>
            <a:ext cx="4392488" cy="34549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935887"/>
            <a:ext cx="3572857" cy="200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9869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187624" y="0"/>
            <a:ext cx="6768752" cy="1602695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7200" dirty="0" smtClean="0">
                <a:solidFill>
                  <a:srgbClr val="A50021"/>
                </a:solidFill>
                <a:latin typeface="Comic Sans MS" pitchFamily="66" charset="0"/>
              </a:rPr>
              <a:t>Мандарин</a:t>
            </a:r>
            <a:endParaRPr lang="ru-RU" sz="7200" dirty="0">
              <a:solidFill>
                <a:srgbClr val="A50021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0" y="1052736"/>
            <a:ext cx="9143999" cy="2016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400" dirty="0" smtClean="0"/>
              <a:t>	</a:t>
            </a:r>
            <a:r>
              <a:rPr lang="ru-RU" sz="2000" dirty="0" smtClean="0"/>
              <a:t>Плод мандарина округлый, иногда слегка сплюснутый или грушевидный. Он меньше, чем плод апельсина,  но, как и апельсин, покрыт душистой ярко-оранжевой кожурой, которая легко отделяется  от мякоти. Мякоть мандарина разделена на небольшие дольки, заключенные в полупрозрачные белые тоненькие оболочки. Они предохраняют мякоть от высыхания.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863" y="2852936"/>
            <a:ext cx="4762621" cy="396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9275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4860032" y="4392488"/>
            <a:ext cx="4283967" cy="3212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400" b="1" dirty="0" smtClean="0"/>
              <a:t>Листья мандаринов очень гладкие и глянцевидные, похожи на яички, довольно крупные и зеленые в любое время года.</a:t>
            </a:r>
            <a:endParaRPr lang="ru-RU" sz="2400" b="1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187624" y="0"/>
            <a:ext cx="6768752" cy="1602695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7200" dirty="0" smtClean="0">
                <a:solidFill>
                  <a:srgbClr val="A50021"/>
                </a:solidFill>
                <a:latin typeface="Comic Sans MS" pitchFamily="66" charset="0"/>
              </a:rPr>
              <a:t>Мандарин</a:t>
            </a:r>
            <a:endParaRPr lang="ru-RU" sz="7200" dirty="0">
              <a:solidFill>
                <a:srgbClr val="A50021"/>
              </a:solidFill>
              <a:latin typeface="Comic Sans MS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79512"/>
            <a:ext cx="4680520" cy="35058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465855"/>
            <a:ext cx="4530497" cy="2514725"/>
          </a:xfrm>
          <a:prstGeom prst="rect">
            <a:avLst/>
          </a:prstGeom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21705" y="1584176"/>
            <a:ext cx="3974232" cy="3212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 smtClean="0"/>
              <a:t>	</a:t>
            </a:r>
            <a:r>
              <a:rPr lang="ru-RU" sz="2000" b="1" dirty="0" smtClean="0"/>
              <a:t>Мандариновое дерево невысокое, с раскидистой кроной. Молодые побеги мандаринового дерева –темно-зеленые.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705665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187624" y="0"/>
            <a:ext cx="6768752" cy="1602695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7200" dirty="0" smtClean="0">
                <a:solidFill>
                  <a:srgbClr val="A50021"/>
                </a:solidFill>
                <a:latin typeface="Comic Sans MS" pitchFamily="66" charset="0"/>
              </a:rPr>
              <a:t>Мандарин</a:t>
            </a:r>
            <a:endParaRPr lang="ru-RU" sz="7200" dirty="0">
              <a:solidFill>
                <a:srgbClr val="A50021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268760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3A600C"/>
                </a:solidFill>
              </a:rPr>
              <a:t>Их едят в свежем виде и консервируют, из мандаринов делают джемы и варенье, мармелад и цукаты, используют для ароматизации кондитерских изделий, готовят вкусные и полезные соки.</a:t>
            </a:r>
          </a:p>
          <a:p>
            <a:pPr algn="just"/>
            <a:r>
              <a:rPr lang="ru-RU" sz="2000" b="1" dirty="0" smtClean="0">
                <a:solidFill>
                  <a:srgbClr val="3A600C"/>
                </a:solidFill>
              </a:rPr>
              <a:t>Мандариновое масло получаемое из кожуры фруктов, хорошо подходит для ухода за чувствительной и раздраженной кожей.</a:t>
            </a:r>
            <a:endParaRPr lang="ru-RU" sz="2000" b="1" dirty="0">
              <a:solidFill>
                <a:srgbClr val="3A600C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899976"/>
            <a:ext cx="6259201" cy="395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9883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 txBox="1">
            <a:spLocks/>
          </p:cNvSpPr>
          <p:nvPr/>
        </p:nvSpPr>
        <p:spPr>
          <a:xfrm>
            <a:off x="14958" y="1124744"/>
            <a:ext cx="9144001" cy="15121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 smtClean="0">
                <a:solidFill>
                  <a:schemeClr val="accent2">
                    <a:lumMod val="25000"/>
                  </a:schemeClr>
                </a:solidFill>
              </a:rPr>
              <a:t>	Банан длинный, слегка изогнутый, наподобие полумесяца, покрыт довольно толстой желтой кожурой. Если кожуру очистить, то сам плод окажется мягким. </a:t>
            </a:r>
            <a:r>
              <a:rPr lang="ru-RU" sz="2400" dirty="0" smtClean="0">
                <a:solidFill>
                  <a:schemeClr val="accent2">
                    <a:lumMod val="25000"/>
                  </a:schemeClr>
                </a:solidFill>
              </a:rPr>
              <a:t>На вкус спелые бананы очень сладкие и сахаристые.</a:t>
            </a:r>
          </a:p>
          <a:p>
            <a:pPr algn="just"/>
            <a:endParaRPr lang="ru-RU" sz="240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87624" y="0"/>
            <a:ext cx="6768752" cy="1602695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7200" dirty="0" smtClean="0">
                <a:solidFill>
                  <a:srgbClr val="A50021"/>
                </a:solidFill>
                <a:latin typeface="Comic Sans MS" pitchFamily="66" charset="0"/>
              </a:rPr>
              <a:t>Банан</a:t>
            </a:r>
            <a:endParaRPr lang="ru-RU" sz="7200" dirty="0">
              <a:solidFill>
                <a:srgbClr val="A50021"/>
              </a:solidFill>
              <a:latin typeface="Comic Sans MS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492897"/>
            <a:ext cx="6033442" cy="43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9393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187624" y="0"/>
            <a:ext cx="6768752" cy="1602695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7200" dirty="0" smtClean="0">
                <a:solidFill>
                  <a:srgbClr val="A50021"/>
                </a:solidFill>
                <a:latin typeface="Comic Sans MS" pitchFamily="66" charset="0"/>
              </a:rPr>
              <a:t>Банан</a:t>
            </a:r>
            <a:endParaRPr lang="ru-RU" sz="7200" dirty="0">
              <a:solidFill>
                <a:srgbClr val="A50021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4572000" y="1412776"/>
            <a:ext cx="4586959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 smtClean="0">
                <a:solidFill>
                  <a:srgbClr val="3A600C"/>
                </a:solidFill>
              </a:rPr>
              <a:t>	</a:t>
            </a:r>
            <a:r>
              <a:rPr lang="ru-RU" sz="2000" b="1" dirty="0" smtClean="0">
                <a:solidFill>
                  <a:srgbClr val="3A600C"/>
                </a:solidFill>
              </a:rPr>
              <a:t>Банан - многолетнее травянистое растение! Его мощный стебель прячется под землей, а то, что располагается над поверхностью земли</a:t>
            </a:r>
            <a:r>
              <a:rPr lang="ru-RU" sz="2000" b="1" dirty="0">
                <a:solidFill>
                  <a:srgbClr val="3A600C"/>
                </a:solidFill>
              </a:rPr>
              <a:t> </a:t>
            </a:r>
            <a:r>
              <a:rPr lang="ru-RU" sz="2000" b="1" dirty="0" smtClean="0">
                <a:solidFill>
                  <a:srgbClr val="3A600C"/>
                </a:solidFill>
              </a:rPr>
              <a:t>- листья, обернутые один вокруг другого.</a:t>
            </a:r>
          </a:p>
          <a:p>
            <a:pPr algn="just"/>
            <a:r>
              <a:rPr lang="ru-RU" sz="2000" b="1" dirty="0" smtClean="0">
                <a:solidFill>
                  <a:srgbClr val="3A600C"/>
                </a:solidFill>
              </a:rPr>
              <a:t>	Листья банана длинные, плотные, темно-зеленые. Цветы банана собраны в соцветие, имеющее форму метелки. Банановые цветочки мелкие, невзрачные, красноватого цвета. Опыляют их… летучие мыши!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1286327"/>
            <a:ext cx="4139952" cy="552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5765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3275856" y="1412776"/>
            <a:ext cx="5883103" cy="262829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 smtClean="0"/>
              <a:t>	</a:t>
            </a:r>
            <a:r>
              <a:rPr lang="ru-RU" sz="2600" b="1" dirty="0" smtClean="0">
                <a:solidFill>
                  <a:schemeClr val="accent2">
                    <a:lumMod val="25000"/>
                  </a:schemeClr>
                </a:solidFill>
              </a:rPr>
              <a:t>Снимают бананы, пока они еще не достигли полной зрелости-ведь плодам предстоит долгое путешествие на другие континенты.</a:t>
            </a:r>
          </a:p>
          <a:p>
            <a:pPr algn="just"/>
            <a:r>
              <a:rPr lang="ru-RU" sz="2600" b="1" dirty="0" smtClean="0">
                <a:solidFill>
                  <a:schemeClr val="accent2">
                    <a:lumMod val="25000"/>
                  </a:schemeClr>
                </a:solidFill>
              </a:rPr>
              <a:t>Снимают бананы примерно так. Один крестьянин длинным шестом с прикрепленным к нему острым ножом-тесаком отсекает огромную гроздь бананов. Другой ловко подхватывает ее, не дав ударится о землю, и относит собранные плоды на склад.</a:t>
            </a:r>
            <a:endParaRPr lang="ru-RU" sz="2600" b="1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403648" y="42530"/>
            <a:ext cx="6768752" cy="1602695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7200" dirty="0" smtClean="0">
                <a:solidFill>
                  <a:srgbClr val="A50021"/>
                </a:solidFill>
                <a:latin typeface="Comic Sans MS" pitchFamily="66" charset="0"/>
              </a:rPr>
              <a:t>Банан</a:t>
            </a:r>
            <a:endParaRPr lang="ru-RU" sz="7200" dirty="0">
              <a:solidFill>
                <a:srgbClr val="A50021"/>
              </a:solidFill>
              <a:latin typeface="Comic Sans MS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2650"/>
            <a:ext cx="3275856" cy="49227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466367"/>
            <a:ext cx="4464496" cy="339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7543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091" y="3168352"/>
            <a:ext cx="4962429" cy="3717032"/>
          </a:xfrm>
          <a:prstGeom prst="rect">
            <a:avLst/>
          </a:prstGeom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1187624" y="0"/>
            <a:ext cx="6768752" cy="1602695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7200" dirty="0" smtClean="0">
                <a:solidFill>
                  <a:srgbClr val="A50021"/>
                </a:solidFill>
                <a:latin typeface="Comic Sans MS" pitchFamily="66" charset="0"/>
              </a:rPr>
              <a:t>Банан</a:t>
            </a:r>
            <a:endParaRPr lang="ru-RU" sz="7200" dirty="0">
              <a:solidFill>
                <a:srgbClr val="A50021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14958" y="1052736"/>
            <a:ext cx="9144001" cy="1260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 smtClean="0"/>
              <a:t>	</a:t>
            </a:r>
            <a:r>
              <a:rPr lang="ru-RU" sz="2400" dirty="0" smtClean="0">
                <a:solidFill>
                  <a:srgbClr val="3A600C"/>
                </a:solidFill>
              </a:rPr>
              <a:t>Бананы едят в свежем виде, их также добавляют во фруктовые и овощные салаты. Пюре из бананов-чудесное блюдо для малышей, полезное и питательное.  </a:t>
            </a:r>
            <a:endParaRPr lang="ru-RU" sz="2400" dirty="0">
              <a:solidFill>
                <a:srgbClr val="3A600C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2" y="2844385"/>
            <a:ext cx="4359788" cy="260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65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44408" cy="6120680"/>
          </a:xfrm>
        </p:spPr>
        <p:txBody>
          <a:bodyPr/>
          <a:lstStyle/>
          <a:p>
            <a:pPr marL="0" indent="0" algn="l">
              <a:buNone/>
            </a:pPr>
            <a:r>
              <a:rPr lang="ru-RU" sz="4800" u="sng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Этапы ознакомления:</a:t>
            </a:r>
            <a:br>
              <a:rPr lang="ru-RU" sz="4800" u="sng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</a:br>
            <a:r>
              <a:rPr lang="ru-RU" sz="48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/>
            </a:r>
            <a:br>
              <a:rPr lang="ru-RU" sz="48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</a:br>
            <a:r>
              <a:rPr lang="ru-RU" sz="5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-внешний вид;</a:t>
            </a:r>
            <a:br>
              <a:rPr lang="ru-RU" sz="5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</a:br>
            <a:r>
              <a:rPr lang="ru-RU" sz="5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-где прорастают;</a:t>
            </a:r>
            <a:br>
              <a:rPr lang="ru-RU" sz="5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</a:br>
            <a:r>
              <a:rPr lang="ru-RU" sz="5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-что можно приготовить из фруктов.</a:t>
            </a:r>
            <a:endParaRPr lang="ru-RU" sz="5000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7529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187624" y="-1"/>
            <a:ext cx="6768752" cy="1602695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7200" dirty="0" smtClean="0">
                <a:solidFill>
                  <a:srgbClr val="A50021"/>
                </a:solidFill>
                <a:latin typeface="Comic Sans MS" pitchFamily="66" charset="0"/>
              </a:rPr>
              <a:t>Спасибо за внимание!</a:t>
            </a:r>
            <a:endParaRPr lang="ru-RU" sz="7200" dirty="0">
              <a:solidFill>
                <a:srgbClr val="A50021"/>
              </a:solidFill>
              <a:latin typeface="Comic Sans MS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606" y="2348554"/>
            <a:ext cx="5409706" cy="450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194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3269470"/>
            <a:ext cx="4531945" cy="361591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32097" y="360040"/>
            <a:ext cx="6512511" cy="6741368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Знают взрослые и дети:</a:t>
            </a:r>
            <a:br>
              <a:rPr lang="ru-RU" sz="24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</a:br>
            <a:r>
              <a:rPr lang="ru-RU" sz="24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Много фруктов есть на свете!</a:t>
            </a:r>
            <a:br>
              <a:rPr lang="ru-RU" sz="24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</a:br>
            <a:r>
              <a:rPr lang="ru-RU" sz="24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Яблоки и апельсины,</a:t>
            </a:r>
            <a:br>
              <a:rPr lang="ru-RU" sz="24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</a:br>
            <a:r>
              <a:rPr lang="ru-RU" sz="24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Абрикосы, мандарины</a:t>
            </a:r>
            <a:br>
              <a:rPr lang="ru-RU" sz="24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</a:br>
            <a:r>
              <a:rPr lang="ru-RU" sz="24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И бананы, и гранаты – </a:t>
            </a:r>
            <a:br>
              <a:rPr lang="ru-RU" sz="24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</a:br>
            <a:r>
              <a:rPr lang="ru-RU" sz="24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Витаминами богаты.</a:t>
            </a:r>
            <a:br>
              <a:rPr lang="ru-RU" sz="24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</a:br>
            <a:r>
              <a:rPr lang="ru-RU" sz="24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/>
            </a:r>
            <a:br>
              <a:rPr lang="ru-RU" sz="24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</a:br>
            <a:r>
              <a:rPr lang="ru-RU" sz="24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Фрукты – радость для ребят,</a:t>
            </a:r>
            <a:br>
              <a:rPr lang="ru-RU" sz="24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</a:br>
            <a:r>
              <a:rPr lang="ru-RU" sz="24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Их в садах для нас растят. </a:t>
            </a:r>
            <a:br>
              <a:rPr lang="ru-RU" sz="24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</a:br>
            <a:r>
              <a:rPr lang="ru-RU" sz="24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Мы к столу их подадим,</a:t>
            </a:r>
            <a:br>
              <a:rPr lang="ru-RU" sz="24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</a:br>
            <a:r>
              <a:rPr lang="ru-RU" sz="24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Фрукты свежими съедим.</a:t>
            </a:r>
            <a:br>
              <a:rPr lang="ru-RU" sz="24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</a:br>
            <a:r>
              <a:rPr lang="ru-RU" sz="24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/>
            </a:r>
            <a:br>
              <a:rPr lang="ru-RU" sz="24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</a:br>
            <a:r>
              <a:rPr lang="ru-RU" sz="24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А для долгого храненья</a:t>
            </a:r>
            <a:br>
              <a:rPr lang="ru-RU" sz="24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</a:br>
            <a:r>
              <a:rPr lang="ru-RU" sz="24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Сварим вкусное варенье,</a:t>
            </a:r>
            <a:br>
              <a:rPr lang="ru-RU" sz="24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</a:br>
            <a:r>
              <a:rPr lang="ru-RU" sz="24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Джем, повидло, мармелад,</a:t>
            </a:r>
            <a:br>
              <a:rPr lang="ru-RU" sz="24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</a:br>
            <a:r>
              <a:rPr lang="ru-RU" sz="24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Чтоб порадовать ребят!</a:t>
            </a:r>
            <a:endParaRPr lang="ru-RU" sz="2400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23904"/>
            <a:ext cx="3312368" cy="274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678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338511" y="327010"/>
            <a:ext cx="5311160" cy="1445805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Многие фрукты растут в наших садах. Это яблоки, сливы, груши, вишни. </a:t>
            </a:r>
            <a:endParaRPr lang="ru-RU" sz="2800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028041" y="2556520"/>
            <a:ext cx="6512511" cy="216862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24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Другие фрукты любят яркий теплый солнечный свет и влагу и растут в южных районах нашей Родины – это апельсины, лимоны, мандарины, </a:t>
            </a:r>
            <a:endParaRPr lang="ru-RU" sz="2400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563888" y="4716760"/>
            <a:ext cx="5184576" cy="245665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24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Некоторые фрукты попадают на наш стол из далеких стран, их привозят даже с других континентов, это, например, бананы.</a:t>
            </a:r>
            <a:endParaRPr lang="ru-RU" sz="2400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48" y="163950"/>
            <a:ext cx="2786693" cy="20980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48" y="2525812"/>
            <a:ext cx="3097163" cy="17191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76" y="4581128"/>
            <a:ext cx="3160419" cy="210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215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5444" y="1040860"/>
            <a:ext cx="2340768" cy="3516648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187624" y="90527"/>
            <a:ext cx="6768752" cy="1512168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7200" dirty="0" smtClean="0">
                <a:solidFill>
                  <a:srgbClr val="A50021"/>
                </a:solidFill>
                <a:latin typeface="Comic Sans MS" pitchFamily="66" charset="0"/>
              </a:rPr>
              <a:t>Яблоко</a:t>
            </a:r>
            <a:endParaRPr lang="ru-RU" sz="7200" dirty="0">
              <a:solidFill>
                <a:srgbClr val="A50021"/>
              </a:solidFill>
              <a:latin typeface="Comic Sans MS" pitchFamily="66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744416" y="1572666"/>
            <a:ext cx="5292080" cy="3096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 smtClean="0"/>
              <a:t>	</a:t>
            </a:r>
            <a:r>
              <a:rPr lang="ru-RU" dirty="0">
                <a:solidFill>
                  <a:schemeClr val="accent2">
                    <a:lumMod val="25000"/>
                  </a:schemeClr>
                </a:solidFill>
              </a:rPr>
              <a:t>Я</a:t>
            </a:r>
            <a:r>
              <a:rPr lang="ru-RU" dirty="0" smtClean="0">
                <a:solidFill>
                  <a:schemeClr val="accent2">
                    <a:lumMod val="25000"/>
                  </a:schemeClr>
                </a:solidFill>
              </a:rPr>
              <a:t>блоко округлое; оно бывает желтого, зеленого, красного цвета, иногда с розовыми </a:t>
            </a:r>
            <a:r>
              <a:rPr lang="ru-RU" dirty="0">
                <a:solidFill>
                  <a:schemeClr val="accent2">
                    <a:lumMod val="25000"/>
                  </a:schemeClr>
                </a:solidFill>
              </a:rPr>
              <a:t>и красными полосками</a:t>
            </a:r>
            <a:endParaRPr lang="ru-RU" dirty="0" smtClean="0">
              <a:solidFill>
                <a:schemeClr val="accent2">
                  <a:lumMod val="25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Яблоки растут яблоне. Она не очень высокая, ее неровные шершавые ветви широко раскинуты в стороны, листья яблони округлые и некрупные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483391"/>
            <a:ext cx="3182466" cy="2374609"/>
          </a:xfrm>
          <a:prstGeom prst="rect">
            <a:avLst/>
          </a:prstGeom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395536" y="4653136"/>
            <a:ext cx="5292080" cy="15481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800" dirty="0" smtClean="0">
                <a:solidFill>
                  <a:schemeClr val="accent2">
                    <a:lumMod val="25000"/>
                  </a:schemeClr>
                </a:solidFill>
              </a:rPr>
              <a:t>Весной яблоня расцветает. Ее крупные, бледно-розовые цветы собраны в соцветия и появляются одновременно с листьями.</a:t>
            </a:r>
          </a:p>
        </p:txBody>
      </p:sp>
    </p:spTree>
    <p:extLst>
      <p:ext uri="{BB962C8B-B14F-4D97-AF65-F5344CB8AC3E}">
        <p14:creationId xmlns:p14="http://schemas.microsoft.com/office/powerpoint/2010/main" val="3438607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187624" y="90527"/>
            <a:ext cx="6768752" cy="1512168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7200" dirty="0" smtClean="0">
                <a:solidFill>
                  <a:srgbClr val="A50021"/>
                </a:solidFill>
                <a:latin typeface="Comic Sans MS" pitchFamily="66" charset="0"/>
              </a:rPr>
              <a:t>Яблоко</a:t>
            </a:r>
            <a:endParaRPr lang="ru-RU" sz="7200" dirty="0">
              <a:solidFill>
                <a:srgbClr val="A50021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4355976" y="2132856"/>
            <a:ext cx="4644008" cy="5271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 smtClean="0"/>
              <a:t>	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Из яблок готовят варенье, компоты, муссы, соки, джемы, мармелад и пастилу.</a:t>
            </a:r>
          </a:p>
          <a:p>
            <a:pPr algn="just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Из яблочных лепестков готовят целебные чаи и настои.</a:t>
            </a:r>
          </a:p>
          <a:p>
            <a:pPr algn="just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С яблочной начинкой пекут румяные аппетитные пироги.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04864"/>
            <a:ext cx="4072654" cy="3536421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107504" y="1124744"/>
            <a:ext cx="889248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Яблоки очень полезны! В них много витаминов.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105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87624" y="90527"/>
            <a:ext cx="6768752" cy="1512168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7200" dirty="0" smtClean="0">
                <a:solidFill>
                  <a:srgbClr val="A50021"/>
                </a:solidFill>
                <a:latin typeface="Comic Sans MS" pitchFamily="66" charset="0"/>
              </a:rPr>
              <a:t>Груша</a:t>
            </a:r>
            <a:endParaRPr lang="ru-RU" sz="7200" dirty="0">
              <a:solidFill>
                <a:srgbClr val="A50021"/>
              </a:solidFill>
              <a:latin typeface="Comic Sans MS" pitchFamily="66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851920" y="1412777"/>
            <a:ext cx="5292080" cy="252027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 smtClean="0"/>
              <a:t>	Груши слегка вытянуты, утолщенные книзу, покрыты гладкой кожурой. Сочная сладкая мякоть может быть нежно-розовой или золотисто-желтой. </a:t>
            </a:r>
          </a:p>
          <a:p>
            <a:pPr algn="just"/>
            <a:r>
              <a:rPr lang="ru-RU" dirty="0"/>
              <a:t>	</a:t>
            </a:r>
            <a:r>
              <a:rPr lang="ru-RU" dirty="0" smtClean="0"/>
              <a:t>Груша растет на грушевом дереве. Ствол у груши прямой, темно-серый, молодые ветви бурые. У цветущей груши бело-розовые цветы, крупные и душистые.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8" y="1412776"/>
            <a:ext cx="3519264" cy="30793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653136"/>
            <a:ext cx="3015208" cy="21343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723421"/>
            <a:ext cx="4185815" cy="315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69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187624" y="90527"/>
            <a:ext cx="6768752" cy="1512168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7200" dirty="0" smtClean="0">
                <a:solidFill>
                  <a:srgbClr val="A50021"/>
                </a:solidFill>
                <a:latin typeface="Comic Sans MS" pitchFamily="66" charset="0"/>
              </a:rPr>
              <a:t>Груша</a:t>
            </a:r>
            <a:endParaRPr lang="ru-RU" sz="7200" dirty="0">
              <a:solidFill>
                <a:srgbClr val="A50021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3203848" y="1412777"/>
            <a:ext cx="5940152" cy="252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 smtClean="0">
                <a:solidFill>
                  <a:srgbClr val="A50021"/>
                </a:solidFill>
              </a:rPr>
              <a:t>Из груш варят варенья, муссы, компоты. Так же груши сушат и маринуют. Из сушеных груш варят компоты и кисели!</a:t>
            </a:r>
            <a:endParaRPr lang="ru-RU" b="1" dirty="0">
              <a:solidFill>
                <a:srgbClr val="A5002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284984"/>
            <a:ext cx="4244309" cy="31791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11" y="1356693"/>
            <a:ext cx="2839029" cy="22734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52499"/>
            <a:ext cx="4248472" cy="273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77693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Другая 2">
      <a:dk1>
        <a:srgbClr val="FFC000"/>
      </a:dk1>
      <a:lt1>
        <a:srgbClr val="FFDEBD"/>
      </a:lt1>
      <a:dk2>
        <a:srgbClr val="D47206"/>
      </a:dk2>
      <a:lt2>
        <a:srgbClr val="FDCD8D"/>
      </a:lt2>
      <a:accent1>
        <a:srgbClr val="F84330"/>
      </a:accent1>
      <a:accent2>
        <a:srgbClr val="FECDBE"/>
      </a:accent2>
      <a:accent3>
        <a:srgbClr val="A7EA52"/>
      </a:accent3>
      <a:accent4>
        <a:srgbClr val="5DCEAF"/>
      </a:accent4>
      <a:accent5>
        <a:srgbClr val="D47206"/>
      </a:accent5>
      <a:accent6>
        <a:srgbClr val="F84330"/>
      </a:accent6>
      <a:hlink>
        <a:srgbClr val="CAF297"/>
      </a:hlink>
      <a:folHlink>
        <a:srgbClr val="568C1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948</TotalTime>
  <Words>459</Words>
  <Application>Microsoft Office PowerPoint</Application>
  <PresentationFormat>Экран (4:3)</PresentationFormat>
  <Paragraphs>89</Paragraphs>
  <Slides>30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Calibri</vt:lpstr>
      <vt:lpstr>Comic Sans MS</vt:lpstr>
      <vt:lpstr>Georgia</vt:lpstr>
      <vt:lpstr>Trebuchet MS</vt:lpstr>
      <vt:lpstr>Воздушный поток</vt:lpstr>
      <vt:lpstr>«Фрукты»</vt:lpstr>
      <vt:lpstr>Презентация PowerPoint</vt:lpstr>
      <vt:lpstr>Этапы ознакомления:  -внешний вид; -где прорастают; -что можно приготовить из фруктов.</vt:lpstr>
      <vt:lpstr>Знают взрослые и дети: Много фруктов есть на свете! Яблоки и апельсины, Абрикосы, мандарины И бананы, и гранаты –  Витаминами богаты.  Фрукты – радость для ребят, Их в садах для нас растят.  Мы к столу их подадим, Фрукты свежими съедим.  А для долгого храненья Сварим вкусное варенье, Джем, повидло, мармелад, Чтоб порадовать ребят!</vt:lpstr>
      <vt:lpstr>Многие фрукты растут в наших садах. Это яблоки, сливы, груши, вишни.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Овощи</dc:title>
  <dc:creator>NETBOOK</dc:creator>
  <cp:lastModifiedBy>admin</cp:lastModifiedBy>
  <cp:revision>118</cp:revision>
  <dcterms:created xsi:type="dcterms:W3CDTF">2014-12-03T18:01:08Z</dcterms:created>
  <dcterms:modified xsi:type="dcterms:W3CDTF">2016-03-13T10:12:16Z</dcterms:modified>
</cp:coreProperties>
</file>