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10" r:id="rId3"/>
    <p:sldId id="290" r:id="rId4"/>
    <p:sldId id="265" r:id="rId5"/>
    <p:sldId id="312" r:id="rId6"/>
    <p:sldId id="315" r:id="rId7"/>
    <p:sldId id="318" r:id="rId8"/>
    <p:sldId id="324" r:id="rId9"/>
    <p:sldId id="323" r:id="rId10"/>
    <p:sldId id="319" r:id="rId11"/>
    <p:sldId id="320" r:id="rId12"/>
    <p:sldId id="321" r:id="rId13"/>
    <p:sldId id="322" r:id="rId14"/>
    <p:sldId id="326" r:id="rId15"/>
    <p:sldId id="32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6600"/>
    <a:srgbClr val="FF00FF"/>
    <a:srgbClr val="660066"/>
    <a:srgbClr val="CC3300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8" autoAdjust="0"/>
    <p:restoredTop sz="94660"/>
  </p:normalViewPr>
  <p:slideViewPr>
    <p:cSldViewPr>
      <p:cViewPr>
        <p:scale>
          <a:sx n="50" d="100"/>
          <a:sy n="50" d="100"/>
        </p:scale>
        <p:origin x="-12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14336E-37ED-467C-B809-C55289740898}" type="doc">
      <dgm:prSet loTypeId="urn:microsoft.com/office/officeart/2005/8/layout/vList5" loCatId="list" qsTypeId="urn:microsoft.com/office/officeart/2005/8/quickstyle/simple1#8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BE099EA0-818C-441A-8D13-198643EC729E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 smtClean="0"/>
            <a:t>Младший возраст</a:t>
          </a:r>
          <a:endParaRPr lang="ru-RU" dirty="0"/>
        </a:p>
      </dgm:t>
    </dgm:pt>
    <dgm:pt modelId="{96E1186D-478A-4169-9B6D-80E573914A88}" type="parTrans" cxnId="{FE984E20-ABA0-495C-B6CB-FF7D202C908A}">
      <dgm:prSet/>
      <dgm:spPr/>
      <dgm:t>
        <a:bodyPr/>
        <a:lstStyle/>
        <a:p>
          <a:endParaRPr lang="ru-RU"/>
        </a:p>
      </dgm:t>
    </dgm:pt>
    <dgm:pt modelId="{505C6804-4941-455C-A705-AC8A6092973B}" type="sibTrans" cxnId="{FE984E20-ABA0-495C-B6CB-FF7D202C908A}">
      <dgm:prSet/>
      <dgm:spPr/>
      <dgm:t>
        <a:bodyPr/>
        <a:lstStyle/>
        <a:p>
          <a:endParaRPr lang="ru-RU"/>
        </a:p>
      </dgm:t>
    </dgm:pt>
    <dgm:pt modelId="{67F0A9BB-5833-453B-A4BB-04E575A24240}">
      <dgm:prSet phldrT="[Текст]"/>
      <dgm:spPr/>
      <dgm:t>
        <a:bodyPr/>
        <a:lstStyle/>
        <a:p>
          <a:r>
            <a:rPr lang="ru-RU" dirty="0" smtClean="0"/>
            <a:t>Поддержать детское любопытство</a:t>
          </a:r>
          <a:endParaRPr lang="ru-RU" dirty="0"/>
        </a:p>
      </dgm:t>
    </dgm:pt>
    <dgm:pt modelId="{0608E0F0-AC68-4CB3-B3D2-686A4DF0CD4E}" type="parTrans" cxnId="{A2F019E8-C921-44BD-A5D4-820CD39C84BD}">
      <dgm:prSet/>
      <dgm:spPr/>
      <dgm:t>
        <a:bodyPr/>
        <a:lstStyle/>
        <a:p>
          <a:endParaRPr lang="ru-RU"/>
        </a:p>
      </dgm:t>
    </dgm:pt>
    <dgm:pt modelId="{4ECD6849-52DB-4F1C-AFF0-43F0F5EE85C9}" type="sibTrans" cxnId="{A2F019E8-C921-44BD-A5D4-820CD39C84BD}">
      <dgm:prSet/>
      <dgm:spPr/>
      <dgm:t>
        <a:bodyPr/>
        <a:lstStyle/>
        <a:p>
          <a:endParaRPr lang="ru-RU"/>
        </a:p>
      </dgm:t>
    </dgm:pt>
    <dgm:pt modelId="{BBE715FC-B161-49F2-87CF-A70B5226B386}">
      <dgm:prSet phldrT="[Текст]"/>
      <dgm:spPr/>
      <dgm:t>
        <a:bodyPr/>
        <a:lstStyle/>
        <a:p>
          <a:r>
            <a:rPr lang="ru-RU" dirty="0" smtClean="0"/>
            <a:t>Развивать интерес к совместному со взрослыми и самостоятельному познанию</a:t>
          </a:r>
          <a:endParaRPr lang="ru-RU" dirty="0"/>
        </a:p>
      </dgm:t>
    </dgm:pt>
    <dgm:pt modelId="{F3C49FD5-8451-46FB-9832-9D7BE1C527FF}" type="parTrans" cxnId="{518CE436-629F-425C-A65E-48DEEE773ECC}">
      <dgm:prSet/>
      <dgm:spPr/>
      <dgm:t>
        <a:bodyPr/>
        <a:lstStyle/>
        <a:p>
          <a:endParaRPr lang="ru-RU"/>
        </a:p>
      </dgm:t>
    </dgm:pt>
    <dgm:pt modelId="{7FA51B7E-3052-47F2-8A35-8C60EE73F5D6}" type="sibTrans" cxnId="{518CE436-629F-425C-A65E-48DEEE773ECC}">
      <dgm:prSet/>
      <dgm:spPr/>
      <dgm:t>
        <a:bodyPr/>
        <a:lstStyle/>
        <a:p>
          <a:endParaRPr lang="ru-RU"/>
        </a:p>
      </dgm:t>
    </dgm:pt>
    <dgm:pt modelId="{DD97C0C0-6BDE-4F58-8B9F-744195DE7CAB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Средний возраст</a:t>
          </a:r>
          <a:endParaRPr lang="ru-RU" dirty="0"/>
        </a:p>
      </dgm:t>
    </dgm:pt>
    <dgm:pt modelId="{18125875-DD44-4B83-AC71-8EBC848B65DD}" type="parTrans" cxnId="{20004618-72C2-42A0-9EF8-F4AEB268BF7D}">
      <dgm:prSet/>
      <dgm:spPr/>
      <dgm:t>
        <a:bodyPr/>
        <a:lstStyle/>
        <a:p>
          <a:endParaRPr lang="ru-RU"/>
        </a:p>
      </dgm:t>
    </dgm:pt>
    <dgm:pt modelId="{C81C0B64-5968-4F80-B979-7F977C208355}" type="sibTrans" cxnId="{20004618-72C2-42A0-9EF8-F4AEB268BF7D}">
      <dgm:prSet/>
      <dgm:spPr/>
      <dgm:t>
        <a:bodyPr/>
        <a:lstStyle/>
        <a:p>
          <a:endParaRPr lang="ru-RU"/>
        </a:p>
      </dgm:t>
    </dgm:pt>
    <dgm:pt modelId="{0B63C938-BE51-4BE3-B1CE-97829CE39A64}">
      <dgm:prSet phldrT="[Текст]"/>
      <dgm:spPr/>
      <dgm:t>
        <a:bodyPr/>
        <a:lstStyle/>
        <a:p>
          <a:r>
            <a:rPr lang="ru-RU" dirty="0" smtClean="0"/>
            <a:t>Развивать целенаправленное восприятие</a:t>
          </a:r>
          <a:endParaRPr lang="ru-RU" dirty="0"/>
        </a:p>
      </dgm:t>
    </dgm:pt>
    <dgm:pt modelId="{0DF1E662-A587-4222-A08E-6F2E7F1FD7DD}" type="parTrans" cxnId="{874E0FB7-F3E3-41CD-85BE-DF3889D7192C}">
      <dgm:prSet/>
      <dgm:spPr/>
      <dgm:t>
        <a:bodyPr/>
        <a:lstStyle/>
        <a:p>
          <a:endParaRPr lang="ru-RU"/>
        </a:p>
      </dgm:t>
    </dgm:pt>
    <dgm:pt modelId="{9615DC60-4313-443C-942C-B2A812DE0234}" type="sibTrans" cxnId="{874E0FB7-F3E3-41CD-85BE-DF3889D7192C}">
      <dgm:prSet/>
      <dgm:spPr/>
      <dgm:t>
        <a:bodyPr/>
        <a:lstStyle/>
        <a:p>
          <a:endParaRPr lang="ru-RU"/>
        </a:p>
      </dgm:t>
    </dgm:pt>
    <dgm:pt modelId="{1ACD5211-EEE1-4ABC-A58E-6A27E3BD7155}">
      <dgm:prSet phldrT="[Текст]"/>
      <dgm:spPr/>
      <dgm:t>
        <a:bodyPr/>
        <a:lstStyle/>
        <a:p>
          <a:r>
            <a:rPr lang="ru-RU" dirty="0" smtClean="0"/>
            <a:t>Поощрять самостоятельное  обследование окружающих предметов</a:t>
          </a:r>
          <a:endParaRPr lang="ru-RU" dirty="0"/>
        </a:p>
      </dgm:t>
    </dgm:pt>
    <dgm:pt modelId="{C15F5953-1D1D-4C9E-BA94-290A0AE90A8D}" type="parTrans" cxnId="{0D49B25B-C237-42C1-8634-B9D980CF1D85}">
      <dgm:prSet/>
      <dgm:spPr/>
      <dgm:t>
        <a:bodyPr/>
        <a:lstStyle/>
        <a:p>
          <a:endParaRPr lang="ru-RU"/>
        </a:p>
      </dgm:t>
    </dgm:pt>
    <dgm:pt modelId="{77D2F8D1-6183-4F7D-AB39-F323F7E75AA6}" type="sibTrans" cxnId="{0D49B25B-C237-42C1-8634-B9D980CF1D85}">
      <dgm:prSet/>
      <dgm:spPr/>
      <dgm:t>
        <a:bodyPr/>
        <a:lstStyle/>
        <a:p>
          <a:endParaRPr lang="ru-RU"/>
        </a:p>
      </dgm:t>
    </dgm:pt>
    <dgm:pt modelId="{DF29A828-73F1-4978-84C3-1B40D3999BCC}">
      <dgm:prSet phldrT="[Текст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/>
            <a:t>Старший возраст</a:t>
          </a:r>
          <a:endParaRPr lang="ru-RU" dirty="0"/>
        </a:p>
      </dgm:t>
    </dgm:pt>
    <dgm:pt modelId="{0BFF3FDE-AF31-4499-A75C-10DA55F65158}" type="parTrans" cxnId="{3DC02FDF-BA61-4DE7-87A8-AED027C19B9F}">
      <dgm:prSet/>
      <dgm:spPr/>
      <dgm:t>
        <a:bodyPr/>
        <a:lstStyle/>
        <a:p>
          <a:endParaRPr lang="ru-RU"/>
        </a:p>
      </dgm:t>
    </dgm:pt>
    <dgm:pt modelId="{E0A5749C-7A8C-4B02-BB4B-72E46FDCB1CC}" type="sibTrans" cxnId="{3DC02FDF-BA61-4DE7-87A8-AED027C19B9F}">
      <dgm:prSet/>
      <dgm:spPr/>
      <dgm:t>
        <a:bodyPr/>
        <a:lstStyle/>
        <a:p>
          <a:endParaRPr lang="ru-RU"/>
        </a:p>
      </dgm:t>
    </dgm:pt>
    <dgm:pt modelId="{A8DF9AE2-8FB2-435D-9F3F-E88A69117A2B}">
      <dgm:prSet phldrT="[Текст]"/>
      <dgm:spPr/>
      <dgm:t>
        <a:bodyPr/>
        <a:lstStyle/>
        <a:p>
          <a:r>
            <a:rPr lang="ru-RU" dirty="0" smtClean="0"/>
            <a:t>Развивать интерес к самостоятельному познанию объектов окружающего мира</a:t>
          </a:r>
          <a:endParaRPr lang="ru-RU" dirty="0"/>
        </a:p>
      </dgm:t>
    </dgm:pt>
    <dgm:pt modelId="{7B249149-16BE-4653-876E-28BE44707412}" type="parTrans" cxnId="{F85F5165-470F-4A80-84C2-FF233FB712BC}">
      <dgm:prSet/>
      <dgm:spPr/>
      <dgm:t>
        <a:bodyPr/>
        <a:lstStyle/>
        <a:p>
          <a:endParaRPr lang="ru-RU"/>
        </a:p>
      </dgm:t>
    </dgm:pt>
    <dgm:pt modelId="{A8AAFB96-544E-4D4D-A365-DD0A7D833BBC}" type="sibTrans" cxnId="{F85F5165-470F-4A80-84C2-FF233FB712BC}">
      <dgm:prSet/>
      <dgm:spPr/>
      <dgm:t>
        <a:bodyPr/>
        <a:lstStyle/>
        <a:p>
          <a:endParaRPr lang="ru-RU"/>
        </a:p>
      </dgm:t>
    </dgm:pt>
    <dgm:pt modelId="{5ADDE4DC-B748-4066-B9F9-84D0202F4FF8}" type="pres">
      <dgm:prSet presAssocID="{5B14336E-37ED-467C-B809-C552897408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D59362-2016-4327-8A86-040F9115FB01}" type="pres">
      <dgm:prSet presAssocID="{BE099EA0-818C-441A-8D13-198643EC729E}" presName="linNode" presStyleCnt="0"/>
      <dgm:spPr/>
    </dgm:pt>
    <dgm:pt modelId="{D0C7E8F1-9AE1-4815-8228-8896DC84390F}" type="pres">
      <dgm:prSet presAssocID="{BE099EA0-818C-441A-8D13-198643EC729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C84D3-6354-4DB3-8393-0F1C482443E5}" type="pres">
      <dgm:prSet presAssocID="{BE099EA0-818C-441A-8D13-198643EC729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F061D-AE03-411F-8221-11D277CF0AF8}" type="pres">
      <dgm:prSet presAssocID="{505C6804-4941-455C-A705-AC8A6092973B}" presName="sp" presStyleCnt="0"/>
      <dgm:spPr/>
    </dgm:pt>
    <dgm:pt modelId="{FFB2C03B-4847-44E5-833F-411C3D2EBF03}" type="pres">
      <dgm:prSet presAssocID="{DD97C0C0-6BDE-4F58-8B9F-744195DE7CAB}" presName="linNode" presStyleCnt="0"/>
      <dgm:spPr/>
    </dgm:pt>
    <dgm:pt modelId="{D4C0149C-1E69-4209-A28C-BB0FC7798BE8}" type="pres">
      <dgm:prSet presAssocID="{DD97C0C0-6BDE-4F58-8B9F-744195DE7CA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1772FA-E562-4D93-BE27-60B37D396E19}" type="pres">
      <dgm:prSet presAssocID="{DD97C0C0-6BDE-4F58-8B9F-744195DE7CA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F1A9A-EF94-4D60-AD24-F4217F66E967}" type="pres">
      <dgm:prSet presAssocID="{C81C0B64-5968-4F80-B979-7F977C208355}" presName="sp" presStyleCnt="0"/>
      <dgm:spPr/>
    </dgm:pt>
    <dgm:pt modelId="{E6983645-B1AF-4213-AC64-10ED96FA92EE}" type="pres">
      <dgm:prSet presAssocID="{DF29A828-73F1-4978-84C3-1B40D3999BCC}" presName="linNode" presStyleCnt="0"/>
      <dgm:spPr/>
    </dgm:pt>
    <dgm:pt modelId="{CE2E7183-B721-4BA0-9E58-28BE51EA1ED2}" type="pres">
      <dgm:prSet presAssocID="{DF29A828-73F1-4978-84C3-1B40D3999BC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67840-EC5F-483C-AF81-D9510D38AA77}" type="pres">
      <dgm:prSet presAssocID="{DF29A828-73F1-4978-84C3-1B40D3999BCC}" presName="descendantText" presStyleLbl="alignAccFollowNode1" presStyleIdx="2" presStyleCnt="3" custLinFactNeighborX="-7048" custLinFactNeighborY="-5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0349E6-60FF-4454-9325-3E642205548C}" type="presOf" srcId="{BE099EA0-818C-441A-8D13-198643EC729E}" destId="{D0C7E8F1-9AE1-4815-8228-8896DC84390F}" srcOrd="0" destOrd="0" presId="urn:microsoft.com/office/officeart/2005/8/layout/vList5"/>
    <dgm:cxn modelId="{0D49B25B-C237-42C1-8634-B9D980CF1D85}" srcId="{DD97C0C0-6BDE-4F58-8B9F-744195DE7CAB}" destId="{1ACD5211-EEE1-4ABC-A58E-6A27E3BD7155}" srcOrd="1" destOrd="0" parTransId="{C15F5953-1D1D-4C9E-BA94-290A0AE90A8D}" sibTransId="{77D2F8D1-6183-4F7D-AB39-F323F7E75AA6}"/>
    <dgm:cxn modelId="{007144CD-D21C-43D8-8FAD-8341EBE8A40F}" type="presOf" srcId="{67F0A9BB-5833-453B-A4BB-04E575A24240}" destId="{0C7C84D3-6354-4DB3-8393-0F1C482443E5}" srcOrd="0" destOrd="0" presId="urn:microsoft.com/office/officeart/2005/8/layout/vList5"/>
    <dgm:cxn modelId="{FB0223D2-3BD6-43A6-8ED8-1C6A65277035}" type="presOf" srcId="{DD97C0C0-6BDE-4F58-8B9F-744195DE7CAB}" destId="{D4C0149C-1E69-4209-A28C-BB0FC7798BE8}" srcOrd="0" destOrd="0" presId="urn:microsoft.com/office/officeart/2005/8/layout/vList5"/>
    <dgm:cxn modelId="{F4F9DFEA-1C3B-4E5C-ABCE-0C5F5E5A6B27}" type="presOf" srcId="{0B63C938-BE51-4BE3-B1CE-97829CE39A64}" destId="{0B1772FA-E562-4D93-BE27-60B37D396E19}" srcOrd="0" destOrd="0" presId="urn:microsoft.com/office/officeart/2005/8/layout/vList5"/>
    <dgm:cxn modelId="{FE984E20-ABA0-495C-B6CB-FF7D202C908A}" srcId="{5B14336E-37ED-467C-B809-C55289740898}" destId="{BE099EA0-818C-441A-8D13-198643EC729E}" srcOrd="0" destOrd="0" parTransId="{96E1186D-478A-4169-9B6D-80E573914A88}" sibTransId="{505C6804-4941-455C-A705-AC8A6092973B}"/>
    <dgm:cxn modelId="{708092C6-C6AF-4A30-9BD7-86A0CE5189FF}" type="presOf" srcId="{DF29A828-73F1-4978-84C3-1B40D3999BCC}" destId="{CE2E7183-B721-4BA0-9E58-28BE51EA1ED2}" srcOrd="0" destOrd="0" presId="urn:microsoft.com/office/officeart/2005/8/layout/vList5"/>
    <dgm:cxn modelId="{F85F5165-470F-4A80-84C2-FF233FB712BC}" srcId="{DF29A828-73F1-4978-84C3-1B40D3999BCC}" destId="{A8DF9AE2-8FB2-435D-9F3F-E88A69117A2B}" srcOrd="0" destOrd="0" parTransId="{7B249149-16BE-4653-876E-28BE44707412}" sibTransId="{A8AAFB96-544E-4D4D-A365-DD0A7D833BBC}"/>
    <dgm:cxn modelId="{BC6A92E8-1AC9-4067-A607-99A0E330F9F1}" type="presOf" srcId="{5B14336E-37ED-467C-B809-C55289740898}" destId="{5ADDE4DC-B748-4066-B9F9-84D0202F4FF8}" srcOrd="0" destOrd="0" presId="urn:microsoft.com/office/officeart/2005/8/layout/vList5"/>
    <dgm:cxn modelId="{A2F019E8-C921-44BD-A5D4-820CD39C84BD}" srcId="{BE099EA0-818C-441A-8D13-198643EC729E}" destId="{67F0A9BB-5833-453B-A4BB-04E575A24240}" srcOrd="0" destOrd="0" parTransId="{0608E0F0-AC68-4CB3-B3D2-686A4DF0CD4E}" sibTransId="{4ECD6849-52DB-4F1C-AFF0-43F0F5EE85C9}"/>
    <dgm:cxn modelId="{3DC02FDF-BA61-4DE7-87A8-AED027C19B9F}" srcId="{5B14336E-37ED-467C-B809-C55289740898}" destId="{DF29A828-73F1-4978-84C3-1B40D3999BCC}" srcOrd="2" destOrd="0" parTransId="{0BFF3FDE-AF31-4499-A75C-10DA55F65158}" sibTransId="{E0A5749C-7A8C-4B02-BB4B-72E46FDCB1CC}"/>
    <dgm:cxn modelId="{130603AF-B46E-4BB9-AB50-911E4AB3A1B4}" type="presOf" srcId="{BBE715FC-B161-49F2-87CF-A70B5226B386}" destId="{0C7C84D3-6354-4DB3-8393-0F1C482443E5}" srcOrd="0" destOrd="1" presId="urn:microsoft.com/office/officeart/2005/8/layout/vList5"/>
    <dgm:cxn modelId="{20004618-72C2-42A0-9EF8-F4AEB268BF7D}" srcId="{5B14336E-37ED-467C-B809-C55289740898}" destId="{DD97C0C0-6BDE-4F58-8B9F-744195DE7CAB}" srcOrd="1" destOrd="0" parTransId="{18125875-DD44-4B83-AC71-8EBC848B65DD}" sibTransId="{C81C0B64-5968-4F80-B979-7F977C208355}"/>
    <dgm:cxn modelId="{5AFFD6C4-C3E5-47B8-B65F-C0C88E85592C}" type="presOf" srcId="{A8DF9AE2-8FB2-435D-9F3F-E88A69117A2B}" destId="{C6E67840-EC5F-483C-AF81-D9510D38AA77}" srcOrd="0" destOrd="0" presId="urn:microsoft.com/office/officeart/2005/8/layout/vList5"/>
    <dgm:cxn modelId="{B54C9D49-FA3E-4DA6-B5AE-B1091F705C3C}" type="presOf" srcId="{1ACD5211-EEE1-4ABC-A58E-6A27E3BD7155}" destId="{0B1772FA-E562-4D93-BE27-60B37D396E19}" srcOrd="0" destOrd="1" presId="urn:microsoft.com/office/officeart/2005/8/layout/vList5"/>
    <dgm:cxn modelId="{874E0FB7-F3E3-41CD-85BE-DF3889D7192C}" srcId="{DD97C0C0-6BDE-4F58-8B9F-744195DE7CAB}" destId="{0B63C938-BE51-4BE3-B1CE-97829CE39A64}" srcOrd="0" destOrd="0" parTransId="{0DF1E662-A587-4222-A08E-6F2E7F1FD7DD}" sibTransId="{9615DC60-4313-443C-942C-B2A812DE0234}"/>
    <dgm:cxn modelId="{518CE436-629F-425C-A65E-48DEEE773ECC}" srcId="{BE099EA0-818C-441A-8D13-198643EC729E}" destId="{BBE715FC-B161-49F2-87CF-A70B5226B386}" srcOrd="1" destOrd="0" parTransId="{F3C49FD5-8451-46FB-9832-9D7BE1C527FF}" sibTransId="{7FA51B7E-3052-47F2-8A35-8C60EE73F5D6}"/>
    <dgm:cxn modelId="{865DF8D7-CDD9-4731-88FF-814A950B5544}" type="presParOf" srcId="{5ADDE4DC-B748-4066-B9F9-84D0202F4FF8}" destId="{78D59362-2016-4327-8A86-040F9115FB01}" srcOrd="0" destOrd="0" presId="urn:microsoft.com/office/officeart/2005/8/layout/vList5"/>
    <dgm:cxn modelId="{DCED3E8C-03F3-4594-84DC-9CA912BDB3E7}" type="presParOf" srcId="{78D59362-2016-4327-8A86-040F9115FB01}" destId="{D0C7E8F1-9AE1-4815-8228-8896DC84390F}" srcOrd="0" destOrd="0" presId="urn:microsoft.com/office/officeart/2005/8/layout/vList5"/>
    <dgm:cxn modelId="{0F005A11-2EE0-4F64-8F5C-583F088C0F5F}" type="presParOf" srcId="{78D59362-2016-4327-8A86-040F9115FB01}" destId="{0C7C84D3-6354-4DB3-8393-0F1C482443E5}" srcOrd="1" destOrd="0" presId="urn:microsoft.com/office/officeart/2005/8/layout/vList5"/>
    <dgm:cxn modelId="{60980670-9CB2-48F6-B4AE-2EC62A97A17F}" type="presParOf" srcId="{5ADDE4DC-B748-4066-B9F9-84D0202F4FF8}" destId="{A27F061D-AE03-411F-8221-11D277CF0AF8}" srcOrd="1" destOrd="0" presId="urn:microsoft.com/office/officeart/2005/8/layout/vList5"/>
    <dgm:cxn modelId="{076B4FC7-A4F4-4CE2-BEDD-E4B8148F8576}" type="presParOf" srcId="{5ADDE4DC-B748-4066-B9F9-84D0202F4FF8}" destId="{FFB2C03B-4847-44E5-833F-411C3D2EBF03}" srcOrd="2" destOrd="0" presId="urn:microsoft.com/office/officeart/2005/8/layout/vList5"/>
    <dgm:cxn modelId="{A8DB01F7-9F37-4CF8-9C82-1FA6D7B19833}" type="presParOf" srcId="{FFB2C03B-4847-44E5-833F-411C3D2EBF03}" destId="{D4C0149C-1E69-4209-A28C-BB0FC7798BE8}" srcOrd="0" destOrd="0" presId="urn:microsoft.com/office/officeart/2005/8/layout/vList5"/>
    <dgm:cxn modelId="{D3F73565-93FF-4214-B3CD-B17DBB7FEDB2}" type="presParOf" srcId="{FFB2C03B-4847-44E5-833F-411C3D2EBF03}" destId="{0B1772FA-E562-4D93-BE27-60B37D396E19}" srcOrd="1" destOrd="0" presId="urn:microsoft.com/office/officeart/2005/8/layout/vList5"/>
    <dgm:cxn modelId="{FF35D7BE-B89A-46D8-87B5-8A225D99B625}" type="presParOf" srcId="{5ADDE4DC-B748-4066-B9F9-84D0202F4FF8}" destId="{D65F1A9A-EF94-4D60-AD24-F4217F66E967}" srcOrd="3" destOrd="0" presId="urn:microsoft.com/office/officeart/2005/8/layout/vList5"/>
    <dgm:cxn modelId="{C6A9B5FE-5177-4935-8487-9A2DA39328C9}" type="presParOf" srcId="{5ADDE4DC-B748-4066-B9F9-84D0202F4FF8}" destId="{E6983645-B1AF-4213-AC64-10ED96FA92EE}" srcOrd="4" destOrd="0" presId="urn:microsoft.com/office/officeart/2005/8/layout/vList5"/>
    <dgm:cxn modelId="{0DBFDEDF-8C34-4325-83EF-847DD7DE7E01}" type="presParOf" srcId="{E6983645-B1AF-4213-AC64-10ED96FA92EE}" destId="{CE2E7183-B721-4BA0-9E58-28BE51EA1ED2}" srcOrd="0" destOrd="0" presId="urn:microsoft.com/office/officeart/2005/8/layout/vList5"/>
    <dgm:cxn modelId="{9B286010-F06B-4EEF-9FD5-74C286C3BEC6}" type="presParOf" srcId="{E6983645-B1AF-4213-AC64-10ED96FA92EE}" destId="{C6E67840-EC5F-483C-AF81-D9510D38AA7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BADC28-6625-4114-99BF-0580C763D272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D85961-68E4-4062-82DD-784CA4CF5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C2621-C938-4888-9406-F5123354C237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A4339-51DC-44AD-881A-34B9F8BFC3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77DD-3DC7-4B85-8642-1D1A597C4F57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5BAF-E91D-4908-9D93-81CD77E17D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E2307-9963-4935-B7F5-A56F08E4E7D7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0A9FB-2150-4F67-A30B-84E1A26AD2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D24E-E43E-4C1E-BB1C-FABEF5BF9CBA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EC473-8714-4F11-B4D0-32BA555C6A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67685-9416-40E6-B137-7C5991875F89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6D1FB-2401-4195-B677-A8BA1AC6AD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55FEF-0410-4B40-B956-2D6F8BB4261C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8C10-1519-44AF-B781-64B5BA8C20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06E8C-E06B-4AA9-B0D8-438D376A1CEE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6410-C5E1-447F-8B37-0FA30E0D39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2144A-FFF5-4306-B3D8-120E365C773F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8C288-1DE5-4473-B34D-01BA19CC4C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EED73-3755-4E5A-9620-0FBB8D693588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28118-2096-441A-AB4A-B2FA5B3224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96832-F478-45E6-9E5C-A62F70A9093B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B3FDC-A3FE-4720-80CE-5DC555B6F4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CFBE-DC75-456A-B1AE-1095CADC221D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3F350-B6C9-4CED-962F-33BA9E0A1E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CCF362-6AB9-476A-B495-B3DE84E4F64D}" type="datetimeFigureOut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2FEE0F-DF58-4F4A-901F-4F6BA84FCA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720725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000000"/>
                </a:solidFill>
              </a:rPr>
              <a:t>МБДОУ «Детский сад №10 «Сказка»</a:t>
            </a:r>
            <a:endParaRPr lang="ru-RU" sz="2000" smtClean="0"/>
          </a:p>
        </p:txBody>
      </p:sp>
      <p:sp>
        <p:nvSpPr>
          <p:cNvPr id="1433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4213" y="1557338"/>
            <a:ext cx="7632700" cy="4679950"/>
          </a:xfrm>
        </p:spPr>
        <p:txBody>
          <a:bodyPr/>
          <a:lstStyle/>
          <a:p>
            <a:pPr eaLnBrk="1" hangingPunct="1"/>
            <a:r>
              <a:rPr lang="ru-RU" sz="4400" b="1" smtClean="0">
                <a:solidFill>
                  <a:srgbClr val="CC3300"/>
                </a:solidFill>
              </a:rPr>
              <a:t>ФОРМЫ ОРГАНИЗАЦИИ ПОЗНАВАТЕЛЬНЫХ ЗАНЯТИЙ</a:t>
            </a:r>
          </a:p>
          <a:p>
            <a:pPr eaLnBrk="1" hangingPunct="1"/>
            <a:endParaRPr lang="ru-RU" sz="2900" b="1" smtClean="0">
              <a:solidFill>
                <a:srgbClr val="CC3300"/>
              </a:solidFill>
            </a:endParaRPr>
          </a:p>
          <a:p>
            <a:pPr eaLnBrk="1" hangingPunct="1"/>
            <a:endParaRPr lang="ru-RU" sz="2900" smtClean="0">
              <a:solidFill>
                <a:schemeClr val="tx1"/>
              </a:solidFill>
            </a:endParaRPr>
          </a:p>
          <a:p>
            <a:pPr algn="r" eaLnBrk="1" hangingPunct="1">
              <a:lnSpc>
                <a:spcPct val="50000"/>
              </a:lnSpc>
            </a:pPr>
            <a:endParaRPr lang="ru-RU" sz="2000" smtClean="0">
              <a:solidFill>
                <a:schemeClr val="tx1"/>
              </a:solidFill>
            </a:endParaRPr>
          </a:p>
          <a:p>
            <a:pPr algn="r" eaLnBrk="1" hangingPunct="1">
              <a:lnSpc>
                <a:spcPct val="50000"/>
              </a:lnSpc>
            </a:pPr>
            <a:endParaRPr lang="ru-RU" sz="2000" smtClean="0">
              <a:solidFill>
                <a:schemeClr val="tx1"/>
              </a:solidFill>
            </a:endParaRPr>
          </a:p>
          <a:p>
            <a:pPr algn="r" eaLnBrk="1" hangingPunct="1">
              <a:lnSpc>
                <a:spcPct val="50000"/>
              </a:lnSpc>
            </a:pPr>
            <a:endParaRPr lang="ru-RU" sz="2000" smtClean="0">
              <a:solidFill>
                <a:schemeClr val="tx1"/>
              </a:solidFill>
            </a:endParaRPr>
          </a:p>
          <a:p>
            <a:pPr algn="r" eaLnBrk="1" hangingPunct="1">
              <a:lnSpc>
                <a:spcPct val="50000"/>
              </a:lnSpc>
            </a:pPr>
            <a:endParaRPr lang="ru-RU" sz="2000" smtClean="0">
              <a:solidFill>
                <a:schemeClr val="tx1"/>
              </a:solidFill>
            </a:endParaRPr>
          </a:p>
          <a:p>
            <a:pPr algn="r" eaLnBrk="1" hangingPunct="1">
              <a:lnSpc>
                <a:spcPct val="50000"/>
              </a:lnSpc>
            </a:pPr>
            <a:r>
              <a:rPr lang="ru-RU" sz="2000" smtClean="0">
                <a:solidFill>
                  <a:schemeClr val="tx1"/>
                </a:solidFill>
              </a:rPr>
              <a:t>Подготовил: </a:t>
            </a:r>
          </a:p>
          <a:p>
            <a:pPr algn="r" eaLnBrk="1" hangingPunct="1">
              <a:lnSpc>
                <a:spcPct val="50000"/>
              </a:lnSpc>
            </a:pPr>
            <a:r>
              <a:rPr lang="ru-RU" sz="2000" smtClean="0">
                <a:solidFill>
                  <a:schemeClr val="tx1"/>
                </a:solidFill>
              </a:rPr>
              <a:t>воспитатель Евстафьева О.Н.</a:t>
            </a:r>
          </a:p>
          <a:p>
            <a:pPr algn="r" eaLnBrk="1" hangingPunct="1">
              <a:lnSpc>
                <a:spcPct val="50000"/>
              </a:lnSpc>
            </a:pPr>
            <a:endParaRPr lang="ru-RU" sz="2000" smtClean="0">
              <a:solidFill>
                <a:schemeClr val="tx1"/>
              </a:solidFill>
            </a:endParaRPr>
          </a:p>
          <a:p>
            <a:pPr algn="r" eaLnBrk="1" hangingPunct="1">
              <a:lnSpc>
                <a:spcPct val="50000"/>
              </a:lnSpc>
            </a:pPr>
            <a:endParaRPr lang="ru-RU" sz="2000" smtClean="0">
              <a:solidFill>
                <a:schemeClr val="tx1"/>
              </a:solidFill>
            </a:endParaRPr>
          </a:p>
          <a:p>
            <a:pPr algn="r" eaLnBrk="1" hangingPunct="1">
              <a:lnSpc>
                <a:spcPct val="50000"/>
              </a:lnSpc>
            </a:pPr>
            <a:endParaRPr lang="ru-RU" sz="20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50000"/>
              </a:lnSpc>
            </a:pPr>
            <a:r>
              <a:rPr lang="ru-RU" sz="2000" smtClean="0">
                <a:solidFill>
                  <a:schemeClr val="tx1"/>
                </a:solidFill>
              </a:rPr>
              <a:t>Новочебоксарск, 2016</a:t>
            </a:r>
          </a:p>
        </p:txBody>
      </p:sp>
      <p:pic>
        <p:nvPicPr>
          <p:cNvPr id="1027" name="Picture 3" descr="C:\Users\111\Documents\imagesPCBQKP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518" y="2931304"/>
            <a:ext cx="4883001" cy="3032295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Руководство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smtClean="0">
                <a:latin typeface="Arial" charset="0"/>
              </a:rPr>
              <a:t>1. воспитатель - равноправный партнер, дети делают открытия самостоятельно</a:t>
            </a:r>
          </a:p>
          <a:p>
            <a:pPr eaLnBrk="1" hangingPunct="1">
              <a:buFont typeface="Arial" charset="0"/>
              <a:buNone/>
            </a:pPr>
            <a:r>
              <a:rPr lang="ru-RU" sz="2800" smtClean="0">
                <a:latin typeface="Arial" charset="0"/>
              </a:rPr>
              <a:t>2. не следует предсказывать заранее результата и требовать идеальной тишины</a:t>
            </a:r>
          </a:p>
          <a:p>
            <a:pPr eaLnBrk="1" hangingPunct="1">
              <a:buFont typeface="Arial" charset="0"/>
              <a:buNone/>
            </a:pPr>
            <a:r>
              <a:rPr lang="ru-RU" sz="2800" smtClean="0">
                <a:latin typeface="Arial" charset="0"/>
              </a:rPr>
              <a:t>3. Необходимо добиваться развернутого ответа от детей при обсуждениях.</a:t>
            </a:r>
          </a:p>
          <a:p>
            <a:pPr eaLnBrk="1" hangingPunct="1">
              <a:buFont typeface="Arial" charset="0"/>
              <a:buNone/>
            </a:pPr>
            <a:r>
              <a:rPr lang="ru-RU" sz="2800" smtClean="0">
                <a:latin typeface="Arial" charset="0"/>
              </a:rPr>
              <a:t>Продолжительность эксперимента определяется и особенностями изучаемого явления, и наличием свободного времени, и состоянием детей, их отношением к данному виду деятельности.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504825"/>
          </a:xfrm>
        </p:spPr>
        <p:txBody>
          <a:bodyPr/>
          <a:lstStyle/>
          <a:p>
            <a:r>
              <a:rPr lang="ru-RU" sz="4000" smtClean="0">
                <a:latin typeface="Arial" charset="0"/>
              </a:rPr>
              <a:t>Этапы экспериментов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435975" cy="5688012"/>
          </a:xfrm>
        </p:spPr>
        <p:txBody>
          <a:bodyPr/>
          <a:lstStyle/>
          <a:p>
            <a:pPr marL="812800" indent="-812800">
              <a:lnSpc>
                <a:spcPct val="110000"/>
              </a:lnSpc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Предварительная работа (экскурсии, наблюдения, беседы, чтение, рассматривание иллюстративных материалов, зарисовки отдельных явлений и прочее) по изучению теории вопроса.</a:t>
            </a:r>
          </a:p>
          <a:p>
            <a:pPr marL="812800" indent="-812800">
              <a:lnSpc>
                <a:spcPct val="110000"/>
              </a:lnSpc>
            </a:pPr>
            <a:r>
              <a:rPr lang="en-US" sz="2000" smtClean="0">
                <a:latin typeface="Arial" charset="0"/>
              </a:rPr>
              <a:t>I. </a:t>
            </a:r>
            <a:r>
              <a:rPr lang="ru-RU" sz="2000" smtClean="0">
                <a:latin typeface="Arial" charset="0"/>
              </a:rPr>
              <a:t>Сообщение детям цели, задачи, которая должна быть решена, обдумывание методики и хода эксперимента, решения проблемы (игровой прием, рассказы, создание проблемной ситуации и т.д.)</a:t>
            </a:r>
          </a:p>
          <a:p>
            <a:pPr marL="812800" indent="-812800">
              <a:lnSpc>
                <a:spcPct val="110000"/>
              </a:lnSpc>
            </a:pPr>
            <a:r>
              <a:rPr lang="en-US" sz="2000" smtClean="0">
                <a:latin typeface="Arial" charset="0"/>
              </a:rPr>
              <a:t>II. </a:t>
            </a:r>
            <a:r>
              <a:rPr lang="ru-RU" sz="2000" smtClean="0">
                <a:latin typeface="Arial" charset="0"/>
              </a:rPr>
              <a:t>Проведение эксперимента (экспериментальные действия, наблюдение за взрослым)</a:t>
            </a:r>
          </a:p>
          <a:p>
            <a:pPr marL="812800" indent="-812800">
              <a:lnSpc>
                <a:spcPct val="110000"/>
              </a:lnSpc>
            </a:pPr>
            <a:r>
              <a:rPr lang="ru-RU" sz="2000" smtClean="0">
                <a:latin typeface="Arial" charset="0"/>
              </a:rPr>
              <a:t>Фиксация наблюдений</a:t>
            </a:r>
          </a:p>
          <a:p>
            <a:pPr marL="812800" indent="-812800">
              <a:lnSpc>
                <a:spcPct val="110000"/>
              </a:lnSpc>
            </a:pPr>
            <a:r>
              <a:rPr lang="en-US" sz="2000" smtClean="0">
                <a:latin typeface="Arial" charset="0"/>
              </a:rPr>
              <a:t>III. </a:t>
            </a:r>
            <a:r>
              <a:rPr lang="ru-RU" sz="2000" smtClean="0">
                <a:latin typeface="Arial" charset="0"/>
              </a:rPr>
              <a:t>Подведение итогов, формулирование выводов. Приведение детьми в порядок рабочего места (почистить и  спрятать оборудование, протереть столы, убрать мусор и вымыть руки с мылом). Обобщение результатов наблюдений в различной форме (дневники наблюдений, коллажи, мнемотаблицы, фото, пиктограммы, рассказы и рисунки и т.д.).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sz="3600" smtClean="0"/>
              <a:t>Основное оборудование уголка экспериментирования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250825" y="1412875"/>
            <a:ext cx="8642350" cy="51847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Приборы – помощники: увеличительные стекла, весы, песочные часы, компас, магниты;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Разнообразные сосуды из различных материалов;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Природный материал: камешки, глина, песок, ракушки, птичьи перья, шишки, спил и листья деревьев, мох, семена и т. д. 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Утилизованный материал: проволока, кусочки кожи, меха, ткани, пластмассы, дерева, пробки и т. д. 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Технические материалы: гайки, скрепки, болты, гвозди, винтики, шурупы, детали конструктора и т. д. 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Разные виды бумаги;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Красители: пищевые и непищевые (гуашь, акварельные краски и</a:t>
            </a:r>
            <a:r>
              <a:rPr lang="ru-RU" sz="2200" smtClean="0">
                <a:solidFill>
                  <a:srgbClr val="000000"/>
                </a:solidFill>
              </a:rPr>
              <a:t>)</a:t>
            </a: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Медицинские материалы: пипетки, колбы, деревянные палочки, шприцы (без игл</a:t>
            </a:r>
            <a:r>
              <a:rPr lang="ru-RU" sz="2200" smtClean="0">
                <a:solidFill>
                  <a:srgbClr val="000000"/>
                </a:solidFill>
              </a:rPr>
              <a:t>)</a:t>
            </a: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, мерные ложки, резиновые груши и др. ;</a:t>
            </a:r>
          </a:p>
          <a:p>
            <a:pPr algn="just">
              <a:lnSpc>
                <a:spcPct val="90000"/>
              </a:lnSpc>
            </a:pPr>
            <a:r>
              <a:rPr lang="ru-RU" sz="2200" smtClean="0">
                <a:solidFill>
                  <a:srgbClr val="000000"/>
                </a:solidFill>
                <a:cs typeface="Times New Roman" pitchFamily="18" charset="0"/>
              </a:rPr>
              <a:t>Прочие материалы: зеркала, воздушные шары, масло, мука, соль, сахар, цветные и прозрачные стекла, пилка для ногтей, сито, свечи</a:t>
            </a:r>
            <a:r>
              <a:rPr lang="ru-RU" sz="2200" smtClean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20725"/>
          </a:xfrm>
        </p:spPr>
        <p:txBody>
          <a:bodyPr/>
          <a:lstStyle/>
          <a:p>
            <a:r>
              <a:rPr lang="ru-RU" sz="4000" smtClean="0"/>
              <a:t>Дополнительное оборудование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/>
              <a:t>Детские халаты, клеенчатые фартуки, полотенца, контейнеры для хранения сыпучих и мелких предметов.</a:t>
            </a:r>
          </a:p>
          <a:p>
            <a:pPr>
              <a:lnSpc>
                <a:spcPct val="90000"/>
              </a:lnSpc>
            </a:pPr>
            <a:r>
              <a:rPr lang="ru-RU" sz="2800" smtClean="0"/>
              <a:t>Карточки – схемы проведения экспериментов (опытов) (на оборотной стороне карточки описывается ход проведения эксперимента).</a:t>
            </a:r>
          </a:p>
          <a:p>
            <a:pPr>
              <a:lnSpc>
                <a:spcPct val="90000"/>
              </a:lnSpc>
            </a:pPr>
            <a:r>
              <a:rPr lang="ru-RU" sz="2800" smtClean="0"/>
              <a:t>Правила работы с материалом. Совместно с детьми разрабатываются условные обозначения, разрешающие и закрепляющие знаки.</a:t>
            </a:r>
          </a:p>
          <a:p>
            <a:pPr>
              <a:lnSpc>
                <a:spcPct val="90000"/>
              </a:lnSpc>
            </a:pPr>
            <a:r>
              <a:rPr lang="ru-RU" sz="2800" smtClean="0"/>
              <a:t>Можно создать картотеку опытов из различных природных и других материалов для детей.</a:t>
            </a:r>
          </a:p>
          <a:p>
            <a:pPr>
              <a:lnSpc>
                <a:spcPct val="90000"/>
              </a:lnSpc>
            </a:pPr>
            <a:r>
              <a:rPr lang="ru-RU" sz="2800" smtClean="0"/>
              <a:t>Картинки, фото, альбомы.</a:t>
            </a:r>
          </a:p>
          <a:p>
            <a:pPr>
              <a:lnSpc>
                <a:spcPct val="90000"/>
              </a:lnSpc>
            </a:pPr>
            <a:endParaRPr lang="ru-RU" sz="2800" smtClean="0"/>
          </a:p>
          <a:p>
            <a:pPr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latin typeface="Arial" charset="0"/>
              </a:rPr>
              <a:t>Список литературы: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sz="2800" smtClean="0"/>
              <a:t>Н.Е.Веракса, О.Р.Галимов. Познавательно-исследовательская деятельность дошкольников. Для работы с детьми 4-7 лет. – М, 2012.</a:t>
            </a:r>
          </a:p>
          <a:p>
            <a:pPr marL="609600" indent="-609600"/>
            <a:r>
              <a:rPr lang="ru-RU" sz="2800" smtClean="0"/>
              <a:t>Федеральный государственный образовательный стандарт дошкольного образования, утвержденный Министерством образования и науки Российской Федерации от 17.10.2013г. №1155.</a:t>
            </a:r>
            <a:endParaRPr lang="ru-RU" sz="2800" smtClean="0">
              <a:latin typeface="Arial" charset="0"/>
            </a:endParaRPr>
          </a:p>
          <a:p>
            <a:pPr marL="609600" indent="-609600"/>
            <a:r>
              <a:rPr lang="ru-RU" sz="2400" smtClean="0">
                <a:latin typeface="Arial" charset="0"/>
              </a:rPr>
              <a:t>http://www.myshared.ru/slide/1114163/</a:t>
            </a:r>
          </a:p>
          <a:p>
            <a:pPr marL="609600" indent="-609600"/>
            <a:endParaRPr lang="ru-RU" sz="2400" smtClean="0"/>
          </a:p>
          <a:p>
            <a:pPr marL="609600" indent="-609600"/>
            <a:endParaRPr lang="ru-RU" sz="2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143000"/>
          </a:xfrm>
        </p:spPr>
        <p:txBody>
          <a:bodyPr/>
          <a:lstStyle/>
          <a:p>
            <a:r>
              <a:rPr lang="ru-RU" smtClean="0"/>
              <a:t>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Введение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smtClean="0">
                <a:latin typeface="Times New Roman" pitchFamily="18" charset="0"/>
              </a:rPr>
              <a:t>Познавательные интересы ребенка выражаются в стремлении узнать новое, непонятное о качествах, свойствах предметов и явлений действительности, в желании понять их суть, найти имеющиеся между ними отношения и связи(приобретение информации).  В результате происходит накопление и обобщение чувственного опыта, знаний и умений ребенка, развитие психических процессов, воспитание личности. Познавательные интересы развиваются и отражаются через познавательные действия.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Задачи образовательной деятельности детей разного возраста в области познавательного развития по ФГОС ДО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628800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Содержание образовательной области «Познание»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0113" y="2349500"/>
            <a:ext cx="184943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сенсорной культуры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2924175"/>
            <a:ext cx="3024187" cy="1225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Формирование первичных представлений о себе и других людях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67400" y="1557338"/>
            <a:ext cx="23050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Ребенок открывает мир природы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6013" y="4965700"/>
            <a:ext cx="540067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Формирование первичных представлений о малой родине, отечестве, многообразии стран и народов мира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25625" y="3644900"/>
            <a:ext cx="2386013" cy="1104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Первые шаги в математике, исследуем и экспериментируем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2195513" y="1412875"/>
            <a:ext cx="554037" cy="842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787900" y="1341438"/>
            <a:ext cx="969963" cy="768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3203575" y="1341438"/>
            <a:ext cx="288925" cy="2303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067175" y="1341438"/>
            <a:ext cx="530225" cy="3408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332288" y="1412875"/>
            <a:ext cx="671512" cy="1393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ru-RU" sz="2800" smtClean="0"/>
              <a:t>Формы организации познавательных занятий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Беседы, игровые беседы с элементами движения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Досуги, развлечения, викторины, конкурсы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Проблемно-поисковые ситуации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Конструирование, и</a:t>
            </a:r>
            <a:r>
              <a:rPr lang="ru-RU" sz="2000" smtClean="0">
                <a:solidFill>
                  <a:srgbClr val="000000"/>
                </a:solidFill>
                <a:cs typeface="Arial" charset="0"/>
              </a:rPr>
              <a:t>зостудия</a:t>
            </a:r>
            <a:endParaRPr lang="ru-RU" sz="2000" smtClean="0">
              <a:cs typeface="Arial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Театрализованная деятельность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Дидактические, спортивные, народные игры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Экскурсии, походы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cs typeface="Arial" charset="0"/>
              </a:rPr>
              <a:t>Наблюдения, экспериментирование </a:t>
            </a:r>
            <a:r>
              <a:rPr lang="ru-RU" sz="2000" smtClean="0">
                <a:latin typeface="Arial" charset="0"/>
                <a:cs typeface="Arial" charset="0"/>
              </a:rPr>
              <a:t>и </a:t>
            </a:r>
            <a:r>
              <a:rPr lang="ru-RU" sz="2000" smtClean="0">
                <a:cs typeface="Arial" charset="0"/>
              </a:rPr>
              <a:t>опыты</a:t>
            </a:r>
            <a:r>
              <a:rPr lang="ru-RU" sz="2000" smtClean="0">
                <a:latin typeface="Arial" charset="0"/>
                <a:cs typeface="Arial" charset="0"/>
              </a:rPr>
              <a:t> (преобразование предмета)</a:t>
            </a:r>
            <a:r>
              <a:rPr lang="ru-RU" sz="2000" smtClean="0">
                <a:cs typeface="Arial" charset="0"/>
              </a:rPr>
              <a:t>, </a:t>
            </a:r>
            <a:r>
              <a:rPr lang="ru-RU" sz="2000" smtClean="0">
                <a:latin typeface="Arial" charset="0"/>
                <a:cs typeface="Arial" charset="0"/>
              </a:rPr>
              <a:t>познавательно-исследовательская деятельность (</a:t>
            </a:r>
            <a:r>
              <a:rPr lang="ru-RU" sz="2000" smtClean="0">
                <a:cs typeface="Arial" charset="0"/>
              </a:rPr>
              <a:t>обследование, рассматривание</a:t>
            </a:r>
            <a:r>
              <a:rPr lang="ru-RU" sz="2000" smtClean="0">
                <a:latin typeface="Arial" charset="0"/>
                <a:cs typeface="Arial" charset="0"/>
              </a:rPr>
              <a:t>)</a:t>
            </a:r>
            <a:endParaRPr lang="ru-RU" sz="20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solidFill>
                  <a:srgbClr val="000000"/>
                </a:solidFill>
                <a:cs typeface="Arial" charset="0"/>
              </a:rPr>
              <a:t>Проектная деятельность</a:t>
            </a:r>
            <a:r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t> (осуществляется поэтапно)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solidFill>
                  <a:srgbClr val="000000"/>
                </a:solidFill>
                <a:cs typeface="Arial" charset="0"/>
              </a:rPr>
              <a:t>Моделирование (осуществляется в </a:t>
            </a:r>
            <a:r>
              <a:rPr lang="ru-RU" sz="2000" smtClean="0">
                <a:latin typeface="Arial" charset="0"/>
              </a:rPr>
              <a:t>игре-конструировании, рисовании, лепке и др.</a:t>
            </a:r>
            <a:r>
              <a:rPr lang="ru-RU" sz="2800" smtClean="0"/>
              <a:t>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Symbol" pitchFamily="18" charset="2"/>
              <a:buChar char=""/>
            </a:pPr>
            <a:r>
              <a:rPr lang="ru-RU" sz="2000" smtClean="0">
                <a:solidFill>
                  <a:srgbClr val="000000"/>
                </a:solidFill>
                <a:cs typeface="Arial" charset="0"/>
              </a:rPr>
              <a:t>Коллективное дело</a:t>
            </a:r>
            <a:endParaRPr lang="ru-RU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 typeface="Symbol" pitchFamily="18" charset="2"/>
              <a:buChar char=""/>
            </a:pPr>
            <a:endParaRPr lang="ru-RU" sz="200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</a:pPr>
            <a:endParaRPr lang="ru-RU" sz="2000" smtClean="0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sz="3200" smtClean="0"/>
              <a:t>Методы и приемы познавательной деятельности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наблюдение, целевые прогулки, обследование,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рассматривание натуральных предметов, игрушек, картин, фотографий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чтение и рассказывание художественных произведений, заучивание наизусть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обобщающая беседа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дидактические игры и упражнения. По ФГОС ДО логические и математические игры.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объяснение, указания, напоминания, оценка, вопрос, личный пример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ситуативные беседы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труд в уголке природе, огороде, цветнике, подкормка птиц, выращивание растений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упражнения, показ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выставки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рассматривание картин, демонстрация фильмов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z="3600" smtClean="0"/>
              <a:t>Средства познавательной деятельности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/>
            <a:r>
              <a:rPr lang="ru-RU" sz="2800" smtClean="0"/>
              <a:t>средства предметно-развивающей среды: книжный уголок, уголок для сюжетно-ролевых игр, уголок природы, театральный уголок</a:t>
            </a:r>
          </a:p>
          <a:p>
            <a:pPr eaLnBrk="1" hangingPunct="1"/>
            <a:r>
              <a:rPr lang="ru-RU" sz="2800" smtClean="0"/>
              <a:t>народное искусство (изобразительное и музыкальное)</a:t>
            </a:r>
          </a:p>
          <a:p>
            <a:pPr eaLnBrk="1" hangingPunct="1"/>
            <a:r>
              <a:rPr lang="ru-RU" sz="2800" smtClean="0"/>
              <a:t>дидактические игры</a:t>
            </a:r>
          </a:p>
          <a:p>
            <a:pPr eaLnBrk="1" hangingPunct="1"/>
            <a:r>
              <a:rPr lang="ru-RU" sz="2800" smtClean="0"/>
              <a:t>презентации</a:t>
            </a:r>
          </a:p>
          <a:p>
            <a:pPr eaLnBrk="1" hangingPunct="1"/>
            <a:r>
              <a:rPr lang="ru-RU" sz="2800" smtClean="0"/>
              <a:t>праздники, развлечения </a:t>
            </a:r>
          </a:p>
          <a:p>
            <a:pPr eaLnBrk="1" hangingPunct="1"/>
            <a:r>
              <a:rPr lang="ru-RU" sz="2800" smtClean="0"/>
              <a:t>окружающая действительность.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4000" smtClean="0"/>
              <a:t>Структура занятий по ФГОС ДО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250825" y="1125538"/>
            <a:ext cx="864235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100" smtClean="0"/>
              <a:t>Вводная часть</a:t>
            </a:r>
            <a:r>
              <a:rPr lang="ru-RU" sz="2100" smtClean="0">
                <a:latin typeface="Arial" charset="0"/>
              </a:rPr>
              <a:t>. С</a:t>
            </a:r>
            <a:r>
              <a:rPr lang="ru-RU" sz="2100" smtClean="0"/>
              <a:t>оздание мотивации</a:t>
            </a:r>
            <a:r>
              <a:rPr lang="ru-RU" sz="2100" smtClean="0">
                <a:latin typeface="Arial" charset="0"/>
              </a:rPr>
              <a:t> и с</a:t>
            </a:r>
            <a:r>
              <a:rPr lang="ru-RU" sz="2100" smtClean="0"/>
              <a:t>оздание проблемной ситуации</a:t>
            </a:r>
            <a:r>
              <a:rPr lang="ru-RU" sz="2100" b="1" smtClean="0"/>
              <a:t> </a:t>
            </a:r>
            <a:r>
              <a:rPr lang="ru-RU" sz="2100" smtClean="0"/>
              <a:t>для детей, решение которой, они будут находить в течение всего мероприятия. Такой прием позволяет дошкольникам не потерять интерес, развивает мыслительную деятельность, учит ребят взаимодействовать в коллективе или в паре. </a:t>
            </a:r>
          </a:p>
          <a:p>
            <a:pPr>
              <a:lnSpc>
                <a:spcPct val="90000"/>
              </a:lnSpc>
            </a:pPr>
            <a:r>
              <a:rPr lang="ru-RU" sz="2100" smtClean="0"/>
              <a:t>Основная часть</a:t>
            </a:r>
            <a:r>
              <a:rPr lang="ru-RU" sz="2100" smtClean="0">
                <a:latin typeface="Arial" charset="0"/>
              </a:rPr>
              <a:t> – </a:t>
            </a:r>
            <a:r>
              <a:rPr lang="ru-RU" sz="2100" smtClean="0"/>
              <a:t>основная деятельность, направленная на решение программного содержания.</a:t>
            </a:r>
            <a:r>
              <a:rPr lang="ru-RU" sz="2100" smtClean="0">
                <a:latin typeface="Arial" charset="0"/>
              </a:rPr>
              <a:t> </a:t>
            </a:r>
            <a:r>
              <a:rPr lang="ru-RU" sz="2100" smtClean="0"/>
              <a:t>Можно использовать артикуляционную гимнастику, исследовательскую деятельность, проектную деятельность и т.д.</a:t>
            </a:r>
          </a:p>
          <a:p>
            <a:pPr>
              <a:lnSpc>
                <a:spcPct val="90000"/>
              </a:lnSpc>
            </a:pPr>
            <a:r>
              <a:rPr lang="ru-RU" sz="2100" smtClean="0"/>
              <a:t>Заключительную часть занятия следует организовывать таким образом, чтобы прослеживалось решение проблемной и поисковой ситуации</a:t>
            </a:r>
            <a:r>
              <a:rPr lang="ru-RU" sz="2100" b="1" smtClean="0"/>
              <a:t> </a:t>
            </a:r>
            <a:r>
              <a:rPr lang="ru-RU" sz="2100" smtClean="0"/>
              <a:t>(чтобы дети увидели решение поставленной задачи: либо словесное заключение, либо результат продуктивной или исследовательской деятельности и т.д.). Также необходимо подвести итог всего занятия: дать оценку детской деятельности</a:t>
            </a:r>
            <a:r>
              <a:rPr lang="ru-RU" sz="2100" b="1" smtClean="0"/>
              <a:t> </a:t>
            </a:r>
            <a:r>
              <a:rPr lang="ru-RU" sz="2100" smtClean="0"/>
              <a:t>(можно использовать педагогическую поддержку,  поощрение, анализ детей друг друга, самих себя, похвалить детей от лица персонажа и т.д.).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68313" y="1773238"/>
            <a:ext cx="8229600" cy="1143000"/>
          </a:xfrm>
        </p:spPr>
        <p:txBody>
          <a:bodyPr/>
          <a:lstStyle/>
          <a:p>
            <a:r>
              <a:rPr lang="ru-RU" sz="4000" smtClean="0"/>
              <a:t>Подробнее об экспериментировании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ознавательное развит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Познавательное развитие</Template>
  <TotalTime>389</TotalTime>
  <Words>724</Words>
  <Application>Microsoft Office PowerPoint</Application>
  <PresentationFormat>Экран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Symbol</vt:lpstr>
      <vt:lpstr>Познавательное развитие</vt:lpstr>
      <vt:lpstr>МБДОУ «Детский сад №10 «Сказка»</vt:lpstr>
      <vt:lpstr>Введение</vt:lpstr>
      <vt:lpstr>Задачи образовательной деятельности детей разного возраста в области познавательного развития по ФГОС ДО</vt:lpstr>
      <vt:lpstr>Содержание образовательной области «Познание»</vt:lpstr>
      <vt:lpstr>Формы организации познавательных занятий</vt:lpstr>
      <vt:lpstr>Методы и приемы познавательной деятельности</vt:lpstr>
      <vt:lpstr>Средства познавательной деятельности</vt:lpstr>
      <vt:lpstr>Структура занятий по ФГОС ДО</vt:lpstr>
      <vt:lpstr>Подробнее об экспериментировании</vt:lpstr>
      <vt:lpstr>Руководство</vt:lpstr>
      <vt:lpstr>Этапы экспериментов</vt:lpstr>
      <vt:lpstr>Основное оборудование уголка экспериментирования</vt:lpstr>
      <vt:lpstr>Дополнительное оборудование</vt:lpstr>
      <vt:lpstr>Список литературы: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детский сад №34 Красногвардейского района  города Санкт-Петербург</dc:title>
  <dc:creator>группа №6</dc:creator>
  <cp:lastModifiedBy>Admin</cp:lastModifiedBy>
  <cp:revision>30</cp:revision>
  <dcterms:created xsi:type="dcterms:W3CDTF">2014-10-28T06:27:33Z</dcterms:created>
  <dcterms:modified xsi:type="dcterms:W3CDTF">2016-01-22T11:43:12Z</dcterms:modified>
</cp:coreProperties>
</file>