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95" r:id="rId2"/>
    <p:sldId id="314" r:id="rId3"/>
    <p:sldId id="298" r:id="rId4"/>
    <p:sldId id="258" r:id="rId5"/>
    <p:sldId id="259" r:id="rId6"/>
    <p:sldId id="274" r:id="rId7"/>
    <p:sldId id="307" r:id="rId8"/>
    <p:sldId id="308" r:id="rId9"/>
    <p:sldId id="312" r:id="rId10"/>
    <p:sldId id="266" r:id="rId11"/>
    <p:sldId id="293" r:id="rId12"/>
    <p:sldId id="268" r:id="rId13"/>
    <p:sldId id="275" r:id="rId14"/>
    <p:sldId id="277" r:id="rId15"/>
    <p:sldId id="279" r:id="rId16"/>
    <p:sldId id="30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660"/>
  </p:normalViewPr>
  <p:slideViewPr>
    <p:cSldViewPr>
      <p:cViewPr varScale="1">
        <p:scale>
          <a:sx n="65" d="100"/>
          <a:sy n="65" d="100"/>
        </p:scale>
        <p:origin x="-5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57CE6-EA91-44D7-BA44-EC5C2D122F8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72AAD-EBD8-448C-A70E-08C5ED17F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02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2AAD-EBD8-448C-A70E-08C5ED17F8B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EEC-997C-4F14-B049-B4B0F1EF9201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C49F-ABA6-4E86-88C4-3B0A20FC3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EEC-997C-4F14-B049-B4B0F1EF9201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C49F-ABA6-4E86-88C4-3B0A20FC3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EEC-997C-4F14-B049-B4B0F1EF9201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C49F-ABA6-4E86-88C4-3B0A20FC3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EEC-997C-4F14-B049-B4B0F1EF9201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C49F-ABA6-4E86-88C4-3B0A20FC3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EEC-997C-4F14-B049-B4B0F1EF9201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C49F-ABA6-4E86-88C4-3B0A20FC3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EEC-997C-4F14-B049-B4B0F1EF9201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C49F-ABA6-4E86-88C4-3B0A20FC3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EEC-997C-4F14-B049-B4B0F1EF9201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C49F-ABA6-4E86-88C4-3B0A20FC3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EEC-997C-4F14-B049-B4B0F1EF9201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C49F-ABA6-4E86-88C4-3B0A20FC3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EEC-997C-4F14-B049-B4B0F1EF9201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C49F-ABA6-4E86-88C4-3B0A20FC3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EEC-997C-4F14-B049-B4B0F1EF9201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C49F-ABA6-4E86-88C4-3B0A20FC3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EEC-997C-4F14-B049-B4B0F1EF9201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AFC49F-ABA6-4E86-88C4-3B0A20FC37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37BEEC-997C-4F14-B049-B4B0F1EF9201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AFC49F-ABA6-4E86-88C4-3B0A20FC379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edsovet.su/_ld/396/2585561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48680"/>
            <a:ext cx="8624918" cy="5023460"/>
          </a:xfrm>
          <a:effectLst>
            <a:glow rad="127000">
              <a:schemeClr val="bg1"/>
            </a:glow>
            <a:reflection endPos="0" dir="5400000" sy="-100000" algn="bl" rotWithShape="0"/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reflection endPos="0" dir="5400000" sy="-90000" algn="bl" rotWithShape="0"/>
                </a:effectLst>
                <a:latin typeface="+mn-lt"/>
              </a:rPr>
              <a:t> </a:t>
            </a:r>
            <a:r>
              <a:rPr lang="ru-RU" sz="3300" b="1" dirty="0" smtClean="0">
                <a:solidFill>
                  <a:srgbClr val="002060"/>
                </a:solidFill>
                <a:effectLst>
                  <a:reflection endPos="0" dir="5400000" sy="-90000" algn="bl" rotWithShape="0"/>
                </a:effectLst>
                <a:latin typeface="+mn-lt"/>
              </a:rPr>
              <a:t>Опыт работы:</a:t>
            </a:r>
            <a:r>
              <a:rPr lang="ru-RU" sz="3300" b="1" dirty="0" smtClean="0">
                <a:effectLst>
                  <a:reflection endPos="0" dir="5400000" sy="-90000" algn="bl" rotWithShape="0"/>
                </a:effectLst>
                <a:latin typeface="+mn-lt"/>
              </a:rPr>
              <a:t/>
            </a:r>
            <a:br>
              <a:rPr lang="ru-RU" sz="3300" b="1" dirty="0" smtClean="0">
                <a:effectLst>
                  <a:reflection endPos="0" dir="5400000" sy="-90000" algn="bl" rotWithShape="0"/>
                </a:effectLst>
                <a:latin typeface="+mn-lt"/>
              </a:rPr>
            </a:br>
            <a:r>
              <a:rPr lang="ru-RU" sz="2800" b="1" dirty="0" smtClean="0">
                <a:effectLst>
                  <a:reflection endPos="0" dir="5400000" sy="-90000" algn="bl" rotWithShape="0"/>
                </a:effectLst>
                <a:latin typeface="+mn-lt"/>
              </a:rPr>
              <a:t>                </a:t>
            </a:r>
            <a:br>
              <a:rPr lang="ru-RU" sz="2800" b="1" dirty="0" smtClean="0">
                <a:effectLst>
                  <a:reflection endPos="0" dir="5400000" sy="-90000" algn="bl" rotWithShape="0"/>
                </a:effectLst>
                <a:latin typeface="+mn-lt"/>
              </a:rPr>
            </a:br>
            <a:r>
              <a:rPr lang="ru-RU" sz="2800" b="1" i="1" dirty="0" smtClean="0">
                <a:effectLst>
                  <a:reflection endPos="0" dir="5400000" sy="-90000" algn="bl" rotWithShape="0"/>
                </a:effectLst>
                <a:latin typeface="Arial Black" pitchFamily="34" charset="0"/>
              </a:rPr>
              <a:t>  </a:t>
            </a:r>
            <a:r>
              <a:rPr lang="ru-RU" sz="2800" b="1" i="1" dirty="0" smtClean="0">
                <a:latin typeface="Arial Black" pitchFamily="34" charset="0"/>
              </a:rPr>
              <a:t>        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reflection blurRad="12700" endPos="0" dir="5400000" sy="-90000" algn="bl" rotWithShape="0"/>
                </a:effectLst>
                <a:latin typeface="Arial Black" pitchFamily="34" charset="0"/>
              </a:rPr>
              <a:t>«Значение продуктивной деятельности </a:t>
            </a:r>
            <a:r>
              <a:rPr lang="ru-RU" sz="2800" b="1" i="1" dirty="0">
                <a:solidFill>
                  <a:srgbClr val="FF0000"/>
                </a:solidFill>
                <a:effectLst>
                  <a:reflection blurRad="12700" endPos="0" dir="5400000" sy="-90000" algn="bl" rotWithShape="0"/>
                </a:effectLst>
                <a:latin typeface="Arial Black" pitchFamily="34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reflection blurRad="12700" endPos="0" dir="5400000" sy="-90000" algn="bl" rotWithShape="0"/>
                </a:effectLst>
                <a:latin typeface="Arial Black" pitchFamily="34" charset="0"/>
              </a:rPr>
              <a:t>                                  </a:t>
            </a:r>
            <a:br>
              <a:rPr lang="ru-RU" sz="2800" b="1" i="1" dirty="0" smtClean="0">
                <a:solidFill>
                  <a:srgbClr val="FF0000"/>
                </a:solidFill>
                <a:effectLst>
                  <a:reflection blurRad="12700" endPos="0" dir="5400000" sy="-90000" algn="bl" rotWithShape="0"/>
                </a:effectLst>
                <a:latin typeface="Arial Black" pitchFamily="34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effectLst>
                  <a:reflection blurRad="12700" endPos="0" dir="5400000" sy="-90000" algn="bl" rotWithShape="0"/>
                </a:effectLst>
                <a:latin typeface="Arial Black" pitchFamily="34" charset="0"/>
              </a:rPr>
              <a:t>            для </a:t>
            </a:r>
            <a:r>
              <a:rPr lang="ru-RU" sz="2800" b="1" i="1" dirty="0">
                <a:solidFill>
                  <a:srgbClr val="FF0000"/>
                </a:solidFill>
                <a:effectLst>
                  <a:reflection blurRad="12700" endPos="0" dir="5400000" sy="-90000" algn="bl" rotWithShape="0"/>
                </a:effectLst>
                <a:latin typeface="Arial Black" pitchFamily="34" charset="0"/>
              </a:rPr>
              <a:t>развития познавательных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reflection blurRad="12700" endPos="0" dir="5400000" sy="-90000" algn="bl" rotWithShape="0"/>
                </a:effectLst>
                <a:latin typeface="Arial Black" pitchFamily="34" charset="0"/>
              </a:rPr>
              <a:t>                    </a:t>
            </a:r>
            <a:br>
              <a:rPr lang="ru-RU" sz="2800" b="1" i="1" dirty="0" smtClean="0">
                <a:solidFill>
                  <a:srgbClr val="FF0000"/>
                </a:solidFill>
                <a:effectLst>
                  <a:reflection blurRad="12700" endPos="0" dir="5400000" sy="-90000" algn="bl" rotWithShape="0"/>
                </a:effectLst>
                <a:latin typeface="Arial Black" pitchFamily="34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effectLst>
                  <a:reflection blurRad="12700" endPos="0" dir="5400000" sy="-90000" algn="bl" rotWithShape="0"/>
                </a:effectLst>
                <a:latin typeface="Arial Black" pitchFamily="34" charset="0"/>
              </a:rPr>
              <a:t>                         способностей  дошкольников</a:t>
            </a:r>
            <a:r>
              <a:rPr lang="ru-RU" sz="2800" b="1" i="1" dirty="0">
                <a:solidFill>
                  <a:srgbClr val="FF0000"/>
                </a:solidFill>
                <a:effectLst>
                  <a:reflection blurRad="12700" endPos="0" dir="5400000" sy="-90000" algn="bl" rotWithShape="0"/>
                </a:effectLst>
                <a:latin typeface="Arial Black" pitchFamily="34" charset="0"/>
              </a:rPr>
              <a:t>»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reflection blurRad="12700" endPos="0" dir="5400000" sy="-90000" algn="bl" rotWithShape="0"/>
                </a:effectLst>
                <a:latin typeface="Arial Black" pitchFamily="34" charset="0"/>
              </a:rPr>
              <a:t>             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  <a:effectLst>
                  <a:reflection blurRad="12700" endPos="0" dir="5400000" sy="-90000" algn="bl" rotWithShape="0"/>
                </a:effectLst>
              </a:rPr>
              <a:t>(</a:t>
            </a:r>
            <a:r>
              <a:rPr lang="ru-RU" sz="2200" b="1" dirty="0" smtClean="0">
                <a:solidFill>
                  <a:srgbClr val="002060"/>
                </a:solidFill>
                <a:effectLst>
                  <a:reflection blurRad="12700" endPos="0" dir="5400000" sy="-90000" algn="bl" rotWithShape="0"/>
                </a:effectLst>
                <a:latin typeface="+mn-lt"/>
              </a:rPr>
              <a:t>В рамках опыта работы МДОБУ «Дыхание творчества» -</a:t>
            </a:r>
            <a:br>
              <a:rPr lang="ru-RU" sz="2200" b="1" dirty="0" smtClean="0">
                <a:solidFill>
                  <a:srgbClr val="002060"/>
                </a:solidFill>
                <a:effectLst>
                  <a:reflection blurRad="12700" endPos="0" dir="5400000" sy="-90000" algn="bl" rotWithShape="0"/>
                </a:effectLst>
                <a:latin typeface="+mn-lt"/>
              </a:rPr>
            </a:br>
            <a:r>
              <a:rPr lang="ru-RU" sz="2200" b="1" dirty="0" smtClean="0">
                <a:solidFill>
                  <a:srgbClr val="002060"/>
                </a:solidFill>
                <a:effectLst>
                  <a:reflection blurRad="12700" endPos="0" dir="5400000" sy="-90000" algn="bl" rotWithShape="0"/>
                </a:effectLst>
                <a:latin typeface="+mn-lt"/>
              </a:rPr>
              <a:t>организация работы ДОУ  по художественно - эстетическому развитию детей через различные формы творческой деятельности)</a:t>
            </a:r>
            <a:r>
              <a:rPr lang="ru-RU" b="1" dirty="0" smtClean="0">
                <a:effectLst>
                  <a:reflection blurRad="12700" endPos="0" dir="5400000" sy="-90000" algn="bl" rotWithShape="0"/>
                </a:effectLst>
                <a:latin typeface="+mn-lt"/>
              </a:rPr>
              <a:t/>
            </a:r>
            <a:br>
              <a:rPr lang="ru-RU" b="1" dirty="0" smtClean="0">
                <a:effectLst>
                  <a:reflection blurRad="12700" endPos="0" dir="5400000" sy="-90000" algn="bl" rotWithShape="0"/>
                </a:effectLst>
                <a:latin typeface="+mn-lt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reflection endPos="0" dir="5400000" sy="-90000" algn="bl" rotWithShape="0"/>
                </a:effectLst>
                <a:latin typeface="+mn-lt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reflection endPos="0" dir="5400000" sy="-90000" algn="bl" rotWithShape="0"/>
                </a:effectLst>
                <a:latin typeface="+mn-lt"/>
              </a:rPr>
            </a:br>
            <a:r>
              <a:rPr lang="ru-RU" sz="2200" b="1" dirty="0" smtClean="0">
                <a:solidFill>
                  <a:srgbClr val="002060"/>
                </a:solidFill>
                <a:effectLst>
                  <a:reflection endPos="0" dir="5400000" sy="-90000" algn="bl" rotWithShape="0"/>
                </a:effectLst>
                <a:latin typeface="+mn-lt"/>
              </a:rPr>
              <a:t>воспитатель: Кадукова Светлана Владимировна</a:t>
            </a:r>
            <a:br>
              <a:rPr lang="ru-RU" sz="2200" b="1" dirty="0" smtClean="0">
                <a:solidFill>
                  <a:srgbClr val="002060"/>
                </a:solidFill>
                <a:effectLst>
                  <a:reflection endPos="0" dir="5400000" sy="-90000" algn="bl" rotWithShape="0"/>
                </a:effectLst>
                <a:latin typeface="+mn-lt"/>
              </a:rPr>
            </a:br>
            <a:r>
              <a:rPr lang="ru-RU" sz="2200" b="1" dirty="0" smtClean="0">
                <a:solidFill>
                  <a:srgbClr val="002060"/>
                </a:solidFill>
                <a:effectLst>
                  <a:reflection endPos="0" dir="5400000" sy="-90000" algn="bl" rotWithShape="0"/>
                </a:effectLst>
                <a:latin typeface="+mn-lt"/>
              </a:rPr>
              <a:t>       МДОБУ «ЦРР» – Д/С № 43</a:t>
            </a:r>
            <a:endParaRPr lang="ru-RU" sz="2200" b="1" dirty="0">
              <a:solidFill>
                <a:srgbClr val="002060"/>
              </a:solidFill>
              <a:effectLst>
                <a:reflection endPos="0" dir="5400000" sy="-9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://easyen.ru/_ld/186/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3531" cy="6929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Приемы, направленные на познание своего тела</a:t>
            </a:r>
            <a:r>
              <a:rPr lang="ru-RU" sz="2400" dirty="0" smtClean="0">
                <a:solidFill>
                  <a:srgbClr val="FF0000"/>
                </a:solidFill>
              </a:rPr>
              <a:t>. </a:t>
            </a:r>
            <a:r>
              <a:rPr lang="ru-RU" sz="2400" b="1" dirty="0" smtClean="0">
                <a:solidFill>
                  <a:srgbClr val="0070C0"/>
                </a:solidFill>
              </a:rPr>
              <a:t>Пластический этюд «Мы – модели»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4338" name="AutoShape 2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F:\DCIM\100CANON\IMG_463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214422"/>
            <a:ext cx="4572031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F:\DCIM\100CANON\IMG_4669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71934" y="3429000"/>
            <a:ext cx="464417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://easyen.ru/_ld/186/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3531" cy="6929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Выполнение различных видов трудовой деятельности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4338" name="AutoShape 2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D:\DCIM\100CANON\IMG_557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09" y="1071546"/>
            <a:ext cx="4214842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DCIM\100CANON\IMG_5597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1071547"/>
            <a:ext cx="4000528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D:\DCIM\100CANON\IMG_542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2910" y="3786190"/>
            <a:ext cx="421484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D:\DCIM\100CANON\IMG_543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57752" y="3786190"/>
            <a:ext cx="40719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://easyen.ru/_ld/186/s08438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436"/>
            <a:ext cx="9453531" cy="6929436"/>
          </a:xfrm>
          <a:prstGeom prst="rect">
            <a:avLst/>
          </a:prstGeom>
          <a:noFill/>
        </p:spPr>
      </p:pic>
      <p:sp>
        <p:nvSpPr>
          <p:cNvPr id="14338" name="AutoShape 2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http://detsad-kitty.ru/uploads/posts/2010-08/1281966003_skanirovanie00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714488"/>
            <a:ext cx="735811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728192"/>
          </a:xfrm>
        </p:spPr>
        <p:txBody>
          <a:bodyPr>
            <a:normAutofit fontScale="90000"/>
          </a:bodyPr>
          <a:lstStyle/>
          <a:p>
            <a:pPr marL="274320" lvl="0" indent="-274320" algn="ctr">
              <a:spcBef>
                <a:spcPct val="20000"/>
              </a:spcBef>
            </a:pPr>
            <a:r>
              <a:rPr lang="ru-RU" sz="2700" b="1" dirty="0" smtClean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Constantia"/>
                <a:ea typeface="+mn-ea"/>
                <a:cs typeface="+mn-cs"/>
              </a:rPr>
            </a:br>
            <a:r>
              <a:rPr lang="ru-RU" sz="2700" b="1" dirty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Constantia"/>
                <a:ea typeface="+mn-ea"/>
                <a:cs typeface="+mn-cs"/>
              </a:rPr>
            </a:br>
            <a:r>
              <a:rPr lang="ru-RU" sz="2700" b="1" dirty="0" smtClean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Constantia"/>
                <a:ea typeface="+mn-ea"/>
                <a:cs typeface="+mn-cs"/>
              </a:rPr>
            </a:br>
            <a:r>
              <a:rPr lang="ru-RU" sz="2700" b="1" dirty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Constantia"/>
                <a:ea typeface="+mn-ea"/>
                <a:cs typeface="+mn-cs"/>
              </a:rPr>
            </a:br>
            <a:r>
              <a:rPr lang="ru-RU" sz="2700" b="1" dirty="0" smtClean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>Дидактическое пособие</a:t>
            </a:r>
            <a:br>
              <a:rPr lang="ru-RU" sz="2700" b="1" dirty="0" smtClean="0">
                <a:solidFill>
                  <a:srgbClr val="002060"/>
                </a:solidFill>
                <a:latin typeface="Constantia"/>
                <a:ea typeface="+mn-ea"/>
                <a:cs typeface="+mn-cs"/>
              </a:rPr>
            </a:br>
            <a:r>
              <a:rPr lang="ru-RU" sz="2700" b="1" dirty="0" smtClean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> </a:t>
            </a:r>
            <a:r>
              <a:rPr lang="ru-RU" sz="2700" b="1" dirty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>«Палочные человечки»</a:t>
            </a:r>
            <a:r>
              <a:rPr lang="ru-RU" sz="2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://easyen.ru/_ld/186/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3531" cy="6929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Ручной труд </a:t>
            </a:r>
            <a:r>
              <a:rPr lang="ru-RU" sz="2400" b="1" dirty="0" smtClean="0">
                <a:solidFill>
                  <a:srgbClr val="00B0F0"/>
                </a:solidFill>
              </a:rPr>
              <a:t>-  плетение из ниток 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B0F0"/>
                </a:solidFill>
              </a:rPr>
              <a:t>«Двигающиеся человечки»</a:t>
            </a:r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14338" name="AutoShape 2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D:\DCIM\100CANON\IMG_560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1268760"/>
            <a:ext cx="3742705" cy="266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DCIM\100CANON\IMG_5657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5" y="3714752"/>
            <a:ext cx="3746126" cy="266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D:\DCIM\100CANON\IMG_560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6314" y="1268760"/>
            <a:ext cx="3746127" cy="244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D:\DCIM\100CANON\IMG_561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43608" y="3714752"/>
            <a:ext cx="3742706" cy="266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://easyen.ru/_ld/186/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3531" cy="6929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Содержимое 11" descr="D:\DCIM\100CANON\IMG_5638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285728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AutoShape 2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D:\DCIM\100CANON\IMG_5645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3429000"/>
            <a:ext cx="407193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DCIM\100CANON\IMG_566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29190" y="285728"/>
            <a:ext cx="407196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:\DCIM\100CANON\IMG_5667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4348" y="3429000"/>
            <a:ext cx="421484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://easyen.ru/_ld/186/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6"/>
            <a:ext cx="9453531" cy="6929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Дидактическая игра из проволоки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 «Двигающиеся человечки».</a:t>
            </a:r>
          </a:p>
          <a:p>
            <a:pPr algn="ctr"/>
            <a:endParaRPr lang="ru-RU" dirty="0"/>
          </a:p>
        </p:txBody>
      </p:sp>
      <p:sp>
        <p:nvSpPr>
          <p:cNvPr id="14338" name="AutoShape 2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3" descr="G:\DCIM\100CANON\IMG_569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9" y="2714620"/>
            <a:ext cx="3929090" cy="384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DCIM\100CANON\IMG_569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571612"/>
            <a:ext cx="3857652" cy="364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easyen.ru/_ld/186/s08438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11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Развивающая игра «Заполни свободное место»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Picture 3" descr="G:\DCIM\100CANON\IMG_571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351819" y="1988839"/>
            <a:ext cx="6525938" cy="422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630616" cy="754408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Кадукова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Светлана Владимировна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628800"/>
            <a:ext cx="2743200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283968" y="1676400"/>
            <a:ext cx="4402832" cy="4572000"/>
          </a:xfrm>
        </p:spPr>
        <p:txBody>
          <a:bodyPr/>
          <a:lstStyle/>
          <a:p>
            <a:pPr lvl="0">
              <a:buClr>
                <a:srgbClr val="0BD0D9"/>
              </a:buClr>
            </a:pPr>
            <a:r>
              <a:rPr lang="ru-RU" sz="2600" dirty="0">
                <a:solidFill>
                  <a:prstClr val="black"/>
                </a:solidFill>
              </a:rPr>
              <a:t>Воспитатель МДОБУ  «ЦРР» д/с №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ru-RU" sz="2600" dirty="0">
                <a:solidFill>
                  <a:prstClr val="black"/>
                </a:solidFill>
              </a:rPr>
              <a:t> МО Кореновский район</a:t>
            </a:r>
          </a:p>
          <a:p>
            <a:pPr lvl="0">
              <a:buClr>
                <a:srgbClr val="0BD0D9"/>
              </a:buClr>
            </a:pPr>
            <a:r>
              <a:rPr lang="ru-RU" sz="2600" dirty="0">
                <a:solidFill>
                  <a:prstClr val="black"/>
                </a:solidFill>
              </a:rPr>
              <a:t>Образование: </a:t>
            </a:r>
            <a:r>
              <a:rPr lang="ru-RU" sz="2600" i="1" dirty="0">
                <a:solidFill>
                  <a:prstClr val="black"/>
                </a:solidFill>
              </a:rPr>
              <a:t>высшее</a:t>
            </a:r>
          </a:p>
          <a:p>
            <a:pPr lvl="0">
              <a:buClr>
                <a:srgbClr val="0BD0D9"/>
              </a:buClr>
            </a:pPr>
            <a:r>
              <a:rPr lang="ru-RU" sz="2600" dirty="0">
                <a:solidFill>
                  <a:prstClr val="black"/>
                </a:solidFill>
              </a:rPr>
              <a:t>Педагогический стаж </a:t>
            </a:r>
            <a:r>
              <a:rPr lang="ru-RU" sz="2600" dirty="0" smtClean="0">
                <a:solidFill>
                  <a:prstClr val="black"/>
                </a:solidFill>
              </a:rPr>
              <a:t>:</a:t>
            </a:r>
            <a:endParaRPr lang="ru-RU" sz="2600" dirty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  <a:buNone/>
            </a:pPr>
            <a:r>
              <a:rPr lang="ru-RU" sz="2600" i="1" dirty="0">
                <a:solidFill>
                  <a:prstClr val="black"/>
                </a:solidFill>
              </a:rPr>
              <a:t>     13 лет</a:t>
            </a:r>
          </a:p>
          <a:p>
            <a:pPr>
              <a:buClr>
                <a:srgbClr val="0BD0D9"/>
              </a:buClr>
            </a:pPr>
            <a:r>
              <a:rPr lang="ru-RU" sz="2600" dirty="0" smtClean="0">
                <a:solidFill>
                  <a:prstClr val="black"/>
                </a:solidFill>
              </a:rPr>
              <a:t> </a:t>
            </a:r>
            <a:r>
              <a:rPr lang="ru-RU" sz="2600" dirty="0">
                <a:solidFill>
                  <a:prstClr val="black"/>
                </a:solidFill>
              </a:rPr>
              <a:t>Педагогическое  кредо :</a:t>
            </a:r>
          </a:p>
          <a:p>
            <a:pPr lvl="0">
              <a:buClr>
                <a:srgbClr val="0BD0D9"/>
              </a:buClr>
              <a:buNone/>
            </a:pPr>
            <a:r>
              <a:rPr lang="ru-RU" sz="2600" i="1" dirty="0" smtClean="0">
                <a:solidFill>
                  <a:prstClr val="black"/>
                </a:solidFill>
              </a:rPr>
              <a:t>     «</a:t>
            </a:r>
            <a:r>
              <a:rPr lang="ru-RU" sz="2600" i="1" dirty="0">
                <a:solidFill>
                  <a:prstClr val="black"/>
                </a:solidFill>
              </a:rPr>
              <a:t>Учение с увлечением, </a:t>
            </a:r>
            <a:r>
              <a:rPr lang="ru-RU" sz="2600" i="1" dirty="0" smtClean="0">
                <a:solidFill>
                  <a:prstClr val="black"/>
                </a:solidFill>
              </a:rPr>
              <a:t>  воспитание </a:t>
            </a:r>
            <a:r>
              <a:rPr lang="ru-RU" sz="2600" i="1" dirty="0">
                <a:solidFill>
                  <a:prstClr val="black"/>
                </a:solidFill>
              </a:rPr>
              <a:t>с любовью и радостью».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screen"/>
          <a:srcRect/>
          <a:stretch/>
        </p:blipFill>
        <p:spPr bwMode="auto">
          <a:xfrm>
            <a:off x="323528" y="2060848"/>
            <a:ext cx="324035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9269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easyen.ru/_ld/186/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16" y="0"/>
            <a:ext cx="9453531" cy="69294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428604"/>
            <a:ext cx="81439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Условия возникновения опыта.</a:t>
            </a:r>
          </a:p>
          <a:p>
            <a:pPr algn="ctr">
              <a:buNone/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ru-RU" sz="2600" b="1" dirty="0"/>
              <a:t> </a:t>
            </a:r>
            <a:r>
              <a:rPr lang="ru-RU" sz="2600" b="1" dirty="0" smtClean="0"/>
              <a:t>      </a:t>
            </a:r>
            <a:r>
              <a:rPr lang="ru-RU" sz="2600" dirty="0" smtClean="0"/>
              <a:t>Выбор темы исследования, посвященного проблеме целенаправленного и активного воздействия на развитие художественно - творческих способностей детей в процессе продуктивной деятельности возник не случайно. Она проектировалась с учетом современных социально – культурных запросов, Федеральных государственных образовательных стандартов, накопленного опыта реализации программы, проблемных моментов в моей практике, интересов и возможностей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://easyen.ru/_ld/186/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3531" cy="6929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587680" cy="5794397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6000" b="1" dirty="0" smtClean="0">
                <a:solidFill>
                  <a:srgbClr val="FF0000"/>
                </a:solidFill>
              </a:rPr>
              <a:t>Задачи моего опыта</a:t>
            </a:r>
            <a:r>
              <a:rPr lang="ru-RU" sz="16000" dirty="0" smtClean="0">
                <a:solidFill>
                  <a:srgbClr val="FF0000"/>
                </a:solidFill>
              </a:rPr>
              <a:t>:</a:t>
            </a:r>
            <a:endParaRPr lang="en-US" sz="16000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>
              <a:buNone/>
            </a:pPr>
            <a:endParaRPr lang="ru-RU" sz="4200" dirty="0" smtClean="0"/>
          </a:p>
          <a:p>
            <a:pPr algn="just"/>
            <a:r>
              <a:rPr lang="ru-RU" sz="8000" b="1" dirty="0" smtClean="0"/>
              <a:t>1.</a:t>
            </a:r>
            <a:r>
              <a:rPr lang="en-US" sz="8000" b="1" dirty="0" smtClean="0"/>
              <a:t> </a:t>
            </a:r>
            <a:r>
              <a:rPr lang="ru-RU" sz="8000" dirty="0" smtClean="0"/>
              <a:t>Приобщать  дошкольников к изобразительному искусству, продолжать знакомить с портретным жанром в искусстве</a:t>
            </a:r>
          </a:p>
          <a:p>
            <a:pPr algn="just"/>
            <a:r>
              <a:rPr lang="ru-RU" sz="8000" b="1" dirty="0" smtClean="0"/>
              <a:t>2.</a:t>
            </a:r>
            <a:r>
              <a:rPr lang="en-US" sz="8000" b="1" dirty="0" smtClean="0"/>
              <a:t> </a:t>
            </a:r>
            <a:r>
              <a:rPr lang="ru-RU" sz="8000" dirty="0" smtClean="0"/>
              <a:t>Формировать у детей эмоционально-личностное отношение к искусству, деятельности, окружающему</a:t>
            </a:r>
          </a:p>
          <a:p>
            <a:pPr algn="just"/>
            <a:r>
              <a:rPr lang="ru-RU" sz="8000" b="1" dirty="0" smtClean="0"/>
              <a:t>3.</a:t>
            </a:r>
            <a:r>
              <a:rPr lang="en-US" sz="8000" dirty="0" smtClean="0"/>
              <a:t> </a:t>
            </a:r>
            <a:r>
              <a:rPr lang="ru-RU" sz="8000" dirty="0" smtClean="0"/>
              <a:t>Использовать создание проблемных ситуаций, методы мотивации деятельности, интерактивные формы работы, ИКТ технологии с целью предупредить потерю интереса дошкольников к занятиям изобразительной деятельностью</a:t>
            </a:r>
          </a:p>
          <a:p>
            <a:pPr algn="just"/>
            <a:r>
              <a:rPr lang="ru-RU" sz="8000" b="1" dirty="0" smtClean="0"/>
              <a:t>4.</a:t>
            </a:r>
            <a:r>
              <a:rPr lang="en-US" sz="8000" dirty="0" smtClean="0"/>
              <a:t> </a:t>
            </a:r>
            <a:r>
              <a:rPr lang="ru-RU" sz="8000" dirty="0" smtClean="0"/>
              <a:t>Гармонично сочетать обучение и развитие творчества, акцентируя внимание ребенка на ощущениях, эмоциях и чувствах</a:t>
            </a:r>
          </a:p>
          <a:p>
            <a:pPr algn="just"/>
            <a:r>
              <a:rPr lang="ru-RU" sz="8000" b="1" dirty="0" smtClean="0"/>
              <a:t>5.</a:t>
            </a:r>
            <a:r>
              <a:rPr lang="en-US" sz="8000" dirty="0" smtClean="0"/>
              <a:t> </a:t>
            </a:r>
            <a:r>
              <a:rPr lang="ru-RU" sz="8000" dirty="0" smtClean="0"/>
              <a:t>Учитывать возрастные и индивидуальные особенности каждого ребенка, строя образовательный процесс в соответствии с его потенциальными возможностями</a:t>
            </a:r>
          </a:p>
          <a:p>
            <a:pPr algn="just"/>
            <a:r>
              <a:rPr lang="ru-RU" sz="8000" b="1" dirty="0" smtClean="0"/>
              <a:t>6.</a:t>
            </a:r>
            <a:r>
              <a:rPr lang="en-US" sz="8000" dirty="0" smtClean="0"/>
              <a:t> </a:t>
            </a:r>
            <a:r>
              <a:rPr lang="ru-RU" sz="8000" dirty="0" smtClean="0"/>
              <a:t>Создать художественную предметную среду, активизирующую самостоятельную изобразительную деятельность детей</a:t>
            </a:r>
          </a:p>
          <a:p>
            <a:pPr algn="just"/>
            <a:r>
              <a:rPr lang="ru-RU" sz="8000" b="1" dirty="0" smtClean="0"/>
              <a:t>7.</a:t>
            </a:r>
            <a:r>
              <a:rPr lang="en-US" sz="8000" dirty="0" smtClean="0"/>
              <a:t> </a:t>
            </a:r>
            <a:r>
              <a:rPr lang="ru-RU" sz="8000" dirty="0" smtClean="0"/>
              <a:t>Обеспечить на занятиях смену видов деятельности</a:t>
            </a:r>
          </a:p>
          <a:p>
            <a:pPr algn="just"/>
            <a:r>
              <a:rPr lang="ru-RU" sz="8000" b="1" dirty="0" smtClean="0"/>
              <a:t>8.</a:t>
            </a:r>
            <a:r>
              <a:rPr lang="en-US" sz="8000" dirty="0" smtClean="0"/>
              <a:t> </a:t>
            </a:r>
            <a:r>
              <a:rPr lang="ru-RU" sz="8000" dirty="0" smtClean="0"/>
              <a:t>Установить доверительные отношения  с родителями воспитанников, по возможности привлекать их к </a:t>
            </a:r>
            <a:r>
              <a:rPr lang="ru-RU" sz="8000" dirty="0" err="1" smtClean="0"/>
              <a:t>творческо</a:t>
            </a:r>
            <a:r>
              <a:rPr lang="en-US" sz="8000" dirty="0" smtClean="0"/>
              <a:t> </a:t>
            </a:r>
            <a:r>
              <a:rPr lang="ru-RU" sz="8000" dirty="0" smtClean="0"/>
              <a:t>- образовательному процессу.</a:t>
            </a:r>
            <a:br>
              <a:rPr lang="ru-RU" sz="8000" dirty="0" smtClean="0"/>
            </a:br>
            <a:endParaRPr lang="ru-RU" sz="8000" dirty="0" smtClean="0"/>
          </a:p>
          <a:p>
            <a:pPr>
              <a:buNone/>
            </a:pPr>
            <a:endParaRPr lang="ru-RU" sz="8000" dirty="0"/>
          </a:p>
        </p:txBody>
      </p:sp>
      <p:sp>
        <p:nvSpPr>
          <p:cNvPr id="14338" name="AutoShape 2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://easyen.ru/_ld/186/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3531" cy="6929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904656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10000" b="1" dirty="0" smtClean="0">
                <a:solidFill>
                  <a:srgbClr val="FF0000"/>
                </a:solidFill>
              </a:rPr>
              <a:t>Ожидаемые результаты:</a:t>
            </a:r>
          </a:p>
          <a:p>
            <a:pPr algn="ctr"/>
            <a:endParaRPr lang="ru-RU" sz="6400" b="1" dirty="0" smtClean="0">
              <a:solidFill>
                <a:srgbClr val="FF0000"/>
              </a:solidFill>
            </a:endParaRPr>
          </a:p>
          <a:p>
            <a:r>
              <a:rPr lang="ru-RU" sz="5500" b="1" dirty="0" smtClean="0"/>
              <a:t>Дети</a:t>
            </a:r>
            <a:endParaRPr lang="ru-RU" sz="5500" dirty="0" smtClean="0"/>
          </a:p>
          <a:p>
            <a:r>
              <a:rPr lang="ru-RU" sz="5000" b="1" dirty="0" smtClean="0"/>
              <a:t>1.</a:t>
            </a:r>
            <a:r>
              <a:rPr lang="ru-RU" sz="5000" dirty="0" smtClean="0"/>
              <a:t>Появится потребность в общении с прекрасным в изобразительном искусстве</a:t>
            </a:r>
          </a:p>
          <a:p>
            <a:r>
              <a:rPr lang="ru-RU" sz="5000" b="1" dirty="0" smtClean="0"/>
              <a:t>2.</a:t>
            </a:r>
            <a:r>
              <a:rPr lang="ru-RU" sz="5000" dirty="0" smtClean="0"/>
              <a:t>Появится желание и умение качественно и выразительно изображать человека в движении</a:t>
            </a:r>
          </a:p>
          <a:p>
            <a:r>
              <a:rPr lang="ru-RU" sz="5000" b="1" dirty="0" smtClean="0"/>
              <a:t>3</a:t>
            </a:r>
            <a:r>
              <a:rPr lang="ru-RU" sz="5000" dirty="0" smtClean="0"/>
              <a:t>.Сформируется умение доводить начатое дело до конца, повысится самооценка, появится уверенность в своих способностях</a:t>
            </a:r>
          </a:p>
          <a:p>
            <a:endParaRPr lang="ru-RU" sz="4200" dirty="0" smtClean="0"/>
          </a:p>
          <a:p>
            <a:r>
              <a:rPr lang="ru-RU" sz="5500" b="1" dirty="0" smtClean="0"/>
              <a:t>Педагоги</a:t>
            </a:r>
          </a:p>
          <a:p>
            <a:r>
              <a:rPr lang="ru-RU" sz="5000" b="1" dirty="0" smtClean="0"/>
              <a:t>1. </a:t>
            </a:r>
            <a:r>
              <a:rPr lang="ru-RU" sz="5000" dirty="0" smtClean="0"/>
              <a:t>Повысится профессиональная компетентность в вопросах художественно- эстетического воспитания детей</a:t>
            </a:r>
          </a:p>
          <a:p>
            <a:r>
              <a:rPr lang="en-US" sz="5000" b="1" dirty="0" smtClean="0"/>
              <a:t>2</a:t>
            </a:r>
            <a:r>
              <a:rPr lang="ru-RU" sz="5000" b="1" dirty="0" smtClean="0"/>
              <a:t>.</a:t>
            </a:r>
            <a:r>
              <a:rPr lang="ru-RU" sz="5000" dirty="0" smtClean="0"/>
              <a:t>Развитие педагогического сотрудничества с семьями воспитанников</a:t>
            </a:r>
            <a:endParaRPr lang="en-US" sz="5000" b="1" dirty="0" smtClean="0"/>
          </a:p>
          <a:p>
            <a:r>
              <a:rPr lang="en-US" sz="5000" b="1" dirty="0" smtClean="0"/>
              <a:t>3</a:t>
            </a:r>
            <a:r>
              <a:rPr lang="ru-RU" sz="5000" dirty="0" smtClean="0"/>
              <a:t>.Появится заинтересованность и желание видеть в своих детях маленьких «художников»</a:t>
            </a:r>
          </a:p>
          <a:p>
            <a:r>
              <a:rPr lang="ru-RU" sz="5000" b="1" dirty="0"/>
              <a:t>4</a:t>
            </a:r>
            <a:r>
              <a:rPr lang="ru-RU" sz="5000" b="1" dirty="0" smtClean="0"/>
              <a:t>.</a:t>
            </a:r>
            <a:r>
              <a:rPr lang="ru-RU" sz="5000" dirty="0" smtClean="0"/>
              <a:t>Проявится интерес и активность к совместной  деятельности с педагогами ДОУ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4338" name="AutoShape 2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://easyen.ru/_ld/186/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3531" cy="6929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614366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Этапы:</a:t>
            </a:r>
          </a:p>
          <a:p>
            <a:r>
              <a:rPr lang="ru-RU" sz="1800" b="1" dirty="0" smtClean="0"/>
              <a:t>    На первом этапе</a:t>
            </a:r>
          </a:p>
          <a:p>
            <a:r>
              <a:rPr lang="ru-RU" sz="1800" dirty="0" smtClean="0"/>
              <a:t>         изучала литературные источники и методические новинки по развитию и совершенствованию изобразительной деятельности по изображению мира людей детьми дошкольного возраста. Анализировала разделы по изобразительной деятельности в комплексных программах, касающихся работы по изображению человека и ознакомлению дошкольников с портретной живописью</a:t>
            </a:r>
          </a:p>
          <a:p>
            <a:endParaRPr lang="ru-RU" sz="1800" dirty="0" smtClean="0"/>
          </a:p>
          <a:p>
            <a:r>
              <a:rPr lang="ru-RU" sz="1800" b="1" dirty="0" smtClean="0"/>
              <a:t>  На втором этапе</a:t>
            </a:r>
          </a:p>
          <a:p>
            <a:r>
              <a:rPr lang="ru-RU" sz="1800" dirty="0" smtClean="0"/>
              <a:t>составляла цикл занятий по ознакомлению детей выпускной группы с портретной живописью, используя  методические рекомендации Т. Комаровой и Н.Пантелеевой по ознакомлению с портретным жанром «Ознакомление детей 5-7 лет с искусством портрета», опубликованные в журнале «Дошкольное воспитание» (№№ 3 -5, 2005 г.)</a:t>
            </a:r>
          </a:p>
          <a:p>
            <a:endParaRPr lang="ru-RU" sz="1800" dirty="0" smtClean="0"/>
          </a:p>
          <a:p>
            <a:r>
              <a:rPr lang="ru-RU" sz="1800" dirty="0" smtClean="0"/>
              <a:t>   </a:t>
            </a:r>
            <a:r>
              <a:rPr lang="ru-RU" sz="1800" b="1" dirty="0" smtClean="0"/>
              <a:t>На третьем этапе </a:t>
            </a:r>
            <a:endParaRPr lang="ru-RU" sz="1800" dirty="0" smtClean="0"/>
          </a:p>
          <a:p>
            <a:r>
              <a:rPr lang="ru-RU" sz="1800" dirty="0" smtClean="0"/>
              <a:t>непосредственная изобразительная деятельность детей.                </a:t>
            </a:r>
          </a:p>
          <a:p>
            <a:r>
              <a:rPr lang="ru-RU" sz="1800" dirty="0" smtClean="0"/>
              <a:t>  Создание развивающей среды:</a:t>
            </a:r>
          </a:p>
          <a:p>
            <a:r>
              <a:rPr lang="ru-RU" sz="1800" dirty="0" smtClean="0"/>
              <a:t>1) Сначала составляла список необходимого дидактического материала по решению проблемы.</a:t>
            </a:r>
          </a:p>
          <a:p>
            <a:r>
              <a:rPr lang="ru-RU" sz="1800" dirty="0" smtClean="0"/>
              <a:t>2) По этому списку  осуществляла  подбор репродукций картин известных художников для проведения занятий по ознакомлению с портретной живописью.</a:t>
            </a:r>
          </a:p>
          <a:p>
            <a:r>
              <a:rPr lang="ru-RU" sz="1800" dirty="0" smtClean="0"/>
              <a:t>3) Провела работу по созданию и изготовлению необходимых дидактических игр и пособий с целью обогащения предметно – развивающей среды, способствующей решению данной проблемы.</a:t>
            </a:r>
          </a:p>
          <a:p>
            <a:r>
              <a:rPr lang="ru-RU" sz="1800" dirty="0" smtClean="0"/>
              <a:t>4) Приобрела  необходимую художественную и искусствоведческую литературу.</a:t>
            </a:r>
          </a:p>
          <a:p>
            <a:endParaRPr lang="ru-RU" sz="1800" dirty="0" smtClean="0"/>
          </a:p>
          <a:p>
            <a:endParaRPr lang="ru-RU" sz="1800" b="1" dirty="0"/>
          </a:p>
        </p:txBody>
      </p:sp>
      <p:sp>
        <p:nvSpPr>
          <p:cNvPr id="14338" name="AutoShape 2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http://easyen.ru/_ld/186/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390" y="0"/>
            <a:ext cx="921939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Методы, приемы, способы, направления работы.</a:t>
            </a:r>
          </a:p>
          <a:p>
            <a:pPr algn="ctr">
              <a:buNone/>
            </a:pPr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 	</a:t>
            </a:r>
            <a:r>
              <a:rPr lang="ru-RU" sz="2400" dirty="0" smtClean="0"/>
              <a:t>Систему работы по обучению детей изображению человека в движении составляют:</a:t>
            </a:r>
          </a:p>
          <a:p>
            <a:pPr lvl="0"/>
            <a:r>
              <a:rPr lang="ru-RU" sz="2400" dirty="0" smtClean="0"/>
              <a:t>занятия по ознакомлению детей с изоискусством;</a:t>
            </a:r>
          </a:p>
          <a:p>
            <a:pPr lvl="0"/>
            <a:r>
              <a:rPr lang="ru-RU" sz="2400" dirty="0" smtClean="0"/>
              <a:t>непосредственно занятия по обучению детей изображению человека в движении (рисование и лепка);</a:t>
            </a:r>
          </a:p>
          <a:p>
            <a:pPr lvl="0"/>
            <a:r>
              <a:rPr lang="ru-RU" sz="2400" dirty="0" smtClean="0"/>
              <a:t>включение в образовательный процесс разнообразных дидактических игр и пособий.                  </a:t>
            </a:r>
          </a:p>
          <a:p>
            <a:pPr algn="ctr">
              <a:buNone/>
            </a:pP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4338" name="AutoShape 2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easyen.ru/_ld/186/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3531" cy="69294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428604"/>
            <a:ext cx="81439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Анализ и оценка творчества детей</a:t>
            </a:r>
          </a:p>
          <a:p>
            <a:pPr algn="ctr">
              <a:buNone/>
            </a:pPr>
            <a:endParaRPr lang="ru-RU" sz="26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85852" y="1428736"/>
            <a:ext cx="7286676" cy="457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easyen.ru/_ld/186/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3531" cy="69294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428604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Взаимодействие компонентов творческой активности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в создании художественного образа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00100" y="1500174"/>
            <a:ext cx="7429552" cy="492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766</TotalTime>
  <Words>261</Words>
  <Application>Microsoft Office PowerPoint</Application>
  <PresentationFormat>Экран (4:3)</PresentationFormat>
  <Paragraphs>77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Опыт работы:                             «Значение продуктивной деятельности                                                 для развития познавательных                                              способностей  дошкольников»                (В рамках опыта работы МДОБУ «Дыхание творчества» - организация работы ДОУ  по художественно - эстетическому развитию детей через различные формы творческой деятельности)  воспитатель: Кадукова Светлана Владимировна        МДОБУ «ЦРР» – Д/С № 43</vt:lpstr>
      <vt:lpstr> Кадукова Светлана Владимировна </vt:lpstr>
      <vt:lpstr>Слайд 3</vt:lpstr>
      <vt:lpstr> </vt:lpstr>
      <vt:lpstr> </vt:lpstr>
      <vt:lpstr> </vt:lpstr>
      <vt:lpstr> </vt:lpstr>
      <vt:lpstr>Слайд 8</vt:lpstr>
      <vt:lpstr>Слайд 9</vt:lpstr>
      <vt:lpstr> </vt:lpstr>
      <vt:lpstr> </vt:lpstr>
      <vt:lpstr>    Дидактическое пособие  «Палочные человечки» </vt:lpstr>
      <vt:lpstr> </vt:lpstr>
      <vt:lpstr> </vt:lpstr>
      <vt:lpstr> </vt:lpstr>
      <vt:lpstr>Развивающая игра «Заполни свободное место»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Zolushka</dc:creator>
  <cp:lastModifiedBy>admin</cp:lastModifiedBy>
  <cp:revision>82</cp:revision>
  <dcterms:created xsi:type="dcterms:W3CDTF">2015-03-24T11:48:59Z</dcterms:created>
  <dcterms:modified xsi:type="dcterms:W3CDTF">2016-03-01T10:12:07Z</dcterms:modified>
</cp:coreProperties>
</file>