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79" r:id="rId8"/>
    <p:sldId id="264" r:id="rId9"/>
    <p:sldId id="266" r:id="rId10"/>
    <p:sldId id="275" r:id="rId11"/>
    <p:sldId id="269" r:id="rId12"/>
    <p:sldId id="270" r:id="rId13"/>
    <p:sldId id="271" r:id="rId14"/>
    <p:sldId id="272" r:id="rId15"/>
    <p:sldId id="274" r:id="rId16"/>
    <p:sldId id="273" r:id="rId17"/>
    <p:sldId id="276" r:id="rId18"/>
    <p:sldId id="280" r:id="rId19"/>
    <p:sldId id="265" r:id="rId20"/>
    <p:sldId id="281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3584" autoAdjust="0"/>
    <p:restoredTop sz="95057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571868" y="2214554"/>
            <a:ext cx="5105400" cy="1752592"/>
          </a:xfrm>
        </p:spPr>
        <p:txBody>
          <a:bodyPr/>
          <a:lstStyle/>
          <a:p>
            <a:pPr algn="ctr"/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Воспитатель  </a:t>
            </a:r>
            <a:br>
              <a:rPr lang="ru-RU" sz="3200" i="1" dirty="0" smtClean="0">
                <a:latin typeface="Arial" pitchFamily="34" charset="0"/>
                <a:cs typeface="Arial" pitchFamily="34" charset="0"/>
              </a:rPr>
            </a:b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Сулейманова </a:t>
            </a:r>
            <a:r>
              <a:rPr lang="ru-RU" sz="3200" i="1" dirty="0" err="1" smtClean="0">
                <a:latin typeface="Arial" pitchFamily="34" charset="0"/>
                <a:cs typeface="Arial" pitchFamily="34" charset="0"/>
              </a:rPr>
              <a:t>Нурият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3200" i="1" dirty="0" err="1" smtClean="0">
                <a:latin typeface="Arial" pitchFamily="34" charset="0"/>
                <a:cs typeface="Arial" pitchFamily="34" charset="0"/>
              </a:rPr>
              <a:t>Юсуповна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928926" y="5857892"/>
            <a:ext cx="3714776" cy="49773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МКДОУ «Детский сад с. Первомайское» </a:t>
            </a:r>
            <a:endParaRPr lang="ru-RU" sz="2800" dirty="0"/>
          </a:p>
        </p:txBody>
      </p:sp>
    </p:spTree>
  </p:cSld>
  <p:clrMapOvr>
    <a:masterClrMapping/>
  </p:clrMapOvr>
  <p:transition advTm="538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5072098" cy="1714528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 простуды и ангины</a:t>
            </a:r>
            <a:b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помогают апельсины,</a:t>
            </a:r>
            <a:b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кожуру мы оставляем</a:t>
            </a:r>
            <a:b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завариваем с чаем!</a:t>
            </a:r>
            <a:endParaRPr lang="ru-RU" sz="2800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КУРБАН\Desktop\IMG-20160304-WA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071810"/>
            <a:ext cx="4071966" cy="2611145"/>
          </a:xfrm>
          <a:prstGeom prst="rect">
            <a:avLst/>
          </a:prstGeom>
          <a:noFill/>
        </p:spPr>
      </p:pic>
    </p:spTree>
  </p:cSld>
  <p:clrMapOvr>
    <a:masterClrMapping/>
  </p:clrMapOvr>
  <p:transition advTm="102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000924" cy="157165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 обедом мы с соседом любим есть зеленый лук – помогает от недуг!</a:t>
            </a:r>
            <a:endParaRPr lang="ru-RU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КУРБАН\Desktop\фото0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11191">
            <a:off x="1382218" y="2987420"/>
            <a:ext cx="2516449" cy="2080910"/>
          </a:xfrm>
          <a:prstGeom prst="rect">
            <a:avLst/>
          </a:prstGeom>
          <a:noFill/>
        </p:spPr>
      </p:pic>
      <p:pic>
        <p:nvPicPr>
          <p:cNvPr id="1027" name="Picture 3" descr="C:\Users\КУРБАН\Desktop\20160312_105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143248"/>
            <a:ext cx="2528030" cy="2428892"/>
          </a:xfrm>
          <a:prstGeom prst="rect">
            <a:avLst/>
          </a:prstGeom>
          <a:noFill/>
        </p:spPr>
      </p:pic>
    </p:spTree>
  </p:cSld>
  <p:clrMapOvr>
    <a:masterClrMapping/>
  </p:clrMapOvr>
  <p:transition advTm="102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40389" y="1000108"/>
            <a:ext cx="640431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Выращивание</a:t>
            </a:r>
          </a:p>
          <a:p>
            <a:pPr algn="ctr"/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лука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098" name="Picture 2" descr="C:\Users\КУРБАН\Desktop\IMG-20160216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82261">
            <a:off x="1098335" y="3471767"/>
            <a:ext cx="2126064" cy="2613287"/>
          </a:xfrm>
          <a:prstGeom prst="rect">
            <a:avLst/>
          </a:prstGeom>
          <a:noFill/>
        </p:spPr>
      </p:pic>
      <p:pic>
        <p:nvPicPr>
          <p:cNvPr id="4099" name="Picture 3" descr="C:\Users\КУРБАН\Desktop\фото0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1246">
            <a:off x="5227363" y="3566320"/>
            <a:ext cx="2095063" cy="2543783"/>
          </a:xfrm>
          <a:prstGeom prst="rect">
            <a:avLst/>
          </a:prstGeom>
          <a:noFill/>
        </p:spPr>
      </p:pic>
    </p:spTree>
  </p:cSld>
  <p:clrMapOvr>
    <a:masterClrMapping/>
  </p:clrMapOvr>
  <p:transition advTm="151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 rot="21306174">
            <a:off x="1123598" y="5189544"/>
            <a:ext cx="2809422" cy="133984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«Овощной магазин»</a:t>
            </a:r>
            <a:endParaRPr lang="ru-RU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 rot="20708715">
            <a:off x="301910" y="715960"/>
            <a:ext cx="4071966" cy="121444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Сюжетно-ролевая игра «День рождения» «Больница»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D:\телефон\работа\фото0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85554">
            <a:off x="5224858" y="776217"/>
            <a:ext cx="2825585" cy="1933087"/>
          </a:xfrm>
          <a:prstGeom prst="rect">
            <a:avLst/>
          </a:prstGeom>
          <a:noFill/>
        </p:spPr>
      </p:pic>
      <p:pic>
        <p:nvPicPr>
          <p:cNvPr id="5123" name="Picture 3" descr="C:\Users\КУРБАН\Desktop\фото0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1726">
            <a:off x="814948" y="2381801"/>
            <a:ext cx="2642287" cy="1977736"/>
          </a:xfrm>
          <a:prstGeom prst="rect">
            <a:avLst/>
          </a:prstGeom>
          <a:noFill/>
        </p:spPr>
      </p:pic>
      <p:pic>
        <p:nvPicPr>
          <p:cNvPr id="5124" name="Picture 4" descr="C:\Users\КУРБАН\Desktop\IMG-20160213-WA0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27691">
            <a:off x="5021343" y="3913268"/>
            <a:ext cx="2521342" cy="2224730"/>
          </a:xfrm>
          <a:prstGeom prst="rect">
            <a:avLst/>
          </a:prstGeom>
          <a:noFill/>
        </p:spPr>
      </p:pic>
    </p:spTree>
  </p:cSld>
  <p:clrMapOvr>
    <a:masterClrMapping/>
  </p:clrMapOvr>
  <p:transition advTm="104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8662" y="357166"/>
            <a:ext cx="6686568" cy="4629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Дидактические игры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D:\телефон\работа\фото0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94580">
            <a:off x="1113071" y="1489321"/>
            <a:ext cx="2677416" cy="2085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КУРБАН\Desktop\12806245_231680240512063_6737000524945182572_n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52977">
            <a:off x="4736644" y="1641697"/>
            <a:ext cx="2909598" cy="1996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КУРБАН\Desktop\Screenshot_2016-03-13-19-34-21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357694"/>
            <a:ext cx="276103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7929618" cy="537192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Явление общественной жизни</a:t>
            </a:r>
            <a:endParaRPr lang="ru-RU" sz="32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D:\телефон\работа\фото0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6599">
            <a:off x="1096052" y="1342312"/>
            <a:ext cx="2822572" cy="2116355"/>
          </a:xfrm>
          <a:prstGeom prst="rect">
            <a:avLst/>
          </a:prstGeom>
          <a:noFill/>
        </p:spPr>
      </p:pic>
      <p:pic>
        <p:nvPicPr>
          <p:cNvPr id="8195" name="Picture 3" descr="D:\телефон\работа\,mkn,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9605">
            <a:off x="3206565" y="3677490"/>
            <a:ext cx="2705476" cy="2324308"/>
          </a:xfrm>
          <a:prstGeom prst="rect">
            <a:avLst/>
          </a:prstGeom>
          <a:noFill/>
        </p:spPr>
      </p:pic>
      <p:pic>
        <p:nvPicPr>
          <p:cNvPr id="8196" name="Picture 4" descr="D:\телефон\работа\IMG-20160306-WA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1936">
            <a:off x="4478286" y="1188562"/>
            <a:ext cx="2506935" cy="1901813"/>
          </a:xfrm>
          <a:prstGeom prst="rect">
            <a:avLst/>
          </a:prstGeom>
          <a:noFill/>
        </p:spPr>
      </p:pic>
    </p:spTree>
  </p:cSld>
  <p:clrMapOvr>
    <a:masterClrMapping/>
  </p:clrMapOvr>
  <p:transition advTm="77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6043626" cy="9286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Фотоконкурс витаминный семейный салат 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D:\телефон\работа\IMG-20160228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2714644" cy="1908734"/>
          </a:xfrm>
          <a:prstGeom prst="rect">
            <a:avLst/>
          </a:prstGeom>
          <a:noFill/>
        </p:spPr>
      </p:pic>
      <p:pic>
        <p:nvPicPr>
          <p:cNvPr id="9219" name="Picture 3" descr="D:\телефон\работа\IMG-20160224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285860"/>
            <a:ext cx="2660450" cy="1928826"/>
          </a:xfrm>
          <a:prstGeom prst="rect">
            <a:avLst/>
          </a:prstGeom>
          <a:noFill/>
        </p:spPr>
      </p:pic>
      <p:pic>
        <p:nvPicPr>
          <p:cNvPr id="9220" name="Picture 4" descr="D:\телефон\работа\IMG-20160225-WA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5567" y="928671"/>
            <a:ext cx="1935522" cy="2428891"/>
          </a:xfrm>
          <a:prstGeom prst="rect">
            <a:avLst/>
          </a:prstGeom>
          <a:noFill/>
        </p:spPr>
      </p:pic>
      <p:pic>
        <p:nvPicPr>
          <p:cNvPr id="9221" name="Picture 5" descr="D:\телефон\работа\IMG-20160226-WA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929066"/>
            <a:ext cx="2000264" cy="2310554"/>
          </a:xfrm>
          <a:prstGeom prst="rect">
            <a:avLst/>
          </a:prstGeom>
          <a:noFill/>
        </p:spPr>
      </p:pic>
      <p:pic>
        <p:nvPicPr>
          <p:cNvPr id="9222" name="Picture 6" descr="D:\телефон\работа\IMG-20160226-WA0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071942"/>
            <a:ext cx="2500330" cy="1954076"/>
          </a:xfrm>
          <a:prstGeom prst="rect">
            <a:avLst/>
          </a:prstGeom>
          <a:noFill/>
        </p:spPr>
      </p:pic>
    </p:spTree>
  </p:cSld>
  <p:clrMapOvr>
    <a:masterClrMapping/>
  </p:clrMapOvr>
  <p:transition advTm="101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80134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Мамы приготовили витаминный шашлык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КУРБАН\Desktop\IMG-20160217-WA00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1" y="1714488"/>
            <a:ext cx="371477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КУРБАН\Desktop\IMG-20160217-WA001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86256"/>
            <a:ext cx="500066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2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телефон\работа\фото09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7215238" cy="162877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7242048" cy="1143000"/>
          </a:xfrm>
        </p:spPr>
        <p:txBody>
          <a:bodyPr/>
          <a:lstStyle/>
          <a:p>
            <a:r>
              <a:rPr lang="ru-RU" dirty="0" smtClean="0"/>
              <a:t>Уголок для родителей</a:t>
            </a:r>
            <a:endParaRPr lang="ru-RU" dirty="0"/>
          </a:p>
        </p:txBody>
      </p:sp>
      <p:pic>
        <p:nvPicPr>
          <p:cNvPr id="3073" name="Picture 1" descr="C:\Users\КУРБАН\Desktop\фото1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5712">
            <a:off x="2814414" y="3614805"/>
            <a:ext cx="2587409" cy="2372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Ожидаемые результаты: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1285860"/>
            <a:ext cx="75009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40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kumimoji="0" lang="ru-RU" sz="40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14348" y="1643050"/>
            <a:ext cx="72152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44" y="1214422"/>
            <a:ext cx="8001056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Arial" pitchFamily="34" charset="0"/>
                <a:cs typeface="Arial" pitchFamily="34" charset="0"/>
              </a:rPr>
              <a:t>Образовательные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1.Дети узнали много нового о витаминах, содержащихся в овощах и фруктах, получили практические навыки по приготовлению салатов. Все дети научились красиво накрывать стол для чайной церемонии.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 2.Дети умеют классифицировать овощи и фрукты, выбирать наиболее полезные. Знают содержание в них определенных витаминов и их значение для здоровья организма.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 3.Родители грамотно и творчески относятся к вопросам правильного питания и воспитания здорового образа жизни у своих детей.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Arial" pitchFamily="34" charset="0"/>
                <a:cs typeface="Arial" pitchFamily="34" charset="0"/>
              </a:rPr>
              <a:t>                           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Arial" pitchFamily="34" charset="0"/>
                <a:cs typeface="Arial" pitchFamily="34" charset="0"/>
              </a:rPr>
              <a:t>Воспитательные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 1.Дети стали более выносливыми, жизнерадостными, здоровыми.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 2.Дети знают и правильно придумывают названия салатов из овощей и фруктов.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20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52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7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8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0"/>
                            </p:stCondLst>
                            <p:childTnLst>
                              <p:par>
                                <p:cTn id="27" presetID="52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8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9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5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5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2529" grpId="0"/>
      <p:bldP spid="22529" grpId="1"/>
      <p:bldP spid="22530" grpId="0"/>
      <p:bldP spid="2253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143800" cy="33686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Образовательный проект</a:t>
            </a:r>
            <a:b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0" i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0" i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" b="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" b="0" i="1" dirty="0" smtClean="0">
                <a:latin typeface="Arial" pitchFamily="34" charset="0"/>
                <a:cs typeface="Arial" pitchFamily="34" charset="0"/>
              </a:rPr>
            </a:br>
            <a:r>
              <a:rPr lang="ru-RU" sz="53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«Овощи и фрукты –</a:t>
            </a:r>
            <a:br>
              <a:rPr lang="ru-RU" sz="53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53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53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53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53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53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53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5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5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5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53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3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53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продукты»</a:t>
            </a:r>
            <a:endParaRPr lang="ru-RU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овощи-фрукты.jpg"/>
          <p:cNvPicPr>
            <a:picLocks noChangeAspect="1"/>
          </p:cNvPicPr>
          <p:nvPr/>
        </p:nvPicPr>
        <p:blipFill>
          <a:blip r:embed="rId2" cstate="print"/>
          <a:srcRect l="6742" t="8889" r="5618" b="6666"/>
          <a:stretch>
            <a:fillRect/>
          </a:stretch>
        </p:blipFill>
        <p:spPr>
          <a:xfrm>
            <a:off x="2857488" y="4572008"/>
            <a:ext cx="3036115" cy="1500198"/>
          </a:xfrm>
          <a:prstGeom prst="rect">
            <a:avLst/>
          </a:prstGeom>
        </p:spPr>
      </p:pic>
    </p:spTree>
  </p:cSld>
  <p:clrMapOvr>
    <a:masterClrMapping/>
  </p:clrMapOvr>
  <p:transition spd="slow" advTm="4977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142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какие полезные овощи и фрукты! Про них даже пословицы и поговорки придумали!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785926"/>
            <a:ext cx="6643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AutoNum type="arabicPeriod"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будешь есть морковку,  будешь бегать стометровку.</a:t>
            </a:r>
          </a:p>
          <a:p>
            <a:pPr marL="457200" indent="-457200">
              <a:buFont typeface="Arial" pitchFamily="34" charset="0"/>
              <a:buAutoNum type="arabicPeriod"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съешь ты огурец, будешь просто молодец! </a:t>
            </a:r>
          </a:p>
          <a:p>
            <a:pPr marL="457200" indent="-457200">
              <a:buFont typeface="Arial" pitchFamily="34" charset="0"/>
              <a:buAutoNum type="arabicPeriod"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 лимончик в чай - выпей витаминный рай!</a:t>
            </a:r>
          </a:p>
          <a:p>
            <a:pPr marL="457200" indent="-457200">
              <a:buFont typeface="Arial" pitchFamily="34" charset="0"/>
              <a:buAutoNum type="arabicPeriod"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Овощи и фрукты - самые витаминные продукты!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000108"/>
            <a:ext cx="6000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</a:t>
            </a:r>
            <a:endParaRPr lang="ru-RU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643051"/>
            <a:ext cx="7215238" cy="714380"/>
          </a:xfrm>
        </p:spPr>
        <p:txBody>
          <a:bodyPr>
            <a:noAutofit/>
          </a:bodyPr>
          <a:lstStyle/>
          <a:p>
            <a:pPr algn="ctr"/>
            <a:r>
              <a:rPr lang="ru-RU" sz="44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Старшая группа</a:t>
            </a:r>
            <a:endParaRPr lang="ru-RU" sz="4400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42910" y="500042"/>
            <a:ext cx="7286676" cy="114298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Возраст детей:</a:t>
            </a:r>
            <a:endParaRPr lang="ru-RU" sz="4800" b="1" i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3000372"/>
            <a:ext cx="6572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Срок проекта</a:t>
            </a:r>
            <a:r>
              <a:rPr lang="ru-RU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ru-RU" sz="800" b="1" i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40005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5 месяцев</a:t>
            </a:r>
            <a:br>
              <a:rPr lang="ru-RU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(декабрь – апрель)</a:t>
            </a:r>
            <a:endParaRPr lang="ru-RU" sz="3600" dirty="0"/>
          </a:p>
        </p:txBody>
      </p:sp>
    </p:spTree>
  </p:cSld>
  <p:clrMapOvr>
    <a:masterClrMapping/>
  </p:clrMapOvr>
  <p:transition advTm="51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928802"/>
            <a:ext cx="7500990" cy="1500198"/>
          </a:xfrm>
        </p:spPr>
        <p:txBody>
          <a:bodyPr>
            <a:noAutofit/>
          </a:bodyPr>
          <a:lstStyle/>
          <a:p>
            <a:pPr algn="ctr"/>
            <a:r>
              <a:rPr lang="ru-RU" sz="32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Недостаток витаминов в детском организме </a:t>
            </a:r>
            <a:br>
              <a:rPr lang="ru-RU" sz="32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зимне-весенний период</a:t>
            </a:r>
            <a:endParaRPr lang="ru-RU" sz="32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4414" y="785793"/>
            <a:ext cx="6643734" cy="714381"/>
          </a:xfrm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Проблема:</a:t>
            </a:r>
            <a:endParaRPr lang="ru-RU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4286256"/>
            <a:ext cx="4343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Тип проекта:</a:t>
            </a:r>
            <a:endParaRPr lang="ru-RU" sz="4800" b="1" i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5214950"/>
            <a:ext cx="66541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Познавательно-творческий</a:t>
            </a:r>
            <a:endParaRPr lang="ru-RU" sz="4000" dirty="0"/>
          </a:p>
        </p:txBody>
      </p:sp>
    </p:spTree>
  </p:cSld>
  <p:clrMapOvr>
    <a:masterClrMapping/>
  </p:clrMapOvr>
  <p:transition advTm="102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85860"/>
            <a:ext cx="7858180" cy="5143537"/>
          </a:xfrm>
        </p:spPr>
        <p:txBody>
          <a:bodyPr>
            <a:noAutofit/>
          </a:bodyPr>
          <a:lstStyle/>
          <a:p>
            <a:pPr algn="ctr"/>
            <a:r>
              <a:rPr lang="ru-RU" sz="4400" b="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Дополнение и закрепление знаний детей о витаминах,</a:t>
            </a:r>
            <a:br>
              <a:rPr lang="ru-RU" sz="4400" b="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их пользе для здоровья человека,</a:t>
            </a:r>
            <a:br>
              <a:rPr lang="ru-RU" sz="4400" b="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 содержании тех или иных витаминов в овощах и фруктах </a:t>
            </a:r>
            <a:endParaRPr lang="ru-RU" sz="4400" b="0" i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428605"/>
            <a:ext cx="7000924" cy="857255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 проекта: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42910" y="428625"/>
            <a:ext cx="7143800" cy="9286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Задачи проекта: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28662" y="2000240"/>
            <a:ext cx="70723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endParaRPr kumimoji="0" lang="ru-RU" sz="60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42844" y="1357298"/>
            <a:ext cx="8001056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1.Углубить знания детей и родителей о ценностях продуктов питания (овощей и фруктов), о способах хранения и приготовления салатов из овощей и фруктов. Научить детей готовить простейшие салаты, сервировать стол.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2.Обогащать и развивать активный словарь детей.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3.Вызывать у детей познавательную активность по теме “Что полезно и что вредно для здоровья” посредством игровой, трудовой и практической деятельности.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4.Воспитание КГН и желание быть здоровым.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02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52" presetClass="exit" presetSubtype="0" fill="hold" grpId="1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7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8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5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1028" grpId="0"/>
      <p:bldP spid="102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УРБАН\Desktop\фото0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3525205" cy="2385033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00562" y="428604"/>
            <a:ext cx="300039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Солнце греет, дождик поливает,</a:t>
            </a:r>
            <a:endParaRPr kumimoji="0" lang="ru-RU" sz="2800" b="0" i="0" u="none" strike="noStrike" cap="none" normalizeH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Овощи скорее растут и созревают.</a:t>
            </a:r>
            <a:endParaRPr kumimoji="0" lang="ru-RU" sz="2800" b="0" i="0" u="none" strike="noStrike" cap="none" normalizeH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Баклажаны синие, красный помидор</a:t>
            </a:r>
            <a:endParaRPr kumimoji="0" lang="ru-RU" sz="2800" b="0" i="0" u="none" strike="noStrike" cap="none" normalizeH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Затевают умный и серьёзный спор.</a:t>
            </a:r>
            <a:endParaRPr kumimoji="0" lang="ru-RU" sz="2800" b="0" i="0" u="none" strike="noStrike" cap="none" normalizeH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38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3000372"/>
            <a:ext cx="3357586" cy="1108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Методы реализации проекта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AutoShape 1"/>
          <p:cNvSpPr>
            <a:spLocks noChangeArrowheads="1"/>
          </p:cNvSpPr>
          <p:nvPr/>
        </p:nvSpPr>
        <p:spPr bwMode="auto">
          <a:xfrm>
            <a:off x="3857620" y="4286256"/>
            <a:ext cx="485775" cy="1381125"/>
          </a:xfrm>
          <a:prstGeom prst="downArrow">
            <a:avLst>
              <a:gd name="adj1" fmla="val 50000"/>
              <a:gd name="adj2" fmla="val 7107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3714744" y="1571612"/>
            <a:ext cx="485775" cy="1209675"/>
          </a:xfrm>
          <a:prstGeom prst="upArrow">
            <a:avLst>
              <a:gd name="adj1" fmla="val 50000"/>
              <a:gd name="adj2" fmla="val 6225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 rot="-2233701">
            <a:off x="1784535" y="1724922"/>
            <a:ext cx="485775" cy="1339850"/>
          </a:xfrm>
          <a:prstGeom prst="upArrow">
            <a:avLst>
              <a:gd name="adj1" fmla="val 50000"/>
              <a:gd name="adj2" fmla="val 6895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 rot="2030290">
            <a:off x="5597748" y="1740408"/>
            <a:ext cx="485775" cy="1277938"/>
          </a:xfrm>
          <a:prstGeom prst="upArrow">
            <a:avLst>
              <a:gd name="adj1" fmla="val 50000"/>
              <a:gd name="adj2" fmla="val 6576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/>
          <p:cNvSpPr>
            <a:spLocks noChangeArrowheads="1"/>
          </p:cNvSpPr>
          <p:nvPr/>
        </p:nvSpPr>
        <p:spPr bwMode="auto">
          <a:xfrm rot="1724308">
            <a:off x="1944391" y="4103859"/>
            <a:ext cx="485775" cy="1377950"/>
          </a:xfrm>
          <a:prstGeom prst="downArrow">
            <a:avLst>
              <a:gd name="adj1" fmla="val 50000"/>
              <a:gd name="adj2" fmla="val 7091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 rot="-2217372">
            <a:off x="5580360" y="4079548"/>
            <a:ext cx="485775" cy="1377950"/>
          </a:xfrm>
          <a:prstGeom prst="downArrow">
            <a:avLst>
              <a:gd name="adj1" fmla="val 50000"/>
              <a:gd name="adj2" fmla="val 7091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640729"/>
            <a:ext cx="785814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Речевая                      Познавательная            Оздоровительная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деятельность                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деятельность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            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деятельность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235132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38325" algn="l"/>
              </a:tabLst>
            </a:pPr>
            <a:r>
              <a:rPr kumimoji="0" lang="ru-RU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383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357158" y="5052849"/>
            <a:ext cx="757242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Игровая                      Художественная                  Трудовая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деятельность                  деятельность                 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деятельность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  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0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505" grpId="0" animBg="1"/>
      <p:bldP spid="21510" grpId="0" animBg="1"/>
      <p:bldP spid="21508" grpId="0" animBg="1"/>
      <p:bldP spid="21509" grpId="0" animBg="1"/>
      <p:bldP spid="21506" grpId="0" animBg="1"/>
      <p:bldP spid="215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28596" y="285728"/>
            <a:ext cx="3571900" cy="4357718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Из овощей и фруктов приготовить можно салатов витаминных, </a:t>
            </a:r>
            <a:br>
              <a:rPr lang="ru-RU" sz="3600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и простых,</a:t>
            </a:r>
            <a:br>
              <a:rPr lang="ru-RU" sz="3600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и сложных!</a:t>
            </a:r>
            <a:endParaRPr lang="ru-RU" sz="3600" i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КУРБАН\Desktop\20160301_101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6084" y="785795"/>
            <a:ext cx="2109122" cy="2214578"/>
          </a:xfrm>
          <a:prstGeom prst="rect">
            <a:avLst/>
          </a:prstGeom>
          <a:noFill/>
        </p:spPr>
      </p:pic>
      <p:pic>
        <p:nvPicPr>
          <p:cNvPr id="1027" name="Picture 3" descr="C:\Users\КУРБАН\Desktop\20160301_102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821910"/>
            <a:ext cx="2571768" cy="2077196"/>
          </a:xfrm>
          <a:prstGeom prst="rect">
            <a:avLst/>
          </a:prstGeom>
          <a:noFill/>
        </p:spPr>
      </p:pic>
    </p:spTree>
  </p:cSld>
  <p:clrMapOvr>
    <a:masterClrMapping/>
  </p:clrMapOvr>
  <p:transition advTm="103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746</TotalTime>
  <Words>370</Words>
  <Application>Microsoft Office PowerPoint</Application>
  <PresentationFormat>Экран (4:3)</PresentationFormat>
  <Paragraphs>58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Воспитатель   Сулейманова Нурият          Юсуповна </vt:lpstr>
      <vt:lpstr>Образовательный проект   «Овощи и фрукты – витаминные продукты»</vt:lpstr>
      <vt:lpstr>Старшая группа</vt:lpstr>
      <vt:lpstr>Недостаток витаминов в детском организме  в зимне-весенний период</vt:lpstr>
      <vt:lpstr>Дополнение и закрепление знаний детей о витаминах,  их пользе для здоровья человека,  о содержании тех или иных витаминов в овощах и фруктах </vt:lpstr>
      <vt:lpstr>Слайд 6</vt:lpstr>
      <vt:lpstr>Слайд 7</vt:lpstr>
      <vt:lpstr>Методы реализации проекта</vt:lpstr>
      <vt:lpstr>Из овощей и фруктов приготовить можно салатов витаминных,  и простых, и сложных!</vt:lpstr>
      <vt:lpstr>От простуды и ангины помогают апельсины, кожуру мы оставляем и завариваем с чаем!</vt:lpstr>
      <vt:lpstr>За обедом мы с соседом любим есть зеленый лук – помогает от недуг!</vt:lpstr>
      <vt:lpstr>Слайд 12</vt:lpstr>
      <vt:lpstr>Слайд 13</vt:lpstr>
      <vt:lpstr>Дидактические игры</vt:lpstr>
      <vt:lpstr>Явление общественной жизни</vt:lpstr>
      <vt:lpstr>Фотоконкурс витаминный семейный салат </vt:lpstr>
      <vt:lpstr>Мамы приготовили витаминный шашлык</vt:lpstr>
      <vt:lpstr>Уголок для родителей</vt:lpstr>
      <vt:lpstr>Ожидаемые результаты: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КУРБАН</cp:lastModifiedBy>
  <cp:revision>94</cp:revision>
  <dcterms:created xsi:type="dcterms:W3CDTF">2011-12-17T10:06:25Z</dcterms:created>
  <dcterms:modified xsi:type="dcterms:W3CDTF">2016-03-13T20:46:09Z</dcterms:modified>
</cp:coreProperties>
</file>