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6" r:id="rId10"/>
    <p:sldId id="260" r:id="rId11"/>
    <p:sldId id="269" r:id="rId12"/>
    <p:sldId id="268" r:id="rId13"/>
    <p:sldId id="271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A54D0D-44C4-40CE-AC16-86F2DEF1F2C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3B77A1-1BE8-4A1C-A675-5C0E38910D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kon.gov.spb.ru/hot_li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708920"/>
            <a:ext cx="5723468" cy="182809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/>
                <a:ea typeface="Times New Roman"/>
              </a:rPr>
              <a:t>ПАМЯТКА </a:t>
            </a:r>
            <a:r>
              <a:rPr lang="ru-RU" sz="2000" b="1" dirty="0" smtClean="0"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О </a:t>
            </a:r>
            <a:r>
              <a:rPr lang="ru-RU" sz="2000" b="1" dirty="0">
                <a:latin typeface="Times New Roman"/>
                <a:ea typeface="Times New Roman"/>
              </a:rPr>
              <a:t>ПОВЕДЕНИИ В СИТУАЦИЯХ, 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ПРЕДСТАВЛЯЮЩИХ КОРРУПЦИОННУЮ ОПАСНОСТЬ ИЛИ ПРОВОКАЦИИ </a:t>
            </a:r>
            <a:r>
              <a:rPr lang="ru-RU" sz="2000" b="1" dirty="0" smtClean="0">
                <a:latin typeface="Times New Roman"/>
                <a:ea typeface="Times New Roman"/>
              </a:rPr>
              <a:t>ВЗЯТКИ.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412776"/>
            <a:ext cx="5712179" cy="1224136"/>
          </a:xfrm>
        </p:spPr>
        <p:txBody>
          <a:bodyPr>
            <a:normAutofit fontScale="77500" lnSpcReduction="2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Государственное  бюджетное дошкольное образовательное учреждение детский сад № 14 общеразвивающего вида с приоритетным осуществлением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деятельности                                          по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художественно-эстетическому развитию детей</a:t>
            </a: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Красногвардейского района  Санкт- Петербурга</a:t>
            </a: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11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ЭЛЕКТРОННЫЙ ПОЧТОВЫЙ ЯЩИК «НЕТ КОРРУПЦИИ!!!»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u="sng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2"/>
              </a:rPr>
              <a:t>http://www.zakon.gov.spb.ru/hot_line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Все сообщения, поступившие на электронный почтовый ящик, рассматриваются в порядке, установленном Федеральным законом от 2 мая 2006 года No59-ФЗ «О порядке рассмотрения обращений граждан Российской Федерации».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Обращаем Ваше внимание, что в соответствии с частью 3 статьи 7, частью 4 статьи 10 и частью 1статьи 11Федерального закона «О порядке рассмотрения обращения граждан Российской Федерации»: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—обращение, поступившее в форме электронного документа, принимается           к рассмотрению, только если оно содержит фамилию, имя, отчество (при наличии) гражданина, направившего обращение, адрес электронной почты, если ответ должен быть направлен в форме электронного документа, и почтовый адрес, если ответ должен быть направлен в письменной форме;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—ответ на обращение, поступившее в форме электронного документа, направляется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В форме электронного документа по адресу электронной почты, указанному в обращении, или в письменной форме по почтовому адресу, указанному в обращении;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—в случае, если в обращении не указаны фамилия заявителя и почтовый либо электронный адрес для направления ответа, но в указанном обращении содержатся сведения о подготавливаемом, совершаемом или совершенном противоправном деянии, а также о лице, его подготавливающем, совершающем или совершившем, обращение направляется для рассмотрения в государственный орган в соответствии с его компетенцией, при этом письменный ответ на обращение не дается.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7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6268413" cy="403244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latin typeface="Time Roman" pitchFamily="2" charset="0"/>
              </a:rPr>
              <a:t>СПЕЦИАЛЬНО ВЫДЕЛЕННАЯ ТЕЛЕФОННАЯ ЛИНИЯ «НЕТ КОРРУПЦИИ!!!»</a:t>
            </a:r>
            <a:endParaRPr lang="ru-RU" sz="2900" dirty="0">
              <a:latin typeface="Time Roman" pitchFamily="2" charset="0"/>
            </a:endParaRPr>
          </a:p>
          <a:p>
            <a:pPr marL="0" indent="0" algn="ctr">
              <a:buNone/>
            </a:pPr>
            <a:r>
              <a:rPr lang="ru-RU" sz="2900" b="1" dirty="0">
                <a:latin typeface="Time Roman" pitchFamily="2" charset="0"/>
              </a:rPr>
              <a:t>тел.: 576-77-65</a:t>
            </a:r>
            <a:endParaRPr lang="ru-RU" sz="29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2900" b="1" i="1" dirty="0">
                <a:latin typeface="Time Roman" pitchFamily="2" charset="0"/>
              </a:rPr>
              <a:t> </a:t>
            </a:r>
            <a:endParaRPr lang="ru-RU" sz="29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 Roman" pitchFamily="2" charset="0"/>
              </a:rPr>
              <a:t>-Телефонная </a:t>
            </a:r>
            <a:r>
              <a:rPr lang="ru-RU" sz="2900" dirty="0">
                <a:latin typeface="Time Roman" pitchFamily="2" charset="0"/>
              </a:rPr>
              <a:t>линия функционирует в режиме автоответчика с 9-00 до18-00 по рабочим дням.</a:t>
            </a:r>
          </a:p>
          <a:p>
            <a:pPr marL="0" indent="0">
              <a:buNone/>
            </a:pPr>
            <a:r>
              <a:rPr lang="ru-RU" sz="2900" dirty="0" smtClean="0">
                <a:latin typeface="Time Roman" pitchFamily="2" charset="0"/>
              </a:rPr>
              <a:t>-Продолжительность </a:t>
            </a:r>
            <a:r>
              <a:rPr lang="ru-RU" sz="2900" dirty="0">
                <a:latin typeface="Time Roman" pitchFamily="2" charset="0"/>
              </a:rPr>
              <a:t>сообщения—до 8 минут.</a:t>
            </a:r>
          </a:p>
          <a:p>
            <a:pPr marL="0" indent="0">
              <a:buNone/>
            </a:pPr>
            <a:r>
              <a:rPr lang="ru-RU" sz="2900" dirty="0">
                <a:latin typeface="Time Roman" pitchFamily="2" charset="0"/>
              </a:rPr>
              <a:t> </a:t>
            </a:r>
          </a:p>
          <a:p>
            <a:pPr marL="0" indent="0">
              <a:buNone/>
            </a:pPr>
            <a:r>
              <a:rPr lang="ru-RU" sz="2900" dirty="0" smtClean="0">
                <a:latin typeface="Time Roman" pitchFamily="2" charset="0"/>
              </a:rPr>
              <a:t>-Данная </a:t>
            </a:r>
            <a:r>
              <a:rPr lang="ru-RU" sz="2900" dirty="0">
                <a:latin typeface="Time Roman" pitchFamily="2" charset="0"/>
              </a:rPr>
              <a:t>линия не является «телефоном доверия» и предназначена только для приема</a:t>
            </a:r>
          </a:p>
          <a:p>
            <a:pPr marL="0" indent="0">
              <a:buNone/>
            </a:pPr>
            <a:r>
              <a:rPr lang="ru-RU" sz="2900" dirty="0" smtClean="0">
                <a:latin typeface="Time Roman" pitchFamily="2" charset="0"/>
              </a:rPr>
              <a:t>-сообщений</a:t>
            </a:r>
            <a:r>
              <a:rPr lang="ru-RU" sz="2900" dirty="0">
                <a:latin typeface="Time Roman" pitchFamily="2" charset="0"/>
              </a:rPr>
              <a:t>, содержащих факты коррупционных проявлений согласно определению коррупции.</a:t>
            </a:r>
          </a:p>
          <a:p>
            <a:pPr marL="0" indent="0">
              <a:buNone/>
            </a:pPr>
            <a:r>
              <a:rPr lang="ru-RU" sz="2900" dirty="0">
                <a:latin typeface="Time Roman" pitchFamily="2" charset="0"/>
              </a:rPr>
              <a:t> </a:t>
            </a:r>
          </a:p>
          <a:p>
            <a:pPr marL="0" indent="0">
              <a:buNone/>
            </a:pPr>
            <a:r>
              <a:rPr lang="ru-RU" sz="2900" dirty="0" smtClean="0">
                <a:latin typeface="Time Roman" pitchFamily="2" charset="0"/>
              </a:rPr>
              <a:t>-Поступившие </a:t>
            </a:r>
            <a:r>
              <a:rPr lang="ru-RU" sz="2900" dirty="0">
                <a:latin typeface="Time Roman" pitchFamily="2" charset="0"/>
              </a:rPr>
              <a:t>сообщения, удовлетворяющие указанным требованиям, обрабатываются и затем рассматриваются в соответствии с Федеральным законом от 2 мая 2006 года № 59-ФЗ «О порядке обращений граждан Российской Федерации».</a:t>
            </a:r>
          </a:p>
          <a:p>
            <a:pPr marL="0" indent="0">
              <a:buNone/>
            </a:pPr>
            <a:r>
              <a:rPr lang="ru-RU" sz="2900" dirty="0">
                <a:latin typeface="Time Roman" pitchFamily="2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0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весна 2013\IMG_79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7619" r="12856" b="23651"/>
          <a:stretch/>
        </p:blipFill>
        <p:spPr bwMode="auto">
          <a:xfrm>
            <a:off x="899592" y="677821"/>
            <a:ext cx="3423556" cy="23567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1" descr="F:\фото весна 2013\IMG_79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6" b="17329"/>
          <a:stretch/>
        </p:blipFill>
        <p:spPr bwMode="auto">
          <a:xfrm>
            <a:off x="1619672" y="3375801"/>
            <a:ext cx="5840220" cy="2865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F:\фото весна 2013\IMG_79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20640" r="9751" b="20995"/>
          <a:stretch/>
        </p:blipFill>
        <p:spPr bwMode="auto">
          <a:xfrm>
            <a:off x="4539782" y="677821"/>
            <a:ext cx="3642733" cy="2301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868558" y="2994772"/>
            <a:ext cx="763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Петербург :выставка памятников взятке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— «Борзой щенок»</a:t>
            </a:r>
            <a:endParaRPr lang="ru-RU" b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38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F:\фото весна 2013\IMG_79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9519" r="26011" b="19817"/>
          <a:stretch/>
        </p:blipFill>
        <p:spPr bwMode="auto">
          <a:xfrm>
            <a:off x="6039377" y="332656"/>
            <a:ext cx="2664296" cy="28490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3" name="Picture 13" descr="F:\фото весна 2013\IMG_79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17124" r="12411" b="13105"/>
          <a:stretch/>
        </p:blipFill>
        <p:spPr bwMode="auto">
          <a:xfrm>
            <a:off x="323528" y="1155391"/>
            <a:ext cx="2908311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4" name="Picture 14" descr="F:\фото весна 2013\IMG_79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15249" r="23437" b="16935"/>
          <a:stretch/>
        </p:blipFill>
        <p:spPr bwMode="auto">
          <a:xfrm>
            <a:off x="6069330" y="3789040"/>
            <a:ext cx="2373226" cy="2685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452935" y="712305"/>
            <a:ext cx="363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</a:rPr>
              <a:t>Из 406 работ были выбраны 18.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44824"/>
            <a:ext cx="26915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</a:rPr>
              <a:t>Участвовали профессиональные художники и любители из Петербурга, Москвы, Волгограда, Иркутска, Одессы, Курска, Петрозаводска, Киева, Баку - всего около 50 городов России, Украины, Казахстана, Азербайджана.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8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973584" cy="4638430"/>
          </a:xfrm>
        </p:spPr>
      </p:pic>
    </p:spTree>
    <p:extLst>
      <p:ext uri="{BB962C8B-B14F-4D97-AF65-F5344CB8AC3E}">
        <p14:creationId xmlns:p14="http://schemas.microsoft.com/office/powerpoint/2010/main" val="27452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595" y="84090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 Roman" pitchFamily="2" charset="0"/>
              </a:rPr>
              <a:t>ПРЕЗЕНТАЦИЮ ПОДГОТОВИЛА : Петрина Н.В.</a:t>
            </a:r>
          </a:p>
          <a:p>
            <a:pPr algn="ctr"/>
            <a:r>
              <a:rPr lang="ru-RU" sz="1600" dirty="0" smtClean="0">
                <a:latin typeface="Time Roman" pitchFamily="2" charset="0"/>
              </a:rPr>
              <a:t>В презентации использованы </a:t>
            </a:r>
            <a:r>
              <a:rPr lang="ru-RU" sz="1600" smtClean="0">
                <a:latin typeface="Time Roman" pitchFamily="2" charset="0"/>
              </a:rPr>
              <a:t>фотографии из </a:t>
            </a:r>
            <a:r>
              <a:rPr lang="ru-RU" sz="1600" dirty="0" smtClean="0">
                <a:latin typeface="Time Roman" pitchFamily="2" charset="0"/>
              </a:rPr>
              <a:t>личных фотоархивов</a:t>
            </a:r>
            <a:endParaRPr lang="ru-RU" sz="1600" dirty="0">
              <a:latin typeface="Time Roman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1940" y="1700808"/>
            <a:ext cx="3429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 Roman" pitchFamily="2" charset="0"/>
              </a:rPr>
              <a:t>http://www.myshared.ru/slide/218165/</a:t>
            </a:r>
            <a:endParaRPr lang="ru-RU" sz="1600" dirty="0">
              <a:latin typeface="Time Roman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276872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 Roman" pitchFamily="2" charset="0"/>
              </a:rPr>
              <a:t>http://ppt4web.ru/istorija/ejo-velichestvo-vjaztka.html</a:t>
            </a:r>
            <a:endParaRPr lang="ru-RU" sz="1600" dirty="0">
              <a:latin typeface="Time Roman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852936"/>
            <a:ext cx="6886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 Roman" pitchFamily="2" charset="0"/>
              </a:rPr>
              <a:t>https://yandex.ru/images/search?img_url=http%3A%2F%2Fspcsundayschool.org%2F_ph%2F1%2F91697330.jpg&amp;text=%D0%B8%D0%B7%D0%BC%D0%B5%D0%BD%D0%B8%20%D1%81%D0%B5%D0%B1%D1%8F%20%D0%B8%20%D0%BC%D0%B8%D1%80%20%D0%B2%D0%BE%D0%BA%D1%80%D1%83%D0%B3%20%D1%82%D0%B5%D0%B1%D1%8F%20%D0%B8%D0%B7%D0%BC%D0%B5%D0%BD%D0%B8%D1%82%D1%81%D1%8F&amp;noreask=1&amp;pos=8&amp;lr=2&amp;rpt=simage</a:t>
            </a:r>
            <a:endParaRPr lang="ru-RU" sz="1600" dirty="0">
              <a:latin typeface="Time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965245" cy="120248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 Roman" pitchFamily="2" charset="0"/>
              </a:rPr>
              <a:t>Уголовный кодекс Российской Федерации предусматривает три вида преступлений, связанных с взяткой: </a:t>
            </a:r>
            <a:r>
              <a:rPr lang="ru-RU" sz="1800" b="1" dirty="0" smtClean="0">
                <a:latin typeface="Time Roman" pitchFamily="2" charset="0"/>
              </a:rPr>
              <a:t/>
            </a:r>
            <a:br>
              <a:rPr lang="ru-RU" sz="1800" b="1" dirty="0" smtClean="0">
                <a:latin typeface="Time Roman" pitchFamily="2" charset="0"/>
              </a:rPr>
            </a:br>
            <a:r>
              <a:rPr lang="ru-RU" sz="1800" dirty="0" smtClean="0">
                <a:latin typeface="Time Roman" pitchFamily="2" charset="0"/>
              </a:rPr>
              <a:t>получение </a:t>
            </a:r>
            <a:r>
              <a:rPr lang="ru-RU" sz="1800" dirty="0">
                <a:latin typeface="Time Roman" pitchFamily="2" charset="0"/>
              </a:rPr>
              <a:t>взятки (статья 290), </a:t>
            </a:r>
            <a:r>
              <a:rPr lang="ru-RU" sz="1800" dirty="0" smtClean="0">
                <a:latin typeface="Time Roman" pitchFamily="2" charset="0"/>
              </a:rPr>
              <a:t/>
            </a:r>
            <a:br>
              <a:rPr lang="ru-RU" sz="1800" dirty="0" smtClean="0">
                <a:latin typeface="Time Roman" pitchFamily="2" charset="0"/>
              </a:rPr>
            </a:br>
            <a:r>
              <a:rPr lang="ru-RU" sz="1800" dirty="0" smtClean="0">
                <a:latin typeface="Time Roman" pitchFamily="2" charset="0"/>
              </a:rPr>
              <a:t>дача </a:t>
            </a:r>
            <a:r>
              <a:rPr lang="ru-RU" sz="1800" dirty="0">
                <a:latin typeface="Time Roman" pitchFamily="2" charset="0"/>
              </a:rPr>
              <a:t>взятки (статья 291</a:t>
            </a:r>
            <a:r>
              <a:rPr lang="ru-RU" sz="1800" dirty="0" smtClean="0">
                <a:latin typeface="Time Roman" pitchFamily="2" charset="0"/>
              </a:rPr>
              <a:t>)</a:t>
            </a:r>
            <a:br>
              <a:rPr lang="ru-RU" sz="1800" dirty="0" smtClean="0">
                <a:latin typeface="Time Roman" pitchFamily="2" charset="0"/>
              </a:rPr>
            </a:br>
            <a:r>
              <a:rPr lang="ru-RU" sz="1800" dirty="0" smtClean="0">
                <a:latin typeface="Time Roman" pitchFamily="2" charset="0"/>
              </a:rPr>
              <a:t> </a:t>
            </a:r>
            <a:r>
              <a:rPr lang="ru-RU" sz="1800" dirty="0">
                <a:latin typeface="Time Roman" pitchFamily="2" charset="0"/>
              </a:rPr>
              <a:t>и посредничество во взяточничестве (статья 291.1).</a:t>
            </a:r>
            <a:br>
              <a:rPr lang="ru-RU" sz="1800" dirty="0">
                <a:latin typeface="Time Roman" pitchFamily="2" charset="0"/>
              </a:rPr>
            </a:br>
            <a:endParaRPr lang="ru-RU" sz="1800" dirty="0">
              <a:latin typeface="Time Roman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238042"/>
            <a:ext cx="6912768" cy="206316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 Roman" pitchFamily="2" charset="0"/>
              </a:rPr>
              <a:t>Если речь идет о взятке, это значит, есть тот, кто получает взятку (взяткополучатель) и тот, кто ее дает (взяткодатель).</a:t>
            </a:r>
          </a:p>
          <a:p>
            <a:pPr marL="0" indent="0">
              <a:buNone/>
            </a:pPr>
            <a:r>
              <a:rPr lang="ru-RU" sz="1800" dirty="0">
                <a:latin typeface="Time Roman" pitchFamily="2" charset="0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latin typeface="Time Roman" pitchFamily="2" charset="0"/>
              </a:rPr>
              <a:t>В некоторых случаях в роли связующего звена между взяткодателем и </a:t>
            </a:r>
            <a:r>
              <a:rPr lang="ru-RU" sz="1800" dirty="0" smtClean="0">
                <a:latin typeface="Time Roman" pitchFamily="2" charset="0"/>
              </a:rPr>
              <a:t>взяткополучателем выступает </a:t>
            </a:r>
            <a:r>
              <a:rPr lang="ru-RU" sz="1800" dirty="0">
                <a:latin typeface="Time Roman" pitchFamily="2" charset="0"/>
              </a:rPr>
              <a:t>посредник.</a:t>
            </a:r>
          </a:p>
          <a:p>
            <a:pPr marL="0" indent="0">
              <a:buNone/>
            </a:pPr>
            <a:endParaRPr lang="ru-RU" b="1" dirty="0">
              <a:latin typeface="Time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060848"/>
            <a:ext cx="3888433" cy="504055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/>
              <a:t>Дача взятки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19030"/>
            <a:ext cx="6480720" cy="10465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 Roman" pitchFamily="2" charset="0"/>
              </a:rPr>
              <a:t>одно </a:t>
            </a:r>
            <a:r>
              <a:rPr lang="ru-RU" sz="2000" dirty="0">
                <a:latin typeface="Time Roman" pitchFamily="2" charset="0"/>
              </a:rPr>
              <a:t>из самых опасных должностных преступлений, особенно если </a:t>
            </a:r>
            <a:r>
              <a:rPr lang="ru-RU" sz="2000" dirty="0" smtClean="0">
                <a:latin typeface="Time Roman" pitchFamily="2" charset="0"/>
              </a:rPr>
              <a:t>оно совершается </a:t>
            </a:r>
            <a:r>
              <a:rPr lang="ru-RU" sz="2000" dirty="0">
                <a:latin typeface="Time Roman" pitchFamily="2" charset="0"/>
              </a:rPr>
              <a:t>группой лиц или сопровождается вымогательством, </a:t>
            </a:r>
            <a:r>
              <a:rPr lang="ru-RU" sz="2000" dirty="0" smtClean="0">
                <a:latin typeface="Time Roman" pitchFamily="2" charset="0"/>
              </a:rPr>
              <a:t>которое заключается в получении </a:t>
            </a:r>
            <a:r>
              <a:rPr lang="ru-RU" sz="2000" dirty="0">
                <a:latin typeface="Time Roman" pitchFamily="2" charset="0"/>
              </a:rPr>
              <a:t>должностным лицом преимуществ и выгод за законные или незаконные действия (бездействие).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8017" y="845097"/>
            <a:ext cx="5320208" cy="495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latin typeface="Time Roman" pitchFamily="2" charset="0"/>
              </a:rPr>
              <a:t>Получение взятки </a:t>
            </a:r>
            <a:r>
              <a:rPr lang="ru-RU" sz="2000" dirty="0" smtClean="0">
                <a:latin typeface="Time Roman" pitchFamily="2" charset="0"/>
              </a:rPr>
              <a:t/>
            </a:r>
            <a:br>
              <a:rPr lang="ru-RU" sz="2000" dirty="0" smtClean="0">
                <a:latin typeface="Time Roman" pitchFamily="2" charset="0"/>
              </a:rPr>
            </a:br>
            <a:endParaRPr lang="ru-RU" sz="2000" dirty="0">
              <a:latin typeface="Time Roman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36912"/>
            <a:ext cx="7128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 Roman" pitchFamily="2" charset="0"/>
              </a:rPr>
              <a:t>преступление, направленное на склонение должностного лица к совершению законных или незаконных действий (бездействия) либо предоставлению, получению каких-либо преимуществ в пользу дающего, в том числе за общее покровительство или попустительство по службе.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714130"/>
            <a:ext cx="362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 Roman" pitchFamily="2" charset="0"/>
              </a:rPr>
              <a:t>Посредничество во взяточничестве </a:t>
            </a:r>
            <a:endParaRPr lang="ru-RU" dirty="0">
              <a:latin typeface="Time Roman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221088"/>
            <a:ext cx="705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 Roman" pitchFamily="2" charset="0"/>
              </a:rPr>
              <a:t>преступление, когда посредник, выступая в роли связующего звена между взяткодателем и взяткополучателем, осуществляет одно из следующих действий: непосредственно передает взятку соответствующему должностному лицу; способствует достижению либо реализации соглашения о получении и даче взятки между ними. Посредник всегда действует по поручению одного из указанных лиц.</a:t>
            </a:r>
          </a:p>
        </p:txBody>
      </p:sp>
    </p:spTree>
    <p:extLst>
      <p:ext uri="{BB962C8B-B14F-4D97-AF65-F5344CB8AC3E}">
        <p14:creationId xmlns:p14="http://schemas.microsoft.com/office/powerpoint/2010/main" val="23722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1800" b="1" dirty="0">
                <a:latin typeface="Time Roman" pitchFamily="2" charset="0"/>
              </a:rPr>
              <a:t>ВАШИ ДЕЙСТВИЯ В СЛУЧАЕ ВЫМОГАТЕЛЬСТВА</a:t>
            </a:r>
            <a:br>
              <a:rPr lang="ru-RU" sz="1800" b="1" dirty="0">
                <a:latin typeface="Time Roman" pitchFamily="2" charset="0"/>
              </a:rPr>
            </a:br>
            <a:endParaRPr lang="ru-RU" sz="1800" b="1" dirty="0">
              <a:latin typeface="Time Roman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1844824"/>
            <a:ext cx="6196405" cy="36038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 Roman" pitchFamily="2" charset="0"/>
              </a:rPr>
              <a:t>-вести </a:t>
            </a:r>
            <a:r>
              <a:rPr lang="ru-RU" sz="2600" dirty="0">
                <a:latin typeface="Time Roman" pitchFamily="2" charset="0"/>
              </a:rPr>
              <a:t>себя крайне осторожно, вежливо, без заискивания, не допуская опрометчивых высказываний, которые могли бы вымогателем трактоваться либо как готовность, либо как категорический отказ дать взятку;</a:t>
            </a:r>
          </a:p>
          <a:p>
            <a:pPr marL="0" indent="0">
              <a:buNone/>
            </a:pPr>
            <a:r>
              <a:rPr lang="ru-RU" sz="2600" dirty="0">
                <a:latin typeface="Time Roman" pitchFamily="2" charset="0"/>
              </a:rPr>
              <a:t>-внимательно выслушать и точно запомнить поставленные Вам условия (размеры сумм, наименование товаров и характер услуг, сроки и способы передачи взятки, последовательность решения вопросов);</a:t>
            </a:r>
          </a:p>
          <a:p>
            <a:pPr marL="0" indent="0">
              <a:buNone/>
            </a:pPr>
            <a:r>
              <a:rPr lang="ru-RU" sz="2600" dirty="0">
                <a:latin typeface="Time Roman" pitchFamily="2" charset="0"/>
              </a:rPr>
              <a:t>-постараться перенести вопрос о времени и месте передачи взятки до следующей беседы или, если это невозможно, предложить хорошо знакомое Вам место для следующей встречи;</a:t>
            </a:r>
          </a:p>
          <a:p>
            <a:pPr marL="0" indent="0">
              <a:buNone/>
            </a:pPr>
            <a:r>
              <a:rPr lang="ru-RU" sz="2600" dirty="0">
                <a:latin typeface="Time Roman" pitchFamily="2" charset="0"/>
              </a:rPr>
              <a:t>-поинтересоваться у собеседника о гарантиях решения вопроса в случае дачи взятки;</a:t>
            </a:r>
          </a:p>
          <a:p>
            <a:pPr marL="0" indent="0">
              <a:buNone/>
            </a:pPr>
            <a:r>
              <a:rPr lang="ru-RU" sz="2600" dirty="0">
                <a:latin typeface="Time Roman" pitchFamily="2" charset="0"/>
              </a:rPr>
              <a:t>-не брать инициативу в разговоре на себя, больше «работать на прием информации», позволять потенциальному взяткополучателю «выговорится», сообщить Вам как можно больше информации.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908720"/>
            <a:ext cx="7344816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 Roman" pitchFamily="2" charset="0"/>
              </a:rPr>
              <a:t>ЧТО СЛЕДУЕТ ВАМ ПРЕДПРИНЯТЬ СРАЗУ ПОСЛЕ</a:t>
            </a:r>
            <a:endParaRPr lang="ru-RU" sz="1600" dirty="0">
              <a:latin typeface="Time Roman" pitchFamily="2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 Roman" pitchFamily="2" charset="0"/>
              </a:rPr>
              <a:t>СОВЕРШИВШЕГОСЯ </a:t>
            </a:r>
            <a:r>
              <a:rPr lang="ru-RU" sz="1600" b="1" dirty="0" smtClean="0">
                <a:latin typeface="Time Roman" pitchFamily="2" charset="0"/>
              </a:rPr>
              <a:t> ФАКТА  </a:t>
            </a:r>
            <a:r>
              <a:rPr lang="ru-RU" sz="1600" b="1" dirty="0">
                <a:latin typeface="Time Roman" pitchFamily="2" charset="0"/>
              </a:rPr>
              <a:t>ВЫМОГАТЕЛЬСТВА?</a:t>
            </a:r>
            <a:endParaRPr lang="ru-RU" sz="16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-Согласно </a:t>
            </a:r>
            <a:r>
              <a:rPr lang="ru-RU" sz="1600" dirty="0">
                <a:latin typeface="Time Roman" pitchFamily="2" charset="0"/>
              </a:rPr>
              <a:t>своей гражданской позиции, нравственным принципам, совести и жизненному опыту Вам предстоит принять решение.</a:t>
            </a: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-В </a:t>
            </a:r>
            <a:r>
              <a:rPr lang="ru-RU" sz="1600" dirty="0">
                <a:latin typeface="Time Roman" pitchFamily="2" charset="0"/>
              </a:rPr>
              <a:t>связи с этим у Вас возникает два варианта действий:</a:t>
            </a:r>
            <a:r>
              <a:rPr lang="ru-RU" sz="1600" b="1" i="1" dirty="0">
                <a:latin typeface="Time Roman" pitchFamily="2" charset="0"/>
              </a:rPr>
              <a:t> </a:t>
            </a:r>
            <a:endParaRPr lang="ru-RU" sz="16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 Roman" pitchFamily="2" charset="0"/>
              </a:rPr>
              <a:t>Первый вариант:</a:t>
            </a:r>
            <a:endParaRPr lang="ru-RU" sz="16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-прекратить </a:t>
            </a:r>
            <a:r>
              <a:rPr lang="ru-RU" sz="1600" dirty="0">
                <a:latin typeface="Time Roman" pitchFamily="2" charset="0"/>
              </a:rPr>
              <a:t>всякие контакты с вымогателем, дать понять ему о своем отказе пойти на преступление и смириться с тем, что Ваш вопрос не будет решен, а вымогатель будет и дальше безнаказанно измываться над людьми, окружать себя сообщниками и коррупционными связями.</a:t>
            </a:r>
          </a:p>
          <a:p>
            <a:pPr marL="0" indent="0">
              <a:buNone/>
            </a:pPr>
            <a:r>
              <a:rPr lang="ru-RU" sz="1600" b="1" dirty="0">
                <a:latin typeface="Time Roman" pitchFamily="2" charset="0"/>
              </a:rPr>
              <a:t>Второй вариант:</a:t>
            </a:r>
            <a:endParaRPr lang="ru-RU" sz="16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-встать </a:t>
            </a:r>
            <a:r>
              <a:rPr lang="ru-RU" sz="1600" dirty="0">
                <a:latin typeface="Time Roman" pitchFamily="2" charset="0"/>
              </a:rPr>
              <a:t>на путь сопротивления коррупционерам–взяточникам и вымогателям, отчетливо понимая, что победить это зло можно и нужно в каждом конкретном случае, что человек должен в любых ситуациях сохранять свое достоинство и не становиться на путь преступления.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-Каждый </a:t>
            </a:r>
            <a:r>
              <a:rPr lang="ru-RU" sz="1600" dirty="0">
                <a:latin typeface="Time Roman" pitchFamily="2" charset="0"/>
              </a:rPr>
              <a:t>человек свободен в выборе своего решения.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-Но</a:t>
            </a:r>
            <a:r>
              <a:rPr lang="ru-RU" sz="1600" dirty="0">
                <a:latin typeface="Time Roman" pitchFamily="2" charset="0"/>
              </a:rPr>
              <a:t>, как свободная личность, он не может не осознавать, что зло должно быть наказано. Поэтому второй вариант в большей степени согласуется с нормами морали и права.</a:t>
            </a:r>
          </a:p>
          <a:p>
            <a:pPr marL="0" indent="0">
              <a:buNone/>
            </a:pPr>
            <a:r>
              <a:rPr lang="ru-RU" sz="1600" dirty="0">
                <a:latin typeface="Time Roman" pitchFamily="2" charset="0"/>
              </a:rPr>
              <a:t> </a:t>
            </a:r>
          </a:p>
          <a:p>
            <a:endParaRPr lang="ru-RU" sz="1600" dirty="0">
              <a:latin typeface="Time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 Roman" pitchFamily="2" charset="0"/>
              </a:rPr>
              <a:t>ВАШИ ДЕЙСТВИЯ, </a:t>
            </a:r>
            <a:endParaRPr lang="ru-RU" sz="1600" dirty="0">
              <a:latin typeface="Time Roman" pitchFamily="2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 Roman" pitchFamily="2" charset="0"/>
              </a:rPr>
              <a:t>ЕСЛИ ВЫ ПРИНЯЛИ РЕШЕНИЕ ПРОТИВОСТОЯТЬ КОРРУПЦИИ</a:t>
            </a:r>
            <a:endParaRPr lang="ru-RU" sz="1600" dirty="0">
              <a:latin typeface="Time Roman" pitchFamily="2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 Roman" pitchFamily="2" charset="0"/>
              </a:rPr>
              <a:t>-По </a:t>
            </a:r>
            <a:r>
              <a:rPr lang="ru-RU" sz="1600" dirty="0">
                <a:latin typeface="Time Roman" pitchFamily="2" charset="0"/>
              </a:rPr>
              <a:t>своему усмотрению Вы можете обратиться с устным или письменным заявлением к руководителю органа местного самоуправления или в правоохранительные органы по месту Вашего жительства:</a:t>
            </a:r>
          </a:p>
          <a:p>
            <a:pPr marL="0" lvl="0" indent="0">
              <a:buNone/>
            </a:pPr>
            <a:r>
              <a:rPr lang="ru-RU" sz="1600" b="1" dirty="0" smtClean="0">
                <a:latin typeface="Time Roman" pitchFamily="2" charset="0"/>
              </a:rPr>
              <a:t>-В </a:t>
            </a:r>
            <a:r>
              <a:rPr lang="ru-RU" sz="1600" b="1" dirty="0">
                <a:latin typeface="Time Roman" pitchFamily="2" charset="0"/>
              </a:rPr>
              <a:t>отдел внутренних дел</a:t>
            </a:r>
            <a:r>
              <a:rPr lang="ru-RU" sz="1600" dirty="0">
                <a:latin typeface="Time Roman" pitchFamily="2" charset="0"/>
              </a:rPr>
              <a:t> –районный отдел внутренних дел, отдел по борьбе с экономическими преступлениями, отдел по борьбе с организованной преступностью;</a:t>
            </a:r>
          </a:p>
          <a:p>
            <a:pPr marL="0" lvl="0" indent="0">
              <a:buNone/>
            </a:pPr>
            <a:r>
              <a:rPr lang="ru-RU" sz="1600" b="1" dirty="0" smtClean="0">
                <a:latin typeface="Time Roman" pitchFamily="2" charset="0"/>
              </a:rPr>
              <a:t>-В </a:t>
            </a:r>
            <a:r>
              <a:rPr lang="ru-RU" sz="1600" b="1" dirty="0">
                <a:latin typeface="Time Roman" pitchFamily="2" charset="0"/>
              </a:rPr>
              <a:t>органы прокуратуры</a:t>
            </a:r>
            <a:r>
              <a:rPr lang="ru-RU" sz="1600" dirty="0">
                <a:latin typeface="Time Roman" pitchFamily="2" charset="0"/>
              </a:rPr>
              <a:t>–к районному прокурору;</a:t>
            </a:r>
          </a:p>
          <a:p>
            <a:pPr marL="0" lvl="0" indent="0">
              <a:buNone/>
            </a:pPr>
            <a:r>
              <a:rPr lang="ru-RU" sz="1600" b="1" dirty="0" smtClean="0">
                <a:latin typeface="Time Roman" pitchFamily="2" charset="0"/>
              </a:rPr>
              <a:t>-В </a:t>
            </a:r>
            <a:r>
              <a:rPr lang="ru-RU" sz="1600" b="1" dirty="0">
                <a:latin typeface="Time Roman" pitchFamily="2" charset="0"/>
              </a:rPr>
              <a:t>Следственное управление </a:t>
            </a:r>
            <a:r>
              <a:rPr lang="ru-RU" sz="1600" dirty="0">
                <a:latin typeface="Time Roman" pitchFamily="2" charset="0"/>
              </a:rPr>
              <a:t>Следственного комитета при прокуратуре Российской Федерации по Санкт-Петербургу или Ленинградской области;</a:t>
            </a:r>
          </a:p>
          <a:p>
            <a:pPr marL="0" lvl="0" indent="0">
              <a:buNone/>
            </a:pPr>
            <a:r>
              <a:rPr lang="ru-RU" sz="1600" b="1" dirty="0" smtClean="0">
                <a:latin typeface="Time Roman" pitchFamily="2" charset="0"/>
              </a:rPr>
              <a:t>-В </a:t>
            </a:r>
            <a:r>
              <a:rPr lang="ru-RU" sz="1600" b="1" dirty="0">
                <a:latin typeface="Time Roman" pitchFamily="2" charset="0"/>
              </a:rPr>
              <a:t>органы безопасности</a:t>
            </a:r>
            <a:r>
              <a:rPr lang="ru-RU" sz="1600" dirty="0">
                <a:latin typeface="Time Roman" pitchFamily="2" charset="0"/>
              </a:rPr>
              <a:t>–Управление ФСБ по Санкт-Петербургу и Ленинградской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32272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980728"/>
            <a:ext cx="7200800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 Roman" pitchFamily="2" charset="0"/>
              </a:rPr>
              <a:t>ВАМ НУЖНО</a:t>
            </a:r>
            <a:endParaRPr lang="ru-RU" sz="1600" dirty="0">
              <a:latin typeface="Time Roman" pitchFamily="2" charset="0"/>
            </a:endParaRPr>
          </a:p>
          <a:p>
            <a:pPr marL="0" lvl="0" indent="0">
              <a:buNone/>
            </a:pPr>
            <a:r>
              <a:rPr lang="ru-RU" sz="1600" b="1" i="1" dirty="0">
                <a:latin typeface="Time Roman" pitchFamily="2" charset="0"/>
              </a:rPr>
              <a:t>Прийти на </a:t>
            </a:r>
            <a:r>
              <a:rPr lang="ru-RU" sz="1600" b="1" i="1" dirty="0" smtClean="0">
                <a:latin typeface="Time Roman" pitchFamily="2" charset="0"/>
              </a:rPr>
              <a:t>прием</a:t>
            </a:r>
          </a:p>
          <a:p>
            <a:pPr marL="0" lvl="0" indent="0">
              <a:buNone/>
            </a:pPr>
            <a:r>
              <a:rPr lang="ru-RU" sz="1600" dirty="0" smtClean="0">
                <a:latin typeface="Time Roman" pitchFamily="2" charset="0"/>
              </a:rPr>
              <a:t> </a:t>
            </a:r>
            <a:r>
              <a:rPr lang="ru-RU" sz="1600" dirty="0">
                <a:latin typeface="Time Roman" pitchFamily="2" charset="0"/>
              </a:rPr>
              <a:t>к руководителю правоохранительного органа, куда Вы обратились с сообщением о вымогательстве у Вас взятки.</a:t>
            </a:r>
          </a:p>
          <a:p>
            <a:pPr marL="0" lvl="0" indent="0">
              <a:buNone/>
            </a:pPr>
            <a:r>
              <a:rPr lang="ru-RU" sz="1600" b="1" i="1" dirty="0">
                <a:latin typeface="Time Roman" pitchFamily="2" charset="0"/>
              </a:rPr>
              <a:t>Написать заявление</a:t>
            </a:r>
            <a:r>
              <a:rPr lang="ru-RU" sz="1600" dirty="0">
                <a:latin typeface="Time Roman" pitchFamily="2" charset="0"/>
              </a:rPr>
              <a:t> </a:t>
            </a:r>
            <a:endParaRPr lang="ru-RU" sz="1600" dirty="0" smtClean="0">
              <a:latin typeface="Time Roman" pitchFamily="2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 Roman" pitchFamily="2" charset="0"/>
              </a:rPr>
              <a:t>о </a:t>
            </a:r>
            <a:r>
              <a:rPr lang="ru-RU" sz="1600" dirty="0">
                <a:latin typeface="Time Roman" pitchFamily="2" charset="0"/>
              </a:rPr>
              <a:t>факте вымогательства у Вас взятки или коммерческого подкупа, в котором точно указать:</a:t>
            </a:r>
          </a:p>
          <a:p>
            <a:pPr marL="0" lvl="0" indent="0">
              <a:buNone/>
            </a:pPr>
            <a:r>
              <a:rPr lang="ru-RU" sz="1600" b="1" i="1" dirty="0">
                <a:latin typeface="Time Roman" pitchFamily="2" charset="0"/>
              </a:rPr>
              <a:t>Кто</a:t>
            </a:r>
            <a:r>
              <a:rPr lang="ru-RU" sz="1600" dirty="0">
                <a:latin typeface="Time Roman" pitchFamily="2" charset="0"/>
              </a:rPr>
              <a:t> </a:t>
            </a:r>
            <a:endParaRPr lang="ru-RU" sz="1600" dirty="0" smtClean="0">
              <a:latin typeface="Time Roman" pitchFamily="2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 Roman" pitchFamily="2" charset="0"/>
              </a:rPr>
              <a:t>из </a:t>
            </a:r>
            <a:r>
              <a:rPr lang="ru-RU" sz="1600" dirty="0">
                <a:latin typeface="Time Roman" pitchFamily="2" charset="0"/>
              </a:rPr>
              <a:t>должностных лиц (фамилия, имя, отчество, должность, наименование учреждения) вымогает у вас взятку или кто из представителей коммерческих структур толкает Вас на совершение подкупа;</a:t>
            </a:r>
          </a:p>
          <a:p>
            <a:pPr marL="0" lvl="0" indent="0">
              <a:buNone/>
            </a:pPr>
            <a:r>
              <a:rPr lang="ru-RU" sz="1600" b="1" i="1" dirty="0">
                <a:latin typeface="Time Roman" pitchFamily="2" charset="0"/>
              </a:rPr>
              <a:t>Какова </a:t>
            </a:r>
            <a:r>
              <a:rPr lang="ru-RU" sz="1600" b="1" i="1" dirty="0" smtClean="0">
                <a:latin typeface="Time Roman" pitchFamily="2" charset="0"/>
              </a:rPr>
              <a:t>сумма</a:t>
            </a:r>
          </a:p>
          <a:p>
            <a:pPr marL="0" lvl="0" indent="0">
              <a:buNone/>
            </a:pPr>
            <a:r>
              <a:rPr lang="ru-RU" sz="1600" dirty="0" smtClean="0">
                <a:latin typeface="Time Roman" pitchFamily="2" charset="0"/>
              </a:rPr>
              <a:t> </a:t>
            </a:r>
            <a:r>
              <a:rPr lang="ru-RU" sz="1600" dirty="0">
                <a:latin typeface="Time Roman" pitchFamily="2" charset="0"/>
              </a:rPr>
              <a:t>и характер вымогаемой взятки (подкупа);</a:t>
            </a:r>
          </a:p>
          <a:p>
            <a:pPr marL="0" lvl="0" indent="0">
              <a:buNone/>
            </a:pPr>
            <a:r>
              <a:rPr lang="ru-RU" sz="1600" b="1" i="1" dirty="0">
                <a:latin typeface="Time Roman" pitchFamily="2" charset="0"/>
              </a:rPr>
              <a:t>За какие конкретно действия</a:t>
            </a:r>
            <a:r>
              <a:rPr lang="ru-RU" sz="1600" dirty="0">
                <a:latin typeface="Time Roman" pitchFamily="2" charset="0"/>
              </a:rPr>
              <a:t> (или бездействие</a:t>
            </a:r>
            <a:r>
              <a:rPr lang="ru-RU" sz="1600" dirty="0" smtClean="0">
                <a:latin typeface="Time Roman" pitchFamily="2" charset="0"/>
              </a:rPr>
              <a:t>)</a:t>
            </a:r>
          </a:p>
          <a:p>
            <a:pPr marL="0" lvl="0" indent="0">
              <a:buNone/>
            </a:pPr>
            <a:r>
              <a:rPr lang="ru-RU" sz="1600" dirty="0" smtClean="0">
                <a:latin typeface="Time Roman" pitchFamily="2" charset="0"/>
              </a:rPr>
              <a:t> </a:t>
            </a:r>
            <a:r>
              <a:rPr lang="ru-RU" sz="1600" dirty="0">
                <a:latin typeface="Time Roman" pitchFamily="2" charset="0"/>
              </a:rPr>
              <a:t>у Вас вымогают взятку или совершается коммерческий подкуп;</a:t>
            </a:r>
          </a:p>
          <a:p>
            <a:pPr marL="0" lvl="0" indent="0">
              <a:buNone/>
            </a:pPr>
            <a:r>
              <a:rPr lang="ru-RU" sz="1600" b="1" i="1" dirty="0">
                <a:latin typeface="Time Roman" pitchFamily="2" charset="0"/>
              </a:rPr>
              <a:t>В какое время, в каком месте и каким образом</a:t>
            </a:r>
            <a:r>
              <a:rPr lang="ru-RU" sz="1600" dirty="0">
                <a:latin typeface="Time Roman" pitchFamily="2" charset="0"/>
              </a:rPr>
              <a:t> </a:t>
            </a:r>
            <a:endParaRPr lang="ru-RU" sz="1600" dirty="0" smtClean="0">
              <a:latin typeface="Time Roman" pitchFamily="2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 Roman" pitchFamily="2" charset="0"/>
              </a:rPr>
              <a:t>должна </a:t>
            </a:r>
            <a:r>
              <a:rPr lang="ru-RU" sz="1600" dirty="0">
                <a:latin typeface="Time Roman" pitchFamily="2" charset="0"/>
              </a:rPr>
              <a:t>произойти непосредственная дача взятки или должен быть осуществлен коммерческий подкуп.</a:t>
            </a:r>
          </a:p>
          <a:p>
            <a:pPr marL="0" indent="0">
              <a:buNone/>
            </a:pPr>
            <a:r>
              <a:rPr lang="ru-RU" sz="1600" dirty="0">
                <a:latin typeface="Time Roman" pitchFamily="2" charset="0"/>
              </a:rPr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94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980728"/>
            <a:ext cx="6484437" cy="47525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3400" b="1" dirty="0">
                <a:latin typeface="Time Roman" pitchFamily="2" charset="0"/>
              </a:rPr>
              <a:t>ЭТО ВАЖНО ЗНАТЬ</a:t>
            </a:r>
          </a:p>
          <a:p>
            <a:pPr marL="0" indent="0">
              <a:buNone/>
            </a:pPr>
            <a:r>
              <a:rPr lang="ru-RU" sz="4000" dirty="0" smtClean="0">
                <a:latin typeface="Time Roman" pitchFamily="2" charset="0"/>
              </a:rPr>
              <a:t>Устные </a:t>
            </a:r>
            <a:r>
              <a:rPr lang="ru-RU" sz="4000" dirty="0">
                <a:latin typeface="Time Roman" pitchFamily="2" charset="0"/>
              </a:rPr>
              <a:t>сообщения и письменные Заявления о коррупционных преступлениях принимаются в правоохранительных органах независимо от места и времени совершения преступления </a:t>
            </a:r>
            <a:r>
              <a:rPr lang="ru-RU" sz="4000" b="1" dirty="0">
                <a:latin typeface="Time Roman" pitchFamily="2" charset="0"/>
              </a:rPr>
              <a:t>КРУГЛОСУТОЧНО.</a:t>
            </a:r>
          </a:p>
          <a:p>
            <a:pPr marL="0" indent="0">
              <a:buNone/>
            </a:pPr>
            <a:r>
              <a:rPr lang="ru-RU" sz="4000" b="1" dirty="0">
                <a:latin typeface="Time Roman" pitchFamily="2" charset="0"/>
              </a:rPr>
              <a:t> </a:t>
            </a:r>
          </a:p>
          <a:p>
            <a:pPr marL="0" indent="0">
              <a:buNone/>
            </a:pPr>
            <a:r>
              <a:rPr lang="ru-RU" sz="4000" b="1" dirty="0">
                <a:latin typeface="Time Roman" pitchFamily="2" charset="0"/>
              </a:rPr>
              <a:t>ВАС ОБЯЗАНЫ ВЫСЛУШАТЬ </a:t>
            </a:r>
            <a:r>
              <a:rPr lang="ru-RU" sz="4000" dirty="0">
                <a:latin typeface="Time Roman" pitchFamily="2" charset="0"/>
              </a:rPr>
              <a:t>в дежурной части органа внутренних дел, приемной органов прокуратуры, следственном комитете, Федеральной службе безопасности и</a:t>
            </a:r>
          </a:p>
          <a:p>
            <a:pPr marL="0" indent="0">
              <a:buNone/>
            </a:pPr>
            <a:r>
              <a:rPr lang="ru-RU" sz="4000" b="1" dirty="0">
                <a:latin typeface="Time Roman" pitchFamily="2" charset="0"/>
              </a:rPr>
              <a:t>ПРИНЯТЬ </a:t>
            </a:r>
            <a:r>
              <a:rPr lang="ru-RU" sz="4000" dirty="0">
                <a:latin typeface="Time Roman" pitchFamily="2" charset="0"/>
              </a:rPr>
              <a:t>сообщение в устной или письменной форме. При этом Вам следует поинтересоваться фамилией, должностью и рабочим телефоном сотрудника, принявшего заявление.</a:t>
            </a:r>
          </a:p>
          <a:p>
            <a:pPr marL="0" indent="0">
              <a:buNone/>
            </a:pPr>
            <a:r>
              <a:rPr lang="ru-RU" sz="4000" dirty="0">
                <a:latin typeface="Time Roman" pitchFamily="2" charset="0"/>
              </a:rPr>
              <a:t> </a:t>
            </a:r>
          </a:p>
          <a:p>
            <a:pPr marL="0" indent="0">
              <a:buNone/>
            </a:pPr>
            <a:r>
              <a:rPr lang="ru-RU" sz="4000" b="1" dirty="0">
                <a:latin typeface="Time Roman" pitchFamily="2" charset="0"/>
              </a:rPr>
              <a:t>ВЫ ИМЕЕТЕ ПРАВО </a:t>
            </a:r>
            <a:r>
              <a:rPr lang="ru-RU" sz="4000" dirty="0">
                <a:latin typeface="Time Roman" pitchFamily="2" charset="0"/>
              </a:rPr>
              <a:t>получить копию своего заявления с отметкой о его регистрации в правоохранительном органе или талон-уведомление, в котором указываются сведения о сотруднике, принявшем заявление и его подпись, регистрационный номер, наименование, адрес и телефон правоохранительного органа, дата приема заявления.</a:t>
            </a:r>
          </a:p>
          <a:p>
            <a:endParaRPr lang="ru-RU" sz="4000" dirty="0">
              <a:latin typeface="Time Rom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3689" y="836712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 Roman" pitchFamily="2" charset="0"/>
              </a:rPr>
              <a:t>В правоохранительном органе полученное от Вас сообщение (заявление) должно быть</a:t>
            </a:r>
          </a:p>
          <a:p>
            <a:r>
              <a:rPr lang="ru-RU" sz="1600" b="1" dirty="0">
                <a:latin typeface="Time Roman" pitchFamily="2" charset="0"/>
              </a:rPr>
              <a:t>НЕЗАМЕДЛИТЕЛЬНО ЗАРЕГИСТРИРОВАНО</a:t>
            </a:r>
            <a:r>
              <a:rPr lang="ru-RU" sz="1600" dirty="0">
                <a:latin typeface="Time Roman" pitchFamily="2" charset="0"/>
              </a:rPr>
              <a:t> и доложено вышестоящему руководителю для осуществления процессуальных действий согласно требованиям Уголовно-процессуального кодекса РФ.</a:t>
            </a:r>
          </a:p>
          <a:p>
            <a:r>
              <a:rPr lang="ru-RU" sz="1600" b="1" dirty="0">
                <a:latin typeface="Time Roman" pitchFamily="2" charset="0"/>
              </a:rPr>
              <a:t> </a:t>
            </a:r>
            <a:endParaRPr lang="ru-RU" sz="1600" dirty="0">
              <a:latin typeface="Time Roman" pitchFamily="2" charset="0"/>
            </a:endParaRPr>
          </a:p>
          <a:p>
            <a:r>
              <a:rPr lang="ru-RU" sz="1600" b="1" dirty="0">
                <a:latin typeface="Time Roman" pitchFamily="2" charset="0"/>
              </a:rPr>
              <a:t>ВЫ ИМЕЕТЕ ПРАВО</a:t>
            </a:r>
            <a:r>
              <a:rPr lang="ru-RU" sz="1600" dirty="0">
                <a:latin typeface="Time Roman" pitchFamily="2" charset="0"/>
              </a:rPr>
              <a:t> выяснить в правоохранительном органе, которому поручено заниматься Вашим заявлением, о характере принимаемых мер и требовать приема Вас руководителем соответствующего подразделения для получения более полной информации по вопросам, затрагивающим Ваши права и законные интересы.</a:t>
            </a:r>
          </a:p>
          <a:p>
            <a:r>
              <a:rPr lang="ru-RU" sz="1600" b="1" dirty="0">
                <a:latin typeface="Time Roman" pitchFamily="2" charset="0"/>
              </a:rPr>
              <a:t> </a:t>
            </a:r>
            <a:endParaRPr lang="ru-RU" sz="1600" dirty="0">
              <a:latin typeface="Time Roman" pitchFamily="2" charset="0"/>
            </a:endParaRPr>
          </a:p>
          <a:p>
            <a:r>
              <a:rPr lang="ru-RU" sz="1600" b="1" dirty="0">
                <a:latin typeface="Time Roman" pitchFamily="2" charset="0"/>
              </a:rPr>
              <a:t>В СЛУЧАЕ ОТКАЗА</a:t>
            </a:r>
            <a:r>
              <a:rPr lang="ru-RU" sz="1600" dirty="0">
                <a:latin typeface="Time Roman" pitchFamily="2" charset="0"/>
              </a:rPr>
              <a:t> принять от Вас сообщение (заявление) о коррупционном преступлении </a:t>
            </a:r>
            <a:r>
              <a:rPr lang="ru-RU" sz="1600" b="1" dirty="0">
                <a:latin typeface="Time Roman" pitchFamily="2" charset="0"/>
              </a:rPr>
              <a:t>ВЫ ИМЕЕТЕ ПРАВО</a:t>
            </a:r>
            <a:r>
              <a:rPr lang="ru-RU" sz="1600" dirty="0">
                <a:latin typeface="Time Roman" pitchFamily="2" charset="0"/>
              </a:rPr>
              <a:t> обжаловать эти незаконные действия в вышестоящих инстанциях (региональных, федеральных), а также подать жалобу на неправомерные действия сотрудников правоохранительных органов в прокуратуру Санкт-Петербурга или Ленинградской области, Генеральную прокуратуру Российской Федерации, осуществляющие прокурорский надзор за деятельностью правоохранительных органов и силовых структур.</a:t>
            </a:r>
          </a:p>
        </p:txBody>
      </p:sp>
    </p:spTree>
    <p:extLst>
      <p:ext uri="{BB962C8B-B14F-4D97-AF65-F5344CB8AC3E}">
        <p14:creationId xmlns:p14="http://schemas.microsoft.com/office/powerpoint/2010/main" val="29164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206</TotalTime>
  <Words>837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ПАМЯТКА  О ПОВЕДЕНИИ В СИТУАЦИЯХ,  ПРЕДСТАВЛЯЮЩИХ КОРРУПЦИОННУЮ ОПАСНОСТЬ ИЛИ ПРОВОКАЦИИ ВЗЯТКИ. </vt:lpstr>
      <vt:lpstr>Уголовный кодекс Российской Федерации предусматривает три вида преступлений, связанных с взяткой:  получение взятки (статья 290),  дача взятки (статья 291)  и посредничество во взяточничестве (статья 291.1). </vt:lpstr>
      <vt:lpstr>  Дача взятки  </vt:lpstr>
      <vt:lpstr>  ВАШИ ДЕЙСТВИЯ В СЛУЧАЕ ВЫМОГАТЕЛЬСТВА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 О ПОВЕДЕНИИ В СИТУАЦИЯХ,  ПРЕДСТАВЛЯЮЩИХ КОРРУПЦИОННУЮ ОПАСНОСТЬ ИЛИ ПРОВОКАЦИИ ВЗЯТКИ.</dc:title>
  <dc:creator>GDOU14</dc:creator>
  <cp:lastModifiedBy>GDOU14</cp:lastModifiedBy>
  <cp:revision>17</cp:revision>
  <dcterms:created xsi:type="dcterms:W3CDTF">2016-03-03T08:08:52Z</dcterms:created>
  <dcterms:modified xsi:type="dcterms:W3CDTF">2016-03-03T12:00:21Z</dcterms:modified>
</cp:coreProperties>
</file>