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03" r:id="rId3"/>
    <p:sldId id="258" r:id="rId4"/>
    <p:sldId id="299" r:id="rId5"/>
    <p:sldId id="302" r:id="rId6"/>
    <p:sldId id="295" r:id="rId7"/>
    <p:sldId id="259" r:id="rId8"/>
    <p:sldId id="304" r:id="rId9"/>
    <p:sldId id="292" r:id="rId10"/>
    <p:sldId id="293" r:id="rId11"/>
    <p:sldId id="294" r:id="rId12"/>
    <p:sldId id="260" r:id="rId13"/>
    <p:sldId id="288" r:id="rId14"/>
    <p:sldId id="290" r:id="rId15"/>
    <p:sldId id="289" r:id="rId16"/>
    <p:sldId id="296" r:id="rId17"/>
    <p:sldId id="297" r:id="rId18"/>
    <p:sldId id="291" r:id="rId19"/>
    <p:sldId id="298" r:id="rId20"/>
    <p:sldId id="301" r:id="rId2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993300"/>
    <a:srgbClr val="990033"/>
    <a:srgbClr val="660033"/>
    <a:srgbClr val="003366"/>
    <a:srgbClr val="993366"/>
    <a:srgbClr val="6600CC"/>
    <a:srgbClr val="006600"/>
    <a:srgbClr val="F3F3F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4584" autoAdjust="0"/>
  </p:normalViewPr>
  <p:slideViewPr>
    <p:cSldViewPr>
      <p:cViewPr varScale="1">
        <p:scale>
          <a:sx n="100" d="100"/>
          <a:sy n="100" d="100"/>
        </p:scale>
        <p:origin x="-270" y="-24"/>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10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2B63E0-94CE-4F50-9703-90336916D176}" type="datetimeFigureOut">
              <a:rPr lang="ru-RU" smtClean="0"/>
              <a:pPr/>
              <a:t>25.12.2015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978751-8FB4-4AA4-B5BC-59354FA0D149}"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0564D90-A6CA-40D0-A5AA-6789FABAE22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75BD6-A224-45AB-A061-AE42392777C4}" type="slidenum">
              <a:rPr lang="en-US"/>
              <a:pPr/>
              <a:t>12</a:t>
            </a:fld>
            <a:endParaRPr lang="en-US"/>
          </a:p>
        </p:txBody>
      </p:sp>
      <p:sp>
        <p:nvSpPr>
          <p:cNvPr id="10242" name="Rectangle 2"/>
          <p:cNvSpPr>
            <a:spLocks noGrp="1" noRot="1" noChangeAspec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75BD6-A224-45AB-A061-AE42392777C4}" type="slidenum">
              <a:rPr lang="en-US"/>
              <a:pPr/>
              <a:t>13</a:t>
            </a:fld>
            <a:endParaRPr lang="en-US"/>
          </a:p>
        </p:txBody>
      </p:sp>
      <p:sp>
        <p:nvSpPr>
          <p:cNvPr id="10242" name="Rectangle 2"/>
          <p:cNvSpPr>
            <a:spLocks noGrp="1" noRot="1" noChangeAspec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75BD6-A224-45AB-A061-AE42392777C4}" type="slidenum">
              <a:rPr lang="en-US"/>
              <a:pPr/>
              <a:t>14</a:t>
            </a:fld>
            <a:endParaRPr lang="en-US"/>
          </a:p>
        </p:txBody>
      </p:sp>
      <p:sp>
        <p:nvSpPr>
          <p:cNvPr id="10242" name="Rectangle 2"/>
          <p:cNvSpPr>
            <a:spLocks noGrp="1" noRot="1" noChangeAspec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75BD6-A224-45AB-A061-AE42392777C4}" type="slidenum">
              <a:rPr lang="en-US"/>
              <a:pPr/>
              <a:t>15</a:t>
            </a:fld>
            <a:endParaRPr lang="en-US"/>
          </a:p>
        </p:txBody>
      </p:sp>
      <p:sp>
        <p:nvSpPr>
          <p:cNvPr id="10242" name="Rectangle 2"/>
          <p:cNvSpPr>
            <a:spLocks noGrp="1" noRot="1" noChangeAspec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75BD6-A224-45AB-A061-AE42392777C4}" type="slidenum">
              <a:rPr lang="en-US"/>
              <a:pPr/>
              <a:t>16</a:t>
            </a:fld>
            <a:endParaRPr lang="en-US"/>
          </a:p>
        </p:txBody>
      </p:sp>
      <p:sp>
        <p:nvSpPr>
          <p:cNvPr id="10242" name="Rectangle 2"/>
          <p:cNvSpPr>
            <a:spLocks noGrp="1" noRot="1" noChangeAspec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75BD6-A224-45AB-A061-AE42392777C4}" type="slidenum">
              <a:rPr lang="en-US"/>
              <a:pPr/>
              <a:t>17</a:t>
            </a:fld>
            <a:endParaRPr lang="en-US"/>
          </a:p>
        </p:txBody>
      </p:sp>
      <p:sp>
        <p:nvSpPr>
          <p:cNvPr id="10242" name="Rectangle 2"/>
          <p:cNvSpPr>
            <a:spLocks noGrp="1" noRot="1" noChangeAspec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75BD6-A224-45AB-A061-AE42392777C4}" type="slidenum">
              <a:rPr lang="en-US"/>
              <a:pPr/>
              <a:t>18</a:t>
            </a:fld>
            <a:endParaRPr lang="en-US"/>
          </a:p>
        </p:txBody>
      </p:sp>
      <p:sp>
        <p:nvSpPr>
          <p:cNvPr id="10242" name="Rectangle 2"/>
          <p:cNvSpPr>
            <a:spLocks noGrp="1" noRot="1" noChangeAspec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75BD6-A224-45AB-A061-AE42392777C4}" type="slidenum">
              <a:rPr lang="en-US"/>
              <a:pPr/>
              <a:t>19</a:t>
            </a:fld>
            <a:endParaRPr lang="en-US"/>
          </a:p>
        </p:txBody>
      </p:sp>
      <p:sp>
        <p:nvSpPr>
          <p:cNvPr id="10242" name="Rectangle 2"/>
          <p:cNvSpPr>
            <a:spLocks noGrp="1" noRot="1" noChangeAspec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p:txBody>
          <a:bodyPr/>
          <a:lstStyle/>
          <a:p>
            <a:r>
              <a:rPr lang="en-US"/>
              <a:t>Content Layouts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102" name="Freeform 30"/>
          <p:cNvSpPr>
            <a:spLocks/>
          </p:cNvSpPr>
          <p:nvPr/>
        </p:nvSpPr>
        <p:spPr bwMode="gray">
          <a:xfrm>
            <a:off x="320675" y="4437063"/>
            <a:ext cx="2733675" cy="1811337"/>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endParaRPr lang="ru-RU"/>
          </a:p>
        </p:txBody>
      </p:sp>
      <p:sp>
        <p:nvSpPr>
          <p:cNvPr id="3096" name="Freeform 24"/>
          <p:cNvSpPr>
            <a:spLocks/>
          </p:cNvSpPr>
          <p:nvPr/>
        </p:nvSpPr>
        <p:spPr bwMode="gray">
          <a:xfrm>
            <a:off x="3236913" y="2393950"/>
            <a:ext cx="2725737" cy="181133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hlink"/>
          </a:solidFill>
          <a:ln w="9525">
            <a:noFill/>
            <a:round/>
            <a:headEnd/>
            <a:tailEnd/>
          </a:ln>
          <a:effectLst/>
        </p:spPr>
        <p:txBody>
          <a:bodyPr/>
          <a:lstStyle/>
          <a:p>
            <a:endParaRPr lang="ru-RU"/>
          </a:p>
        </p:txBody>
      </p:sp>
      <p:sp>
        <p:nvSpPr>
          <p:cNvPr id="3098" name="Freeform 26"/>
          <p:cNvSpPr>
            <a:spLocks/>
          </p:cNvSpPr>
          <p:nvPr/>
        </p:nvSpPr>
        <p:spPr bwMode="gray">
          <a:xfrm>
            <a:off x="6151563" y="377825"/>
            <a:ext cx="2732087" cy="1809750"/>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1"/>
          </a:solidFill>
          <a:ln w="9525">
            <a:noFill/>
            <a:round/>
            <a:headEnd/>
            <a:tailEnd/>
          </a:ln>
          <a:effectLst/>
        </p:spPr>
        <p:txBody>
          <a:bodyPr/>
          <a:lstStyle/>
          <a:p>
            <a:endParaRPr lang="ru-RU"/>
          </a:p>
        </p:txBody>
      </p:sp>
      <p:sp>
        <p:nvSpPr>
          <p:cNvPr id="3100" name="Freeform 28"/>
          <p:cNvSpPr>
            <a:spLocks/>
          </p:cNvSpPr>
          <p:nvPr/>
        </p:nvSpPr>
        <p:spPr bwMode="gray">
          <a:xfrm>
            <a:off x="314325" y="373063"/>
            <a:ext cx="2732088" cy="1809750"/>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endParaRPr lang="ru-RU"/>
          </a:p>
        </p:txBody>
      </p:sp>
      <p:sp>
        <p:nvSpPr>
          <p:cNvPr id="3097" name="Freeform 25" descr="1"/>
          <p:cNvSpPr>
            <a:spLocks/>
          </p:cNvSpPr>
          <p:nvPr/>
        </p:nvSpPr>
        <p:spPr bwMode="gray">
          <a:xfrm>
            <a:off x="3235325" y="377825"/>
            <a:ext cx="2727325" cy="1800225"/>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2"/>
            <a:srcRect/>
            <a:stretch>
              <a:fillRect/>
            </a:stretch>
          </a:blipFill>
          <a:ln w="9525">
            <a:noFill/>
            <a:round/>
            <a:headEnd/>
            <a:tailEnd/>
          </a:ln>
          <a:effectLst/>
        </p:spPr>
        <p:txBody>
          <a:bodyPr/>
          <a:lstStyle/>
          <a:p>
            <a:endParaRPr lang="ru-RU"/>
          </a:p>
        </p:txBody>
      </p:sp>
      <p:sp>
        <p:nvSpPr>
          <p:cNvPr id="3099" name="Freeform 27"/>
          <p:cNvSpPr>
            <a:spLocks/>
          </p:cNvSpPr>
          <p:nvPr/>
        </p:nvSpPr>
        <p:spPr bwMode="gray">
          <a:xfrm>
            <a:off x="6156325" y="2398713"/>
            <a:ext cx="2727325" cy="1800225"/>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a:srcRect/>
            <a:stretch>
              <a:fillRect/>
            </a:stretch>
          </a:blipFill>
          <a:ln w="9525">
            <a:noFill/>
            <a:round/>
            <a:headEnd/>
            <a:tailEnd/>
          </a:ln>
          <a:effectLst/>
        </p:spPr>
        <p:txBody>
          <a:bodyPr/>
          <a:lstStyle/>
          <a:p>
            <a:endParaRPr lang="ru-RU"/>
          </a:p>
        </p:txBody>
      </p:sp>
      <p:sp>
        <p:nvSpPr>
          <p:cNvPr id="3101" name="Freeform 29" descr="3"/>
          <p:cNvSpPr>
            <a:spLocks/>
          </p:cNvSpPr>
          <p:nvPr/>
        </p:nvSpPr>
        <p:spPr bwMode="gray">
          <a:xfrm>
            <a:off x="314325" y="2398713"/>
            <a:ext cx="2727325" cy="1800225"/>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4"/>
            <a:srcRect/>
            <a:stretch>
              <a:fillRect/>
            </a:stretch>
          </a:blipFill>
          <a:ln w="9525">
            <a:noFill/>
            <a:round/>
            <a:headEnd/>
            <a:tailEnd/>
          </a:ln>
          <a:effectLst/>
        </p:spPr>
        <p:txBody>
          <a:bodyPr/>
          <a:lstStyle/>
          <a:p>
            <a:endParaRPr lang="ru-RU"/>
          </a:p>
        </p:txBody>
      </p:sp>
      <p:pic>
        <p:nvPicPr>
          <p:cNvPr id="3103" name="Picture 31" descr="1"/>
          <p:cNvPicPr>
            <a:picLocks noChangeAspect="1" noChangeArrowheads="1"/>
          </p:cNvPicPr>
          <p:nvPr/>
        </p:nvPicPr>
        <p:blipFill>
          <a:blip r:embed="rId5"/>
          <a:srcRect/>
          <a:stretch>
            <a:fillRect/>
          </a:stretch>
        </p:blipFill>
        <p:spPr bwMode="gray">
          <a:xfrm rot="1593903">
            <a:off x="746125" y="4217988"/>
            <a:ext cx="604838" cy="1997075"/>
          </a:xfrm>
          <a:prstGeom prst="rect">
            <a:avLst/>
          </a:prstGeom>
          <a:noFill/>
        </p:spPr>
      </p:pic>
      <p:sp>
        <p:nvSpPr>
          <p:cNvPr id="3104" name="Rectangle 32"/>
          <p:cNvSpPr>
            <a:spLocks noChangeArrowheads="1"/>
          </p:cNvSpPr>
          <p:nvPr/>
        </p:nvSpPr>
        <p:spPr bwMode="gray">
          <a:xfrm>
            <a:off x="0" y="6629400"/>
            <a:ext cx="9144000" cy="228600"/>
          </a:xfrm>
          <a:prstGeom prst="rect">
            <a:avLst/>
          </a:prstGeom>
          <a:solidFill>
            <a:srgbClr val="E4E4E4"/>
          </a:solidFill>
          <a:ln w="9525">
            <a:noFill/>
            <a:miter lim="800000"/>
            <a:headEnd/>
            <a:tailEnd/>
          </a:ln>
          <a:effectLst/>
        </p:spPr>
        <p:txBody>
          <a:bodyPr wrap="none" anchor="ctr"/>
          <a:lstStyle/>
          <a:p>
            <a:endParaRPr lang="ru-RU"/>
          </a:p>
        </p:txBody>
      </p:sp>
      <p:sp>
        <p:nvSpPr>
          <p:cNvPr id="3074" name="Rectangle 2"/>
          <p:cNvSpPr>
            <a:spLocks noGrp="1" noChangeArrowheads="1"/>
          </p:cNvSpPr>
          <p:nvPr>
            <p:ph type="ctrTitle"/>
          </p:nvPr>
        </p:nvSpPr>
        <p:spPr>
          <a:xfrm>
            <a:off x="990600" y="4486275"/>
            <a:ext cx="7772400" cy="1165225"/>
          </a:xfrm>
        </p:spPr>
        <p:txBody>
          <a:bodyPr/>
          <a:lstStyle>
            <a:lvl1pPr algn="r">
              <a:defRPr sz="4800"/>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5029200" y="5867400"/>
            <a:ext cx="3733800" cy="533400"/>
          </a:xfrm>
        </p:spPr>
        <p:txBody>
          <a:bodyPr/>
          <a:lstStyle>
            <a:lvl1pPr marL="0" indent="0" algn="dist">
              <a:buFontTx/>
              <a:buNone/>
              <a:defRPr sz="1500" i="1">
                <a:latin typeface="Times New Roman" pitchFamily="18" charset="0"/>
              </a:defRPr>
            </a:lvl1pPr>
          </a:lstStyle>
          <a:p>
            <a:r>
              <a:rPr lang="ru-RU" smtClean="0"/>
              <a:t>Образец подзаголовка</a:t>
            </a:r>
            <a:endParaRPr lang="en-US"/>
          </a:p>
        </p:txBody>
      </p:sp>
      <p:sp>
        <p:nvSpPr>
          <p:cNvPr id="3076" name="Rectangle 4"/>
          <p:cNvSpPr>
            <a:spLocks noGrp="1" noChangeArrowheads="1"/>
          </p:cNvSpPr>
          <p:nvPr>
            <p:ph type="dt" sz="half" idx="2"/>
          </p:nvPr>
        </p:nvSpPr>
        <p:spPr>
          <a:xfrm>
            <a:off x="457200" y="6308725"/>
            <a:ext cx="2133600" cy="2571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308725"/>
            <a:ext cx="2895600" cy="25717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308725"/>
            <a:ext cx="2133600" cy="257175"/>
          </a:xfrm>
        </p:spPr>
        <p:txBody>
          <a:bodyPr/>
          <a:lstStyle>
            <a:lvl1pPr>
              <a:defRPr/>
            </a:lvl1pPr>
          </a:lstStyle>
          <a:p>
            <a:fld id="{9ED49E84-AAA4-42CD-A573-D860BD25CB56}" type="slidenum">
              <a:rPr lang="en-US"/>
              <a:pPr/>
              <a:t>‹#›</a:t>
            </a:fld>
            <a:endParaRPr lang="en-US"/>
          </a:p>
        </p:txBody>
      </p:sp>
      <p:sp>
        <p:nvSpPr>
          <p:cNvPr id="3105" name="Text Box 33"/>
          <p:cNvSpPr txBox="1">
            <a:spLocks noChangeArrowheads="1"/>
          </p:cNvSpPr>
          <p:nvPr/>
        </p:nvSpPr>
        <p:spPr bwMode="gray">
          <a:xfrm>
            <a:off x="7459663" y="1695450"/>
            <a:ext cx="1303337" cy="427038"/>
          </a:xfrm>
          <a:prstGeom prst="rect">
            <a:avLst/>
          </a:prstGeom>
          <a:noFill/>
          <a:ln w="9525">
            <a:noFill/>
            <a:miter lim="800000"/>
            <a:headEnd/>
            <a:tailEnd/>
          </a:ln>
          <a:effectLst/>
        </p:spPr>
        <p:txBody>
          <a:bodyPr wrap="none">
            <a:spAutoFit/>
          </a:bodyPr>
          <a:lstStyle/>
          <a:p>
            <a:pPr algn="r"/>
            <a:r>
              <a:rPr lang="en-US" sz="2200">
                <a:solidFill>
                  <a:srgbClr val="FFFFFF"/>
                </a:solidFill>
                <a:latin typeface="Arial Black" pitchFamily="34" charset="0"/>
              </a:rPr>
              <a:t>L/O/G/O</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D4A1E9F-5D2C-47D9-8C7B-24FBABF8CB7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050" y="284163"/>
            <a:ext cx="2063750" cy="5842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28625" y="284163"/>
            <a:ext cx="6042025" cy="5842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76D8ECF-6B45-45CD-A78A-764CFF5F396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84163"/>
            <a:ext cx="6734175" cy="94456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77FD12E2-1ECF-4013-8966-F7DFA0691C5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84163"/>
            <a:ext cx="6734175" cy="9445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F92116F3-E156-41D2-B622-965874BB46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84163"/>
            <a:ext cx="6734175" cy="944562"/>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FB0ED38F-FC48-4AC4-A272-FE42A1B2B9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BF74A1C-F5CA-4A1A-86F8-E6813E2671E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C747A3A-23A1-409D-81C8-CE43425121F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3BEDC15-3675-4999-87F1-31F748E5F78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222FC838-BD0D-4290-8A1E-6C317EC3DE0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5EBEFEAA-4550-48CF-8BE1-04F46B4CFD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3A87F453-0D1A-4627-A801-F7CC112A49D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5FBBD6B-9945-4F2E-AB44-84878128B6A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70B2629-4874-4904-A25D-FD615592A2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295275" y="342900"/>
            <a:ext cx="8848725"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endParaRPr lang="ru-RU"/>
          </a:p>
        </p:txBody>
      </p:sp>
      <p:sp>
        <p:nvSpPr>
          <p:cNvPr id="1032" name="Freeform 8"/>
          <p:cNvSpPr>
            <a:spLocks/>
          </p:cNvSpPr>
          <p:nvPr/>
        </p:nvSpPr>
        <p:spPr bwMode="gray">
          <a:xfrm>
            <a:off x="328613" y="0"/>
            <a:ext cx="8821737"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endParaRPr lang="ru-RU"/>
          </a:p>
        </p:txBody>
      </p:sp>
      <p:sp>
        <p:nvSpPr>
          <p:cNvPr id="1033" name="Freeform 9"/>
          <p:cNvSpPr>
            <a:spLocks/>
          </p:cNvSpPr>
          <p:nvPr/>
        </p:nvSpPr>
        <p:spPr bwMode="gray">
          <a:xfrm>
            <a:off x="-1588" y="393700"/>
            <a:ext cx="242888"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endParaRPr lang="ru-RU"/>
          </a:p>
        </p:txBody>
      </p:sp>
      <p:sp>
        <p:nvSpPr>
          <p:cNvPr id="1034" name="Freeform 10"/>
          <p:cNvSpPr>
            <a:spLocks/>
          </p:cNvSpPr>
          <p:nvPr/>
        </p:nvSpPr>
        <p:spPr bwMode="gray">
          <a:xfrm>
            <a:off x="-3175" y="0"/>
            <a:ext cx="24765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endParaRPr lang="ru-RU"/>
          </a:p>
        </p:txBody>
      </p:sp>
      <p:grpSp>
        <p:nvGrpSpPr>
          <p:cNvPr id="1035" name="Group 11"/>
          <p:cNvGrpSpPr>
            <a:grpSpLocks/>
          </p:cNvGrpSpPr>
          <p:nvPr/>
        </p:nvGrpSpPr>
        <p:grpSpPr bwMode="auto">
          <a:xfrm>
            <a:off x="7343775" y="133350"/>
            <a:ext cx="1692275" cy="1160463"/>
            <a:chOff x="4688" y="182"/>
            <a:chExt cx="956" cy="656"/>
          </a:xfrm>
        </p:grpSpPr>
        <p:sp>
          <p:nvSpPr>
            <p:cNvPr id="1036" name="Freeform 12" descr="1"/>
            <p:cNvSpPr>
              <a:spLocks/>
            </p:cNvSpPr>
            <p:nvPr/>
          </p:nvSpPr>
          <p:spPr bwMode="gray">
            <a:xfrm>
              <a:off x="4688" y="182"/>
              <a:ext cx="462" cy="305"/>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16" cstate="print"/>
              <a:srcRect/>
              <a:stretch>
                <a:fillRect/>
              </a:stretch>
            </a:blipFill>
            <a:ln w="9525">
              <a:noFill/>
              <a:round/>
              <a:headEnd/>
              <a:tailEnd/>
            </a:ln>
            <a:effectLst/>
          </p:spPr>
          <p:txBody>
            <a:bodyPr/>
            <a:lstStyle/>
            <a:p>
              <a:endParaRPr lang="ru-RU"/>
            </a:p>
          </p:txBody>
        </p:sp>
        <p:sp>
          <p:nvSpPr>
            <p:cNvPr id="1037" name="Freeform 13"/>
            <p:cNvSpPr>
              <a:spLocks/>
            </p:cNvSpPr>
            <p:nvPr/>
          </p:nvSpPr>
          <p:spPr bwMode="gray">
            <a:xfrm>
              <a:off x="5182" y="182"/>
              <a:ext cx="462" cy="306"/>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1"/>
            </a:solidFill>
            <a:ln w="9525">
              <a:noFill/>
              <a:round/>
              <a:headEnd/>
              <a:tailEnd/>
            </a:ln>
            <a:effectLst/>
          </p:spPr>
          <p:txBody>
            <a:bodyPr/>
            <a:lstStyle/>
            <a:p>
              <a:endParaRPr lang="ru-RU"/>
            </a:p>
          </p:txBody>
        </p:sp>
        <p:sp>
          <p:nvSpPr>
            <p:cNvPr id="1038" name="Freeform 14"/>
            <p:cNvSpPr>
              <a:spLocks/>
            </p:cNvSpPr>
            <p:nvPr/>
          </p:nvSpPr>
          <p:spPr bwMode="gray">
            <a:xfrm>
              <a:off x="4688" y="532"/>
              <a:ext cx="462" cy="305"/>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2"/>
            </a:solidFill>
            <a:ln w="9525">
              <a:noFill/>
              <a:round/>
              <a:headEnd/>
              <a:tailEnd/>
            </a:ln>
            <a:effectLst/>
          </p:spPr>
          <p:txBody>
            <a:bodyPr/>
            <a:lstStyle/>
            <a:p>
              <a:endParaRPr lang="ru-RU"/>
            </a:p>
          </p:txBody>
        </p:sp>
        <p:sp>
          <p:nvSpPr>
            <p:cNvPr id="1039" name="Freeform 15"/>
            <p:cNvSpPr>
              <a:spLocks/>
            </p:cNvSpPr>
            <p:nvPr/>
          </p:nvSpPr>
          <p:spPr bwMode="gray">
            <a:xfrm>
              <a:off x="5182" y="532"/>
              <a:ext cx="462" cy="306"/>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17" cstate="print"/>
              <a:srcRect/>
              <a:stretch>
                <a:fillRect/>
              </a:stretch>
            </a:blipFill>
            <a:ln w="9525">
              <a:noFill/>
              <a:round/>
              <a:headEnd/>
              <a:tailEnd/>
            </a:ln>
            <a:effectLst/>
          </p:spPr>
          <p:txBody>
            <a:bodyPr/>
            <a:lstStyle/>
            <a:p>
              <a:endParaRPr lang="ru-RU"/>
            </a:p>
          </p:txBody>
        </p:sp>
      </p:grpSp>
      <p:pic>
        <p:nvPicPr>
          <p:cNvPr id="1040" name="Picture 16" descr="1"/>
          <p:cNvPicPr>
            <a:picLocks noChangeAspect="1" noChangeArrowheads="1"/>
          </p:cNvPicPr>
          <p:nvPr/>
        </p:nvPicPr>
        <p:blipFill>
          <a:blip r:embed="rId18" cstate="print"/>
          <a:srcRect/>
          <a:stretch>
            <a:fillRect/>
          </a:stretch>
        </p:blipFill>
        <p:spPr bwMode="gray">
          <a:xfrm rot="-596429">
            <a:off x="8755063" y="36513"/>
            <a:ext cx="182562" cy="603250"/>
          </a:xfrm>
          <a:prstGeom prst="rect">
            <a:avLst/>
          </a:prstGeom>
          <a:noFill/>
        </p:spPr>
      </p:pic>
      <p:sp>
        <p:nvSpPr>
          <p:cNvPr id="1026" name="Rectangle 2"/>
          <p:cNvSpPr>
            <a:spLocks noGrp="1" noChangeArrowheads="1"/>
          </p:cNvSpPr>
          <p:nvPr>
            <p:ph type="title"/>
          </p:nvPr>
        </p:nvSpPr>
        <p:spPr bwMode="gray">
          <a:xfrm>
            <a:off x="428625" y="284163"/>
            <a:ext cx="6734175"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A45B89A-896F-4EDB-855D-5F885ABC5EF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charset="0"/>
        </a:defRPr>
      </a:lvl2pPr>
      <a:lvl3pPr algn="l" rtl="0" eaLnBrk="1" fontAlgn="base" hangingPunct="1">
        <a:spcBef>
          <a:spcPct val="0"/>
        </a:spcBef>
        <a:spcAft>
          <a:spcPct val="0"/>
        </a:spcAft>
        <a:defRPr sz="4200" b="1">
          <a:solidFill>
            <a:srgbClr val="000000"/>
          </a:solidFill>
          <a:latin typeface="Arial" charset="0"/>
        </a:defRPr>
      </a:lvl3pPr>
      <a:lvl4pPr algn="l" rtl="0" eaLnBrk="1" fontAlgn="base" hangingPunct="1">
        <a:spcBef>
          <a:spcPct val="0"/>
        </a:spcBef>
        <a:spcAft>
          <a:spcPct val="0"/>
        </a:spcAft>
        <a:defRPr sz="4200" b="1">
          <a:solidFill>
            <a:srgbClr val="000000"/>
          </a:solidFill>
          <a:latin typeface="Arial" charset="0"/>
        </a:defRPr>
      </a:lvl4pPr>
      <a:lvl5pPr algn="l" rtl="0" eaLnBrk="1" fontAlgn="base" hangingPunct="1">
        <a:spcBef>
          <a:spcPct val="0"/>
        </a:spcBef>
        <a:spcAft>
          <a:spcPct val="0"/>
        </a:spcAft>
        <a:defRPr sz="4200" b="1">
          <a:solidFill>
            <a:srgbClr val="000000"/>
          </a:solidFill>
          <a:latin typeface="Arial" charset="0"/>
        </a:defRPr>
      </a:lvl5pPr>
      <a:lvl6pPr marL="457200" algn="l" rtl="0" eaLnBrk="1" fontAlgn="base" hangingPunct="1">
        <a:spcBef>
          <a:spcPct val="0"/>
        </a:spcBef>
        <a:spcAft>
          <a:spcPct val="0"/>
        </a:spcAft>
        <a:defRPr sz="4200" b="1">
          <a:solidFill>
            <a:srgbClr val="000000"/>
          </a:solidFill>
          <a:latin typeface="Arial" charset="0"/>
        </a:defRPr>
      </a:lvl6pPr>
      <a:lvl7pPr marL="914400" algn="l" rtl="0" eaLnBrk="1" fontAlgn="base" hangingPunct="1">
        <a:spcBef>
          <a:spcPct val="0"/>
        </a:spcBef>
        <a:spcAft>
          <a:spcPct val="0"/>
        </a:spcAft>
        <a:defRPr sz="4200" b="1">
          <a:solidFill>
            <a:srgbClr val="000000"/>
          </a:solidFill>
          <a:latin typeface="Arial" charset="0"/>
        </a:defRPr>
      </a:lvl7pPr>
      <a:lvl8pPr marL="1371600" algn="l" rtl="0" eaLnBrk="1" fontAlgn="base" hangingPunct="1">
        <a:spcBef>
          <a:spcPct val="0"/>
        </a:spcBef>
        <a:spcAft>
          <a:spcPct val="0"/>
        </a:spcAft>
        <a:defRPr sz="4200" b="1">
          <a:solidFill>
            <a:srgbClr val="000000"/>
          </a:solidFill>
          <a:latin typeface="Arial" charset="0"/>
        </a:defRPr>
      </a:lvl8pPr>
      <a:lvl9pPr marL="1828800" algn="l" rtl="0" eaLnBrk="1" fontAlgn="base" hangingPunct="1">
        <a:spcBef>
          <a:spcPct val="0"/>
        </a:spcBef>
        <a:spcAft>
          <a:spcPct val="0"/>
        </a:spcAft>
        <a:defRPr sz="4200" b="1">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Документы\фото\DSCN0275.jpg"/>
          <p:cNvPicPr>
            <a:picLocks noChangeAspect="1" noChangeArrowheads="1"/>
          </p:cNvPicPr>
          <p:nvPr/>
        </p:nvPicPr>
        <p:blipFill>
          <a:blip r:embed="rId2" cstate="print"/>
          <a:srcRect/>
          <a:stretch>
            <a:fillRect/>
          </a:stretch>
        </p:blipFill>
        <p:spPr bwMode="auto">
          <a:xfrm>
            <a:off x="6022975" y="2357430"/>
            <a:ext cx="3121025" cy="2643206"/>
          </a:xfrm>
          <a:prstGeom prst="wedgeRoundRectCallout">
            <a:avLst/>
          </a:prstGeom>
          <a:noFill/>
          <a:effectLst>
            <a:softEdge rad="127000"/>
          </a:effectLst>
        </p:spPr>
      </p:pic>
      <p:sp>
        <p:nvSpPr>
          <p:cNvPr id="13" name="TextBox 12"/>
          <p:cNvSpPr txBox="1"/>
          <p:nvPr/>
        </p:nvSpPr>
        <p:spPr>
          <a:xfrm>
            <a:off x="-285784" y="3143248"/>
            <a:ext cx="8929750" cy="4707672"/>
          </a:xfrm>
          <a:prstGeom prst="stripedRightArrow">
            <a:avLst/>
          </a:prstGeom>
          <a:solidFill>
            <a:schemeClr val="accent1"/>
          </a:solidFill>
        </p:spPr>
        <p:txBody>
          <a:bodyPr wrap="square" rtlCol="0">
            <a:spAutoFit/>
          </a:bodyPr>
          <a:lstStyle/>
          <a:p>
            <a:pPr algn="just"/>
            <a:endParaRPr lang="ru-RU" sz="1600" b="1" i="1" dirty="0" smtClean="0">
              <a:latin typeface="Georgia" pitchFamily="18" charset="0"/>
            </a:endParaRPr>
          </a:p>
          <a:p>
            <a:pPr algn="just"/>
            <a:r>
              <a:rPr lang="ru-RU" sz="1600" b="1" i="1" dirty="0" smtClean="0">
                <a:latin typeface="Georgia" pitchFamily="18" charset="0"/>
              </a:rPr>
              <a:t>	Позволим детям  упиваться радостью утра и верить. Именно так хочет ребенок. Ему не жаль времени на сказку, на беседу с собакой, на игру в мяч, на подробное рассматривание картинки, на перерисовку буквы, и все это любовно. Он прав!!!</a:t>
            </a:r>
          </a:p>
          <a:p>
            <a:pPr algn="r"/>
            <a:r>
              <a:rPr lang="ru-RU" sz="1400" b="1" i="1" dirty="0" smtClean="0">
                <a:latin typeface="Georgia" pitchFamily="18" charset="0"/>
              </a:rPr>
              <a:t>Ян Корчак</a:t>
            </a:r>
            <a:endParaRPr lang="ru-RU" sz="1400" b="1" i="1" dirty="0">
              <a:latin typeface="Georgia" pitchFamily="18" charset="0"/>
            </a:endParaRPr>
          </a:p>
          <a:p>
            <a:r>
              <a:rPr lang="ru-RU" sz="2000" b="1" i="1" dirty="0">
                <a:latin typeface="Georgia" pitchFamily="18" charset="0"/>
              </a:rPr>
              <a:t> </a:t>
            </a:r>
          </a:p>
          <a:p>
            <a:endParaRPr lang="ru-RU" dirty="0"/>
          </a:p>
        </p:txBody>
      </p:sp>
      <p:pic>
        <p:nvPicPr>
          <p:cNvPr id="14" name="Picture 4" descr="C:\Документы\фото\DSC08330.JPG"/>
          <p:cNvPicPr>
            <a:picLocks noChangeAspect="1" noChangeArrowheads="1"/>
          </p:cNvPicPr>
          <p:nvPr/>
        </p:nvPicPr>
        <p:blipFill>
          <a:blip r:embed="rId3" cstate="print"/>
          <a:srcRect/>
          <a:stretch>
            <a:fillRect/>
          </a:stretch>
        </p:blipFill>
        <p:spPr bwMode="auto">
          <a:xfrm>
            <a:off x="5929322" y="159520"/>
            <a:ext cx="3239558" cy="2483661"/>
          </a:xfrm>
          <a:prstGeom prst="cloudCallout">
            <a:avLst/>
          </a:prstGeom>
          <a:noFill/>
          <a:effectLst>
            <a:softEdge rad="63500"/>
          </a:effectLst>
        </p:spPr>
      </p:pic>
      <p:pic>
        <p:nvPicPr>
          <p:cNvPr id="16" name="Picture 8" descr="C:\Документы\фото\DSCN2147.jpg"/>
          <p:cNvPicPr>
            <a:picLocks noChangeAspect="1" noChangeArrowheads="1"/>
          </p:cNvPicPr>
          <p:nvPr/>
        </p:nvPicPr>
        <p:blipFill>
          <a:blip r:embed="rId4"/>
          <a:srcRect/>
          <a:stretch>
            <a:fillRect/>
          </a:stretch>
        </p:blipFill>
        <p:spPr bwMode="auto">
          <a:xfrm>
            <a:off x="0" y="0"/>
            <a:ext cx="5857916" cy="4500570"/>
          </a:xfrm>
          <a:prstGeom prst="flowChartDocument">
            <a:avLst/>
          </a:prstGeom>
          <a:noFill/>
          <a:effectLst>
            <a:softEdge rad="127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428596" y="571480"/>
            <a:ext cx="8066088" cy="5857916"/>
          </a:xfrm>
        </p:spPr>
        <p:txBody>
          <a:bodyPr/>
          <a:lstStyle/>
          <a:p>
            <a:pPr>
              <a:buNone/>
            </a:pPr>
            <a:r>
              <a:rPr lang="ru-RU" sz="2800" b="1" dirty="0" smtClean="0">
                <a:solidFill>
                  <a:schemeClr val="tx1"/>
                </a:solidFill>
                <a:latin typeface="+mn-lt"/>
                <a:ea typeface="+mn-ea"/>
                <a:cs typeface="+mn-cs"/>
              </a:rPr>
              <a:t> </a:t>
            </a:r>
            <a:r>
              <a:rPr lang="ru-RU" sz="2800" b="1" dirty="0" smtClean="0">
                <a:solidFill>
                  <a:srgbClr val="660033"/>
                </a:solidFill>
                <a:latin typeface="Georgia" pitchFamily="18" charset="0"/>
              </a:rPr>
              <a:t>«</a:t>
            </a:r>
            <a:r>
              <a:rPr lang="ru-RU" sz="2800" b="1" i="1" dirty="0" smtClean="0">
                <a:solidFill>
                  <a:srgbClr val="660033"/>
                </a:solidFill>
                <a:latin typeface="Georgia" pitchFamily="18" charset="0"/>
                <a:ea typeface="+mn-ea"/>
                <a:cs typeface="+mn-cs"/>
              </a:rPr>
              <a:t>Формализованные или</a:t>
            </a:r>
          </a:p>
          <a:p>
            <a:pPr>
              <a:buNone/>
            </a:pPr>
            <a:r>
              <a:rPr lang="ru-RU" sz="2800" b="1" i="1" dirty="0" smtClean="0">
                <a:solidFill>
                  <a:srgbClr val="660033"/>
                </a:solidFill>
                <a:latin typeface="Georgia" pitchFamily="18" charset="0"/>
                <a:ea typeface="+mn-ea"/>
                <a:cs typeface="+mn-cs"/>
              </a:rPr>
              <a:t> обобщенные»  позиции</a:t>
            </a:r>
          </a:p>
          <a:p>
            <a:pPr>
              <a:buNone/>
            </a:pPr>
            <a:endParaRPr lang="ru-RU" sz="2400" b="1" i="1" dirty="0" smtClean="0">
              <a:solidFill>
                <a:schemeClr val="tx1"/>
              </a:solidFill>
              <a:latin typeface="Georgia" pitchFamily="18" charset="0"/>
            </a:endParaRPr>
          </a:p>
          <a:p>
            <a:pPr marL="457200" indent="-457200">
              <a:buFont typeface="+mj-lt"/>
              <a:buAutoNum type="arabicPeriod"/>
            </a:pPr>
            <a:r>
              <a:rPr lang="ru-RU" sz="2400" b="1" i="1" dirty="0" smtClean="0">
                <a:solidFill>
                  <a:schemeClr val="tx1"/>
                </a:solidFill>
                <a:latin typeface="Georgia" pitchFamily="18" charset="0"/>
              </a:rPr>
              <a:t>Дистанционная…</a:t>
            </a:r>
          </a:p>
          <a:p>
            <a:pPr marL="457200" indent="-457200">
              <a:buNone/>
            </a:pPr>
            <a:endParaRPr lang="ru-RU" sz="2400" b="1" i="1" dirty="0">
              <a:latin typeface="Georgia" pitchFamily="18" charset="0"/>
            </a:endParaRPr>
          </a:p>
          <a:p>
            <a:pPr marL="457200" indent="-457200">
              <a:buNone/>
            </a:pPr>
            <a:r>
              <a:rPr lang="ru-RU" sz="2400" b="1" i="1" dirty="0" smtClean="0">
                <a:solidFill>
                  <a:schemeClr val="tx1"/>
                </a:solidFill>
                <a:latin typeface="Georgia" pitchFamily="18" charset="0"/>
              </a:rPr>
              <a:t>2.   Уровневая …</a:t>
            </a:r>
          </a:p>
          <a:p>
            <a:pPr marL="457200" indent="-457200">
              <a:buFont typeface="+mj-lt"/>
              <a:buAutoNum type="arabicPeriod"/>
            </a:pPr>
            <a:endParaRPr lang="ru-RU" sz="2400" b="1" i="1" dirty="0">
              <a:latin typeface="Georgia" pitchFamily="18" charset="0"/>
            </a:endParaRPr>
          </a:p>
          <a:p>
            <a:pPr marL="457200" indent="-457200">
              <a:buNone/>
            </a:pPr>
            <a:r>
              <a:rPr lang="ru-RU" sz="2400" b="1" i="1" dirty="0" smtClean="0">
                <a:solidFill>
                  <a:schemeClr val="tx1"/>
                </a:solidFill>
                <a:latin typeface="Georgia" pitchFamily="18" charset="0"/>
              </a:rPr>
              <a:t>3.   Кинетическая …</a:t>
            </a:r>
          </a:p>
          <a:p>
            <a:pPr marL="457200" indent="-457200">
              <a:buFont typeface="+mj-lt"/>
              <a:buAutoNum type="arabicPeriod"/>
            </a:pPr>
            <a:endParaRPr lang="ru-RU" sz="2400" b="1" i="1" dirty="0">
              <a:latin typeface="Georgia" pitchFamily="18" charset="0"/>
            </a:endParaRPr>
          </a:p>
          <a:p>
            <a:pPr marL="457200" indent="-457200">
              <a:buFont typeface="+mj-lt"/>
              <a:buAutoNum type="arabicPeriod"/>
            </a:pPr>
            <a:endParaRPr lang="ru-RU" sz="2400" b="1" i="1" dirty="0" smtClean="0">
              <a:solidFill>
                <a:schemeClr val="tx1"/>
              </a:solidFill>
              <a:latin typeface="Georgia" pitchFamily="18" charset="0"/>
            </a:endParaRPr>
          </a:p>
          <a:p>
            <a:pPr marL="457200" indent="-457200">
              <a:buFont typeface="+mj-lt"/>
              <a:buAutoNum type="arabicPeriod"/>
            </a:pPr>
            <a:endParaRPr lang="ru-RU" sz="1900" b="1" i="1" dirty="0">
              <a:latin typeface="Georgia" pitchFamily="18" charset="0"/>
            </a:endParaRPr>
          </a:p>
          <a:p>
            <a:pPr marL="457200" indent="-457200">
              <a:buFont typeface="+mj-lt"/>
              <a:buAutoNum type="arabicPeriod"/>
            </a:pPr>
            <a:endParaRPr lang="ru-RU" sz="1900" b="1" i="1" dirty="0" smtClean="0">
              <a:solidFill>
                <a:schemeClr val="tx1"/>
              </a:solidFill>
              <a:latin typeface="Georgia" pitchFamily="18" charset="0"/>
            </a:endParaRPr>
          </a:p>
          <a:p>
            <a:pPr>
              <a:buNone/>
            </a:pPr>
            <a:endParaRPr lang="ru-RU" sz="1800" b="1" i="1" u="sng" dirty="0">
              <a:solidFill>
                <a:srgbClr val="990033"/>
              </a:solidFill>
              <a:latin typeface="Georgia" pitchFamily="18" charset="0"/>
            </a:endParaRPr>
          </a:p>
        </p:txBody>
      </p:sp>
      <p:pic>
        <p:nvPicPr>
          <p:cNvPr id="7173" name="Picture 5" descr="C:\Документы\фото\группа А фото\DSCN1194.jpg"/>
          <p:cNvPicPr>
            <a:picLocks noChangeAspect="1" noChangeArrowheads="1"/>
          </p:cNvPicPr>
          <p:nvPr/>
        </p:nvPicPr>
        <p:blipFill>
          <a:blip r:embed="rId2" cstate="print"/>
          <a:srcRect/>
          <a:stretch>
            <a:fillRect/>
          </a:stretch>
        </p:blipFill>
        <p:spPr bwMode="auto">
          <a:xfrm>
            <a:off x="6844112" y="0"/>
            <a:ext cx="2299888" cy="1776715"/>
          </a:xfrm>
          <a:prstGeom prst="rect">
            <a:avLst/>
          </a:prstGeom>
          <a:noFill/>
          <a:ln w="38100">
            <a:solidFill>
              <a:schemeClr val="accent1">
                <a:lumMod val="75000"/>
              </a:schemeClr>
            </a:solidFill>
          </a:ln>
          <a:effectLst>
            <a:softEdge rad="1270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428596" y="571480"/>
            <a:ext cx="8066088" cy="5857916"/>
          </a:xfrm>
        </p:spPr>
        <p:txBody>
          <a:bodyPr/>
          <a:lstStyle/>
          <a:p>
            <a:pPr>
              <a:buNone/>
            </a:pPr>
            <a:r>
              <a:rPr lang="ru-RU" sz="2800" b="1" dirty="0" smtClean="0">
                <a:solidFill>
                  <a:schemeClr val="tx1"/>
                </a:solidFill>
                <a:latin typeface="+mn-lt"/>
                <a:ea typeface="+mn-ea"/>
                <a:cs typeface="+mn-cs"/>
              </a:rPr>
              <a:t> </a:t>
            </a:r>
          </a:p>
          <a:p>
            <a:pPr>
              <a:buNone/>
            </a:pPr>
            <a:endParaRPr lang="ru-RU" sz="2800" b="1" i="1" dirty="0"/>
          </a:p>
          <a:p>
            <a:pPr>
              <a:buNone/>
            </a:pPr>
            <a:endParaRPr lang="ru-RU" sz="2400" b="1" i="1" dirty="0" smtClean="0">
              <a:latin typeface="Georgia" pitchFamily="18" charset="0"/>
              <a:ea typeface="+mn-ea"/>
              <a:cs typeface="+mn-cs"/>
            </a:endParaRPr>
          </a:p>
          <a:p>
            <a:pPr>
              <a:buNone/>
            </a:pPr>
            <a:endParaRPr lang="ru-RU" sz="1900" b="1" i="1" dirty="0" smtClean="0">
              <a:solidFill>
                <a:schemeClr val="tx1"/>
              </a:solidFill>
              <a:latin typeface="Georgia" pitchFamily="18" charset="0"/>
            </a:endParaRPr>
          </a:p>
          <a:p>
            <a:pPr marL="457200" indent="-457200">
              <a:buNone/>
            </a:pPr>
            <a:r>
              <a:rPr lang="ru-RU" b="1" i="1" u="sng" dirty="0" smtClean="0">
                <a:solidFill>
                  <a:srgbClr val="660033"/>
                </a:solidFill>
                <a:latin typeface="Georgia" pitchFamily="18" charset="0"/>
              </a:rPr>
              <a:t>С точки зрения отношения к назначению своей профессии эталоном можно считать позицию: рядом, наравне, вместе, но чуть впереди???...</a:t>
            </a:r>
          </a:p>
          <a:p>
            <a:pPr marL="457200" indent="-457200">
              <a:buNone/>
            </a:pPr>
            <a:endParaRPr lang="ru-RU" sz="1900" b="1" i="1" dirty="0" smtClean="0">
              <a:solidFill>
                <a:schemeClr val="tx1"/>
              </a:solidFill>
              <a:latin typeface="Georgia" pitchFamily="18" charset="0"/>
            </a:endParaRPr>
          </a:p>
          <a:p>
            <a:pPr>
              <a:buNone/>
            </a:pPr>
            <a:endParaRPr lang="ru-RU" sz="1800" b="1" i="1" u="sng" dirty="0">
              <a:solidFill>
                <a:srgbClr val="990033"/>
              </a:solidFill>
              <a:latin typeface="Georgia" pitchFamily="18" charset="0"/>
            </a:endParaRPr>
          </a:p>
        </p:txBody>
      </p:sp>
      <p:pic>
        <p:nvPicPr>
          <p:cNvPr id="5" name="Picture 2" descr="D:\Documents and Settings\1\Рабочий стол\DSCN3086.jpg"/>
          <p:cNvPicPr>
            <a:picLocks noChangeAspect="1" noChangeArrowheads="1"/>
          </p:cNvPicPr>
          <p:nvPr/>
        </p:nvPicPr>
        <p:blipFill>
          <a:blip r:embed="rId2" cstate="print"/>
          <a:srcRect/>
          <a:stretch>
            <a:fillRect/>
          </a:stretch>
        </p:blipFill>
        <p:spPr bwMode="auto">
          <a:xfrm>
            <a:off x="6500826" y="0"/>
            <a:ext cx="2560645" cy="1921135"/>
          </a:xfrm>
          <a:prstGeom prst="rect">
            <a:avLst/>
          </a:prstGeom>
          <a:noFill/>
          <a:ln w="38100">
            <a:solidFill>
              <a:srgbClr val="993300"/>
            </a:solidFill>
          </a:ln>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4282" y="428604"/>
            <a:ext cx="6734175" cy="944562"/>
          </a:xfrm>
        </p:spPr>
        <p:txBody>
          <a:bodyPr/>
          <a:lstStyle/>
          <a:p>
            <a:pPr algn="ctr"/>
            <a:r>
              <a:rPr lang="ru-RU" sz="3200" i="1" dirty="0" smtClean="0">
                <a:solidFill>
                  <a:srgbClr val="990033"/>
                </a:solidFill>
                <a:latin typeface="Georgia" pitchFamily="18" charset="0"/>
              </a:rPr>
              <a:t>Виды образовательной деятельности</a:t>
            </a:r>
            <a:endParaRPr lang="en-US" sz="3200" i="1" dirty="0">
              <a:solidFill>
                <a:srgbClr val="990033"/>
              </a:solidFill>
              <a:latin typeface="Georgia" pitchFamily="18" charset="0"/>
            </a:endParaRPr>
          </a:p>
        </p:txBody>
      </p:sp>
      <p:sp>
        <p:nvSpPr>
          <p:cNvPr id="8195" name="AutoShape 3"/>
          <p:cNvSpPr>
            <a:spLocks noChangeArrowheads="1"/>
          </p:cNvSpPr>
          <p:nvPr/>
        </p:nvSpPr>
        <p:spPr bwMode="gray">
          <a:xfrm>
            <a:off x="3071802" y="1785926"/>
            <a:ext cx="2857520" cy="242889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ru-RU"/>
          </a:p>
        </p:txBody>
      </p:sp>
      <p:sp>
        <p:nvSpPr>
          <p:cNvPr id="8196" name="AutoShape 4"/>
          <p:cNvSpPr>
            <a:spLocks noChangeArrowheads="1"/>
          </p:cNvSpPr>
          <p:nvPr/>
        </p:nvSpPr>
        <p:spPr bwMode="gray">
          <a:xfrm>
            <a:off x="6143636" y="2428868"/>
            <a:ext cx="2786082" cy="3429024"/>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ru-RU"/>
          </a:p>
        </p:txBody>
      </p:sp>
      <p:grpSp>
        <p:nvGrpSpPr>
          <p:cNvPr id="8197" name="Group 5"/>
          <p:cNvGrpSpPr>
            <a:grpSpLocks/>
          </p:cNvGrpSpPr>
          <p:nvPr/>
        </p:nvGrpSpPr>
        <p:grpSpPr bwMode="auto">
          <a:xfrm>
            <a:off x="6215074" y="2571744"/>
            <a:ext cx="2714644" cy="928694"/>
            <a:chOff x="3964" y="2071"/>
            <a:chExt cx="1484" cy="330"/>
          </a:xfrm>
        </p:grpSpPr>
        <p:sp>
          <p:nvSpPr>
            <p:cNvPr id="8198" name="AutoShape 6"/>
            <p:cNvSpPr>
              <a:spLocks noChangeArrowheads="1"/>
            </p:cNvSpPr>
            <p:nvPr/>
          </p:nvSpPr>
          <p:spPr bwMode="ltGray">
            <a:xfrm>
              <a:off x="3964" y="2071"/>
              <a:ext cx="1484" cy="330"/>
            </a:xfrm>
            <a:prstGeom prst="roundRect">
              <a:avLst>
                <a:gd name="adj" fmla="val 16667"/>
              </a:avLst>
            </a:prstGeom>
            <a:solidFill>
              <a:schemeClr val="accent2"/>
            </a:solidFill>
            <a:ln w="38100" algn="ctr">
              <a:solidFill>
                <a:srgbClr val="FFFFFF">
                  <a:alpha val="70000"/>
                </a:srgbClr>
              </a:solidFill>
              <a:round/>
              <a:headEnd/>
              <a:tailEnd/>
            </a:ln>
            <a:effectLst/>
          </p:spPr>
          <p:txBody>
            <a:bodyPr wrap="none" anchor="ctr"/>
            <a:lstStyle/>
            <a:p>
              <a:endParaRPr lang="ru-RU"/>
            </a:p>
          </p:txBody>
        </p:sp>
        <p:sp>
          <p:nvSpPr>
            <p:cNvPr id="8199" name="AutoShape 7"/>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ru-RU"/>
            </a:p>
          </p:txBody>
        </p:sp>
      </p:grpSp>
      <p:sp>
        <p:nvSpPr>
          <p:cNvPr id="8200" name="Rectangle 8"/>
          <p:cNvSpPr>
            <a:spLocks noChangeArrowheads="1"/>
          </p:cNvSpPr>
          <p:nvPr/>
        </p:nvSpPr>
        <p:spPr bwMode="black">
          <a:xfrm>
            <a:off x="6500826" y="2643182"/>
            <a:ext cx="2353529" cy="646331"/>
          </a:xfrm>
          <a:prstGeom prst="rect">
            <a:avLst/>
          </a:prstGeom>
          <a:noFill/>
          <a:ln w="9525" algn="ctr">
            <a:noFill/>
            <a:miter lim="800000"/>
            <a:headEnd/>
            <a:tailEnd/>
          </a:ln>
          <a:effectLst/>
        </p:spPr>
        <p:txBody>
          <a:bodyPr wrap="none">
            <a:spAutoFit/>
          </a:bodyPr>
          <a:lstStyle/>
          <a:p>
            <a:r>
              <a:rPr lang="ru-RU" b="1" i="1" dirty="0" smtClean="0">
                <a:solidFill>
                  <a:srgbClr val="FFFFFF"/>
                </a:solidFill>
                <a:latin typeface="Georgia" pitchFamily="18" charset="0"/>
                <a:cs typeface="Arial" charset="0"/>
              </a:rPr>
              <a:t>Взаимодействие</a:t>
            </a:r>
          </a:p>
          <a:p>
            <a:r>
              <a:rPr lang="ru-RU" b="1" i="1" dirty="0" smtClean="0">
                <a:solidFill>
                  <a:srgbClr val="FFFFFF"/>
                </a:solidFill>
                <a:latin typeface="Georgia" pitchFamily="18" charset="0"/>
                <a:cs typeface="Arial" charset="0"/>
              </a:rPr>
              <a:t> с семьей</a:t>
            </a:r>
            <a:endParaRPr lang="en-US" b="1" i="1" dirty="0">
              <a:solidFill>
                <a:srgbClr val="FFFFFF"/>
              </a:solidFill>
              <a:latin typeface="Georgia" pitchFamily="18" charset="0"/>
              <a:cs typeface="Arial" charset="0"/>
            </a:endParaRPr>
          </a:p>
        </p:txBody>
      </p:sp>
      <p:grpSp>
        <p:nvGrpSpPr>
          <p:cNvPr id="8201" name="Group 9"/>
          <p:cNvGrpSpPr>
            <a:grpSpLocks/>
          </p:cNvGrpSpPr>
          <p:nvPr/>
        </p:nvGrpSpPr>
        <p:grpSpPr bwMode="auto">
          <a:xfrm>
            <a:off x="3143240" y="2071678"/>
            <a:ext cx="2786082" cy="1571636"/>
            <a:chOff x="2140" y="2071"/>
            <a:chExt cx="1484" cy="330"/>
          </a:xfrm>
        </p:grpSpPr>
        <p:sp>
          <p:nvSpPr>
            <p:cNvPr id="8202" name="AutoShape 10"/>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p:spPr>
          <p:txBody>
            <a:bodyPr wrap="none" anchor="ctr"/>
            <a:lstStyle/>
            <a:p>
              <a:endParaRPr lang="ru-RU"/>
            </a:p>
          </p:txBody>
        </p:sp>
        <p:sp>
          <p:nvSpPr>
            <p:cNvPr id="8203"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ru-RU"/>
            </a:p>
          </p:txBody>
        </p:sp>
      </p:grpSp>
      <p:sp>
        <p:nvSpPr>
          <p:cNvPr id="8204" name="Rectangle 12"/>
          <p:cNvSpPr>
            <a:spLocks noChangeArrowheads="1"/>
          </p:cNvSpPr>
          <p:nvPr/>
        </p:nvSpPr>
        <p:spPr bwMode="black">
          <a:xfrm>
            <a:off x="3214678" y="2357430"/>
            <a:ext cx="2643206" cy="923330"/>
          </a:xfrm>
          <a:prstGeom prst="rect">
            <a:avLst/>
          </a:prstGeom>
          <a:noFill/>
          <a:ln w="9525" algn="ctr">
            <a:noFill/>
            <a:miter lim="800000"/>
            <a:headEnd/>
            <a:tailEnd/>
          </a:ln>
          <a:effectLst/>
        </p:spPr>
        <p:txBody>
          <a:bodyPr wrap="square">
            <a:spAutoFit/>
          </a:bodyPr>
          <a:lstStyle/>
          <a:p>
            <a:r>
              <a:rPr lang="ru-RU" b="1" i="1" dirty="0" smtClean="0">
                <a:solidFill>
                  <a:srgbClr val="FFFFFF"/>
                </a:solidFill>
                <a:latin typeface="Georgia" pitchFamily="18" charset="0"/>
                <a:cs typeface="Arial" charset="0"/>
              </a:rPr>
              <a:t>Самостоятельная</a:t>
            </a:r>
          </a:p>
          <a:p>
            <a:r>
              <a:rPr lang="ru-RU" b="1" i="1" dirty="0" smtClean="0">
                <a:solidFill>
                  <a:srgbClr val="FFFFFF"/>
                </a:solidFill>
                <a:latin typeface="Georgia" pitchFamily="18" charset="0"/>
                <a:cs typeface="Arial" charset="0"/>
              </a:rPr>
              <a:t> деятельность ребенка</a:t>
            </a:r>
            <a:endParaRPr lang="en-US" b="1" i="1" dirty="0">
              <a:solidFill>
                <a:srgbClr val="FFFFFF"/>
              </a:solidFill>
              <a:latin typeface="Georgia" pitchFamily="18" charset="0"/>
              <a:cs typeface="Arial" charset="0"/>
            </a:endParaRPr>
          </a:p>
        </p:txBody>
      </p:sp>
      <p:sp>
        <p:nvSpPr>
          <p:cNvPr id="8205" name="AutoShape 13"/>
          <p:cNvSpPr>
            <a:spLocks noChangeArrowheads="1"/>
          </p:cNvSpPr>
          <p:nvPr/>
        </p:nvSpPr>
        <p:spPr bwMode="gray">
          <a:xfrm>
            <a:off x="357158" y="2143116"/>
            <a:ext cx="2571768" cy="3571900"/>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ru-RU"/>
          </a:p>
        </p:txBody>
      </p:sp>
      <p:sp>
        <p:nvSpPr>
          <p:cNvPr id="8206" name="AutoShape 14"/>
          <p:cNvSpPr>
            <a:spLocks noChangeArrowheads="1"/>
          </p:cNvSpPr>
          <p:nvPr/>
        </p:nvSpPr>
        <p:spPr bwMode="ltGray">
          <a:xfrm>
            <a:off x="500034" y="2428868"/>
            <a:ext cx="2428892" cy="1500198"/>
          </a:xfrm>
          <a:prstGeom prst="roundRect">
            <a:avLst>
              <a:gd name="adj" fmla="val 16667"/>
            </a:avLst>
          </a:prstGeom>
          <a:solidFill>
            <a:schemeClr val="hlink"/>
          </a:solidFill>
          <a:ln w="38100" algn="ctr">
            <a:solidFill>
              <a:srgbClr val="FFFFFF">
                <a:alpha val="70000"/>
              </a:srgbClr>
            </a:solidFill>
            <a:round/>
            <a:headEnd/>
            <a:tailEnd/>
          </a:ln>
          <a:effectLst/>
        </p:spPr>
        <p:txBody>
          <a:bodyPr wrap="none" anchor="ctr"/>
          <a:lstStyle/>
          <a:p>
            <a:endParaRPr lang="ru-RU"/>
          </a:p>
        </p:txBody>
      </p:sp>
      <p:sp>
        <p:nvSpPr>
          <p:cNvPr id="8208" name="Rectangle 16"/>
          <p:cNvSpPr>
            <a:spLocks noChangeArrowheads="1"/>
          </p:cNvSpPr>
          <p:nvPr/>
        </p:nvSpPr>
        <p:spPr bwMode="black">
          <a:xfrm>
            <a:off x="357158" y="2500306"/>
            <a:ext cx="2428892" cy="1200329"/>
          </a:xfrm>
          <a:prstGeom prst="rect">
            <a:avLst/>
          </a:prstGeom>
          <a:noFill/>
          <a:ln w="9525" algn="ctr">
            <a:noFill/>
            <a:miter lim="800000"/>
            <a:headEnd/>
            <a:tailEnd/>
          </a:ln>
          <a:effectLst/>
        </p:spPr>
        <p:txBody>
          <a:bodyPr wrap="square">
            <a:spAutoFit/>
          </a:bodyPr>
          <a:lstStyle/>
          <a:p>
            <a:r>
              <a:rPr lang="ru-RU" b="1" i="1" dirty="0" smtClean="0">
                <a:solidFill>
                  <a:srgbClr val="FFFFFF"/>
                </a:solidFill>
                <a:latin typeface="Georgia" pitchFamily="18" charset="0"/>
                <a:cs typeface="Arial" charset="0"/>
              </a:rPr>
              <a:t>Совместная </a:t>
            </a:r>
          </a:p>
          <a:p>
            <a:r>
              <a:rPr lang="ru-RU" b="1" i="1" dirty="0" smtClean="0">
                <a:solidFill>
                  <a:srgbClr val="FFFFFF"/>
                </a:solidFill>
                <a:latin typeface="Georgia" pitchFamily="18" charset="0"/>
                <a:cs typeface="Arial" charset="0"/>
              </a:rPr>
              <a:t>деятельность взрослого и ребенка</a:t>
            </a:r>
            <a:endParaRPr lang="en-US" b="1" i="1" dirty="0">
              <a:solidFill>
                <a:srgbClr val="FFFFFF"/>
              </a:solidFill>
              <a:latin typeface="Georgia" pitchFamily="18" charset="0"/>
              <a:cs typeface="Arial" charset="0"/>
            </a:endParaRPr>
          </a:p>
        </p:txBody>
      </p:sp>
      <p:sp>
        <p:nvSpPr>
          <p:cNvPr id="24" name="TextBox 23"/>
          <p:cNvSpPr txBox="1"/>
          <p:nvPr/>
        </p:nvSpPr>
        <p:spPr>
          <a:xfrm>
            <a:off x="571472" y="4143380"/>
            <a:ext cx="2214578" cy="1200329"/>
          </a:xfrm>
          <a:prstGeom prst="rect">
            <a:avLst/>
          </a:prstGeom>
          <a:noFill/>
        </p:spPr>
        <p:txBody>
          <a:bodyPr wrap="square" rtlCol="0">
            <a:spAutoFit/>
          </a:bodyPr>
          <a:lstStyle/>
          <a:p>
            <a:pPr algn="just">
              <a:buFont typeface="Wingdings" pitchFamily="2" charset="2"/>
              <a:buChar char="ü"/>
            </a:pPr>
            <a:r>
              <a:rPr lang="ru-RU" b="1" i="1" dirty="0" smtClean="0">
                <a:latin typeface="Georgia" pitchFamily="18" charset="0"/>
              </a:rPr>
              <a:t>НОД</a:t>
            </a:r>
          </a:p>
          <a:p>
            <a:pPr algn="just">
              <a:buFont typeface="Wingdings" pitchFamily="2" charset="2"/>
              <a:buChar char="ü"/>
            </a:pPr>
            <a:r>
              <a:rPr lang="ru-RU" b="1" i="1" dirty="0" smtClean="0">
                <a:latin typeface="Georgia" pitchFamily="18" charset="0"/>
              </a:rPr>
              <a:t>Режимные моменты</a:t>
            </a:r>
          </a:p>
          <a:p>
            <a:pPr algn="just">
              <a:buFont typeface="Wingdings" pitchFamily="2" charset="2"/>
              <a:buChar char="ü"/>
            </a:pPr>
            <a:endParaRPr lang="ru-RU" b="1" i="1" dirty="0">
              <a:latin typeface="Georgia" pitchFamily="18" charset="0"/>
            </a:endParaRPr>
          </a:p>
        </p:txBody>
      </p:sp>
      <p:sp>
        <p:nvSpPr>
          <p:cNvPr id="25" name="TextBox 24"/>
          <p:cNvSpPr txBox="1"/>
          <p:nvPr/>
        </p:nvSpPr>
        <p:spPr>
          <a:xfrm>
            <a:off x="3286116" y="3714752"/>
            <a:ext cx="2500330" cy="369332"/>
          </a:xfrm>
          <a:prstGeom prst="rect">
            <a:avLst/>
          </a:prstGeom>
          <a:noFill/>
        </p:spPr>
        <p:txBody>
          <a:bodyPr wrap="square" rtlCol="0">
            <a:spAutoFit/>
          </a:bodyPr>
          <a:lstStyle/>
          <a:p>
            <a:pPr algn="just">
              <a:buFont typeface="Wingdings" pitchFamily="2" charset="2"/>
              <a:buChar char="ü"/>
            </a:pPr>
            <a:r>
              <a:rPr lang="ru-RU" b="1" i="1" dirty="0" smtClean="0">
                <a:latin typeface="Georgia" pitchFamily="18" charset="0"/>
              </a:rPr>
              <a:t>?....</a:t>
            </a:r>
            <a:endParaRPr lang="ru-RU" b="1" i="1" dirty="0">
              <a:latin typeface="Georgia" pitchFamily="18" charset="0"/>
            </a:endParaRPr>
          </a:p>
        </p:txBody>
      </p:sp>
      <p:sp>
        <p:nvSpPr>
          <p:cNvPr id="26" name="TextBox 25"/>
          <p:cNvSpPr txBox="1"/>
          <p:nvPr/>
        </p:nvSpPr>
        <p:spPr>
          <a:xfrm>
            <a:off x="6215074" y="3714752"/>
            <a:ext cx="2643206" cy="2308324"/>
          </a:xfrm>
          <a:prstGeom prst="rect">
            <a:avLst/>
          </a:prstGeom>
          <a:noFill/>
        </p:spPr>
        <p:txBody>
          <a:bodyPr wrap="square" rtlCol="0">
            <a:spAutoFit/>
          </a:bodyPr>
          <a:lstStyle/>
          <a:p>
            <a:pPr algn="just">
              <a:buFont typeface="Wingdings" pitchFamily="2" charset="2"/>
              <a:buChar char="ü"/>
            </a:pPr>
            <a:r>
              <a:rPr lang="ru-RU" b="1" i="1" dirty="0" smtClean="0">
                <a:latin typeface="Georgia" pitchFamily="18" charset="0"/>
              </a:rPr>
              <a:t>Информирование</a:t>
            </a:r>
          </a:p>
          <a:p>
            <a:pPr algn="just">
              <a:buFont typeface="Wingdings" pitchFamily="2" charset="2"/>
              <a:buChar char="ü"/>
            </a:pPr>
            <a:r>
              <a:rPr lang="ru-RU" b="1" i="1" dirty="0" smtClean="0">
                <a:latin typeface="Georgia" pitchFamily="18" charset="0"/>
              </a:rPr>
              <a:t>Обучение</a:t>
            </a:r>
          </a:p>
          <a:p>
            <a:pPr algn="just">
              <a:buFont typeface="Wingdings" pitchFamily="2" charset="2"/>
              <a:buChar char="ü"/>
            </a:pPr>
            <a:r>
              <a:rPr lang="ru-RU" b="1" i="1" dirty="0" smtClean="0">
                <a:latin typeface="Georgia" pitchFamily="18" charset="0"/>
              </a:rPr>
              <a:t>Вовлечение в совместные дела</a:t>
            </a:r>
          </a:p>
          <a:p>
            <a:pPr algn="just">
              <a:buFont typeface="Wingdings" pitchFamily="2" charset="2"/>
              <a:buChar char="ü"/>
            </a:pPr>
            <a:r>
              <a:rPr lang="ru-RU" b="1" i="1" dirty="0" smtClean="0">
                <a:latin typeface="Georgia" pitchFamily="18" charset="0"/>
              </a:rPr>
              <a:t>Делегирование управленческих функций</a:t>
            </a:r>
          </a:p>
          <a:p>
            <a:pPr algn="just">
              <a:buFont typeface="Wingdings" pitchFamily="2" charset="2"/>
              <a:buChar char="ü"/>
            </a:pPr>
            <a:endParaRPr lang="ru-RU" dirty="0" smtClean="0"/>
          </a:p>
        </p:txBody>
      </p:sp>
      <p:pic>
        <p:nvPicPr>
          <p:cNvPr id="20" name="Picture 2" descr="C:\Документы\работа  родителями\добавить на ролбит собрание\IMG_4571.JPG"/>
          <p:cNvPicPr>
            <a:picLocks noChangeAspect="1" noChangeArrowheads="1"/>
          </p:cNvPicPr>
          <p:nvPr/>
        </p:nvPicPr>
        <p:blipFill>
          <a:blip r:embed="rId3" cstate="print"/>
          <a:srcRect/>
          <a:stretch>
            <a:fillRect/>
          </a:stretch>
        </p:blipFill>
        <p:spPr bwMode="auto">
          <a:xfrm>
            <a:off x="6545262" y="0"/>
            <a:ext cx="2598738" cy="2006187"/>
          </a:xfrm>
          <a:prstGeom prst="rect">
            <a:avLst/>
          </a:prstGeom>
          <a:noFill/>
          <a:effectLst>
            <a:softEdge rad="1270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34" y="428604"/>
            <a:ext cx="6734175" cy="944562"/>
          </a:xfrm>
        </p:spPr>
        <p:txBody>
          <a:bodyPr/>
          <a:lstStyle/>
          <a:p>
            <a:pPr algn="ctr"/>
            <a:r>
              <a:rPr lang="ru-RU" sz="3200" i="1" dirty="0" smtClean="0">
                <a:solidFill>
                  <a:srgbClr val="990033"/>
                </a:solidFill>
                <a:latin typeface="Georgia" pitchFamily="18" charset="0"/>
              </a:rPr>
              <a:t>Виды образовательной деятельности</a:t>
            </a:r>
            <a:endParaRPr lang="en-US" sz="3200" i="1" dirty="0">
              <a:solidFill>
                <a:srgbClr val="990033"/>
              </a:solidFill>
              <a:latin typeface="Georgia" pitchFamily="18" charset="0"/>
            </a:endParaRPr>
          </a:p>
        </p:txBody>
      </p:sp>
      <p:sp>
        <p:nvSpPr>
          <p:cNvPr id="8205" name="AutoShape 13"/>
          <p:cNvSpPr>
            <a:spLocks noChangeArrowheads="1"/>
          </p:cNvSpPr>
          <p:nvPr/>
        </p:nvSpPr>
        <p:spPr bwMode="gray">
          <a:xfrm>
            <a:off x="642910" y="2143116"/>
            <a:ext cx="7929618" cy="3571900"/>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ru-RU"/>
          </a:p>
        </p:txBody>
      </p:sp>
      <p:sp>
        <p:nvSpPr>
          <p:cNvPr id="8206" name="AutoShape 14"/>
          <p:cNvSpPr>
            <a:spLocks noChangeArrowheads="1"/>
          </p:cNvSpPr>
          <p:nvPr/>
        </p:nvSpPr>
        <p:spPr bwMode="ltGray">
          <a:xfrm>
            <a:off x="714348" y="2428868"/>
            <a:ext cx="2428892" cy="1500198"/>
          </a:xfrm>
          <a:prstGeom prst="roundRect">
            <a:avLst>
              <a:gd name="adj" fmla="val 16667"/>
            </a:avLst>
          </a:prstGeom>
          <a:solidFill>
            <a:schemeClr val="hlink"/>
          </a:solidFill>
          <a:ln w="38100" algn="ctr">
            <a:solidFill>
              <a:srgbClr val="FFFFFF">
                <a:alpha val="70000"/>
              </a:srgbClr>
            </a:solidFill>
            <a:round/>
            <a:headEnd/>
            <a:tailEnd/>
          </a:ln>
          <a:effectLst/>
        </p:spPr>
        <p:txBody>
          <a:bodyPr wrap="none" anchor="ctr"/>
          <a:lstStyle/>
          <a:p>
            <a:endParaRPr lang="ru-RU"/>
          </a:p>
        </p:txBody>
      </p:sp>
      <p:sp>
        <p:nvSpPr>
          <p:cNvPr id="8208" name="Rectangle 16"/>
          <p:cNvSpPr>
            <a:spLocks noChangeArrowheads="1"/>
          </p:cNvSpPr>
          <p:nvPr/>
        </p:nvSpPr>
        <p:spPr bwMode="black">
          <a:xfrm>
            <a:off x="500034" y="2571744"/>
            <a:ext cx="2428892" cy="1200329"/>
          </a:xfrm>
          <a:prstGeom prst="rect">
            <a:avLst/>
          </a:prstGeom>
          <a:noFill/>
          <a:ln w="9525" algn="ctr">
            <a:noFill/>
            <a:miter lim="800000"/>
            <a:headEnd/>
            <a:tailEnd/>
          </a:ln>
          <a:effectLst/>
        </p:spPr>
        <p:txBody>
          <a:bodyPr wrap="square">
            <a:spAutoFit/>
          </a:bodyPr>
          <a:lstStyle/>
          <a:p>
            <a:r>
              <a:rPr lang="ru-RU" b="1" i="1" dirty="0" smtClean="0">
                <a:solidFill>
                  <a:srgbClr val="FFFFFF"/>
                </a:solidFill>
                <a:latin typeface="Georgia" pitchFamily="18" charset="0"/>
                <a:cs typeface="Arial" charset="0"/>
              </a:rPr>
              <a:t>Совместная </a:t>
            </a:r>
          </a:p>
          <a:p>
            <a:r>
              <a:rPr lang="ru-RU" b="1" i="1" dirty="0" smtClean="0">
                <a:solidFill>
                  <a:srgbClr val="FFFFFF"/>
                </a:solidFill>
                <a:latin typeface="Georgia" pitchFamily="18" charset="0"/>
                <a:cs typeface="Arial" charset="0"/>
              </a:rPr>
              <a:t>деятельность взрослого и ребенка</a:t>
            </a:r>
            <a:endParaRPr lang="en-US" b="1" i="1" dirty="0">
              <a:solidFill>
                <a:srgbClr val="FFFFFF"/>
              </a:solidFill>
              <a:latin typeface="Georgia" pitchFamily="18" charset="0"/>
              <a:cs typeface="Arial" charset="0"/>
            </a:endParaRPr>
          </a:p>
        </p:txBody>
      </p:sp>
      <p:sp>
        <p:nvSpPr>
          <p:cNvPr id="24" name="TextBox 23"/>
          <p:cNvSpPr txBox="1"/>
          <p:nvPr/>
        </p:nvSpPr>
        <p:spPr>
          <a:xfrm>
            <a:off x="785786" y="4071942"/>
            <a:ext cx="2214578" cy="646331"/>
          </a:xfrm>
          <a:prstGeom prst="rect">
            <a:avLst/>
          </a:prstGeom>
          <a:noFill/>
        </p:spPr>
        <p:txBody>
          <a:bodyPr wrap="square" rtlCol="0">
            <a:spAutoFit/>
          </a:bodyPr>
          <a:lstStyle/>
          <a:p>
            <a:pPr algn="just">
              <a:buFont typeface="Wingdings" pitchFamily="2" charset="2"/>
              <a:buChar char="ü"/>
            </a:pPr>
            <a:r>
              <a:rPr lang="ru-RU" b="1" i="1" dirty="0" smtClean="0">
                <a:latin typeface="Georgia" pitchFamily="18" charset="0"/>
              </a:rPr>
              <a:t>?....</a:t>
            </a:r>
          </a:p>
          <a:p>
            <a:pPr algn="just">
              <a:buFont typeface="Wingdings" pitchFamily="2" charset="2"/>
              <a:buChar char="ü"/>
            </a:pPr>
            <a:endParaRPr lang="ru-RU" b="1" i="1" dirty="0">
              <a:latin typeface="Georgia" pitchFamily="18" charset="0"/>
            </a:endParaRPr>
          </a:p>
        </p:txBody>
      </p:sp>
      <p:sp>
        <p:nvSpPr>
          <p:cNvPr id="19" name="AutoShape 14"/>
          <p:cNvSpPr>
            <a:spLocks noChangeArrowheads="1"/>
          </p:cNvSpPr>
          <p:nvPr/>
        </p:nvSpPr>
        <p:spPr bwMode="ltGray">
          <a:xfrm>
            <a:off x="3643306" y="2428868"/>
            <a:ext cx="4786346" cy="3071834"/>
          </a:xfrm>
          <a:prstGeom prst="roundRect">
            <a:avLst>
              <a:gd name="adj" fmla="val 16667"/>
            </a:avLst>
          </a:prstGeom>
          <a:solidFill>
            <a:schemeClr val="hlink"/>
          </a:solidFill>
          <a:ln w="38100" algn="ctr">
            <a:solidFill>
              <a:srgbClr val="FFFFFF">
                <a:alpha val="70000"/>
              </a:srgbClr>
            </a:solidFill>
            <a:round/>
            <a:headEnd/>
            <a:tailEnd/>
          </a:ln>
          <a:effectLst/>
        </p:spPr>
        <p:txBody>
          <a:bodyPr wrap="none" anchor="ctr"/>
          <a:lstStyle/>
          <a:p>
            <a:endParaRPr lang="ru-RU"/>
          </a:p>
        </p:txBody>
      </p:sp>
      <p:sp>
        <p:nvSpPr>
          <p:cNvPr id="20" name="TextBox 19"/>
          <p:cNvSpPr txBox="1"/>
          <p:nvPr/>
        </p:nvSpPr>
        <p:spPr>
          <a:xfrm>
            <a:off x="3929058" y="2714620"/>
            <a:ext cx="4214842" cy="1938992"/>
          </a:xfrm>
          <a:prstGeom prst="rect">
            <a:avLst/>
          </a:prstGeom>
          <a:noFill/>
        </p:spPr>
        <p:txBody>
          <a:bodyPr wrap="square" rtlCol="0">
            <a:spAutoFit/>
          </a:bodyPr>
          <a:lstStyle/>
          <a:p>
            <a:pPr algn="just"/>
            <a:r>
              <a:rPr lang="ru-RU" sz="2000" b="1" i="1" dirty="0" smtClean="0">
                <a:latin typeface="Georgia" pitchFamily="18" charset="0"/>
              </a:rPr>
              <a:t>Позиции педагога?...</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endParaRPr lang="ru-RU" sz="2000" b="1" i="1" dirty="0">
              <a:latin typeface="Georgia" pitchFamily="18" charset="0"/>
            </a:endParaRPr>
          </a:p>
        </p:txBody>
      </p:sp>
      <p:grpSp>
        <p:nvGrpSpPr>
          <p:cNvPr id="21" name="Group 9"/>
          <p:cNvGrpSpPr>
            <a:grpSpLocks/>
          </p:cNvGrpSpPr>
          <p:nvPr/>
        </p:nvGrpSpPr>
        <p:grpSpPr bwMode="auto">
          <a:xfrm>
            <a:off x="714348" y="2357430"/>
            <a:ext cx="2786082" cy="1571636"/>
            <a:chOff x="2140" y="2071"/>
            <a:chExt cx="1484" cy="330"/>
          </a:xfrm>
        </p:grpSpPr>
        <p:sp>
          <p:nvSpPr>
            <p:cNvPr id="22" name="AutoShape 10"/>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p:spPr>
          <p:txBody>
            <a:bodyPr wrap="none" anchor="ctr"/>
            <a:lstStyle/>
            <a:p>
              <a:endParaRPr lang="ru-RU"/>
            </a:p>
          </p:txBody>
        </p:sp>
        <p:sp>
          <p:nvSpPr>
            <p:cNvPr id="23"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ru-RU"/>
            </a:p>
          </p:txBody>
        </p:sp>
      </p:grpSp>
      <p:sp>
        <p:nvSpPr>
          <p:cNvPr id="27" name="Rectangle 12"/>
          <p:cNvSpPr>
            <a:spLocks noChangeArrowheads="1"/>
          </p:cNvSpPr>
          <p:nvPr/>
        </p:nvSpPr>
        <p:spPr bwMode="black">
          <a:xfrm>
            <a:off x="785786" y="2643182"/>
            <a:ext cx="2643206" cy="923330"/>
          </a:xfrm>
          <a:prstGeom prst="rect">
            <a:avLst/>
          </a:prstGeom>
          <a:noFill/>
          <a:ln w="9525" algn="ctr">
            <a:noFill/>
            <a:miter lim="800000"/>
            <a:headEnd/>
            <a:tailEnd/>
          </a:ln>
          <a:effectLst/>
        </p:spPr>
        <p:txBody>
          <a:bodyPr wrap="square">
            <a:spAutoFit/>
          </a:bodyPr>
          <a:lstStyle/>
          <a:p>
            <a:r>
              <a:rPr lang="ru-RU" b="1" i="1" dirty="0" smtClean="0">
                <a:latin typeface="Georgia" pitchFamily="18" charset="0"/>
                <a:cs typeface="Arial" charset="0"/>
              </a:rPr>
              <a:t>Самостоятельная</a:t>
            </a:r>
          </a:p>
          <a:p>
            <a:r>
              <a:rPr lang="ru-RU" b="1" i="1" dirty="0" smtClean="0">
                <a:latin typeface="Georgia" pitchFamily="18" charset="0"/>
                <a:cs typeface="Arial" charset="0"/>
              </a:rPr>
              <a:t> деятельность ребенка</a:t>
            </a:r>
            <a:endParaRPr lang="en-US" b="1" i="1" dirty="0">
              <a:latin typeface="Georgia" pitchFamily="18" charset="0"/>
              <a:cs typeface="Arial" charset="0"/>
            </a:endParaRPr>
          </a:p>
        </p:txBody>
      </p:sp>
      <p:grpSp>
        <p:nvGrpSpPr>
          <p:cNvPr id="28" name="Group 9"/>
          <p:cNvGrpSpPr>
            <a:grpSpLocks/>
          </p:cNvGrpSpPr>
          <p:nvPr/>
        </p:nvGrpSpPr>
        <p:grpSpPr bwMode="auto">
          <a:xfrm>
            <a:off x="3643306" y="2357430"/>
            <a:ext cx="4786346" cy="3143272"/>
            <a:chOff x="2140" y="2071"/>
            <a:chExt cx="1484" cy="330"/>
          </a:xfrm>
        </p:grpSpPr>
        <p:sp>
          <p:nvSpPr>
            <p:cNvPr id="29" name="AutoShape 10"/>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p:spPr>
          <p:txBody>
            <a:bodyPr wrap="none" anchor="ctr"/>
            <a:lstStyle/>
            <a:p>
              <a:endParaRPr lang="ru-RU"/>
            </a:p>
          </p:txBody>
        </p:sp>
        <p:sp>
          <p:nvSpPr>
            <p:cNvPr id="30"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ru-RU"/>
            </a:p>
          </p:txBody>
        </p:sp>
      </p:grpSp>
      <p:sp>
        <p:nvSpPr>
          <p:cNvPr id="31" name="TextBox 30"/>
          <p:cNvSpPr txBox="1"/>
          <p:nvPr/>
        </p:nvSpPr>
        <p:spPr>
          <a:xfrm>
            <a:off x="3929058" y="2714620"/>
            <a:ext cx="4214842" cy="1323439"/>
          </a:xfrm>
          <a:prstGeom prst="rect">
            <a:avLst/>
          </a:prstGeom>
          <a:noFill/>
        </p:spPr>
        <p:txBody>
          <a:bodyPr wrap="square" rtlCol="0">
            <a:spAutoFit/>
          </a:bodyPr>
          <a:lstStyle/>
          <a:p>
            <a:pPr algn="just"/>
            <a:r>
              <a:rPr lang="ru-RU" sz="2000" b="1" i="1" dirty="0" smtClean="0">
                <a:latin typeface="Georgia" pitchFamily="18" charset="0"/>
              </a:rPr>
              <a:t>Позиции педагога?...</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p:txBody>
      </p:sp>
      <p:pic>
        <p:nvPicPr>
          <p:cNvPr id="7170" name="Picture 2" descr="C:\Документы\работа  родителями\добавить на ролбит собрание\IMG_4578.JPG"/>
          <p:cNvPicPr>
            <a:picLocks noChangeAspect="1" noChangeArrowheads="1"/>
          </p:cNvPicPr>
          <p:nvPr/>
        </p:nvPicPr>
        <p:blipFill>
          <a:blip r:embed="rId3" cstate="print"/>
          <a:srcRect/>
          <a:stretch>
            <a:fillRect/>
          </a:stretch>
        </p:blipFill>
        <p:spPr bwMode="auto">
          <a:xfrm>
            <a:off x="7183696" y="1"/>
            <a:ext cx="1960304" cy="1785926"/>
          </a:xfrm>
          <a:prstGeom prst="rect">
            <a:avLst/>
          </a:prstGeom>
          <a:noFill/>
          <a:effectLst>
            <a:softEdge rad="12700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34" y="428604"/>
            <a:ext cx="6734175" cy="944562"/>
          </a:xfrm>
        </p:spPr>
        <p:txBody>
          <a:bodyPr/>
          <a:lstStyle/>
          <a:p>
            <a:pPr algn="ctr"/>
            <a:r>
              <a:rPr lang="ru-RU" sz="3200" i="1" dirty="0" smtClean="0">
                <a:solidFill>
                  <a:srgbClr val="990033"/>
                </a:solidFill>
                <a:latin typeface="Georgia" pitchFamily="18" charset="0"/>
              </a:rPr>
              <a:t>Виды образовательной деятельности</a:t>
            </a:r>
            <a:endParaRPr lang="en-US" sz="3200" i="1" dirty="0">
              <a:solidFill>
                <a:srgbClr val="990033"/>
              </a:solidFill>
              <a:latin typeface="Georgia" pitchFamily="18" charset="0"/>
            </a:endParaRPr>
          </a:p>
        </p:txBody>
      </p:sp>
      <p:sp>
        <p:nvSpPr>
          <p:cNvPr id="8205" name="AutoShape 13"/>
          <p:cNvSpPr>
            <a:spLocks noChangeArrowheads="1"/>
          </p:cNvSpPr>
          <p:nvPr/>
        </p:nvSpPr>
        <p:spPr bwMode="gray">
          <a:xfrm>
            <a:off x="642910" y="2143116"/>
            <a:ext cx="7929618" cy="3571900"/>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ru-RU"/>
          </a:p>
        </p:txBody>
      </p:sp>
      <p:sp>
        <p:nvSpPr>
          <p:cNvPr id="8206" name="AutoShape 14"/>
          <p:cNvSpPr>
            <a:spLocks noChangeArrowheads="1"/>
          </p:cNvSpPr>
          <p:nvPr/>
        </p:nvSpPr>
        <p:spPr bwMode="ltGray">
          <a:xfrm>
            <a:off x="714348" y="2428868"/>
            <a:ext cx="2428892" cy="1500198"/>
          </a:xfrm>
          <a:prstGeom prst="roundRect">
            <a:avLst>
              <a:gd name="adj" fmla="val 16667"/>
            </a:avLst>
          </a:prstGeom>
          <a:solidFill>
            <a:schemeClr val="hlink"/>
          </a:solidFill>
          <a:ln w="38100" algn="ctr">
            <a:solidFill>
              <a:srgbClr val="FFFFFF">
                <a:alpha val="70000"/>
              </a:srgbClr>
            </a:solidFill>
            <a:round/>
            <a:headEnd/>
            <a:tailEnd/>
          </a:ln>
          <a:effectLst/>
        </p:spPr>
        <p:txBody>
          <a:bodyPr wrap="none" anchor="ctr"/>
          <a:lstStyle/>
          <a:p>
            <a:endParaRPr lang="ru-RU"/>
          </a:p>
        </p:txBody>
      </p:sp>
      <p:sp>
        <p:nvSpPr>
          <p:cNvPr id="8208" name="Rectangle 16"/>
          <p:cNvSpPr>
            <a:spLocks noChangeArrowheads="1"/>
          </p:cNvSpPr>
          <p:nvPr/>
        </p:nvSpPr>
        <p:spPr bwMode="black">
          <a:xfrm>
            <a:off x="500034" y="2571744"/>
            <a:ext cx="2428892" cy="1200329"/>
          </a:xfrm>
          <a:prstGeom prst="rect">
            <a:avLst/>
          </a:prstGeom>
          <a:noFill/>
          <a:ln w="9525" algn="ctr">
            <a:noFill/>
            <a:miter lim="800000"/>
            <a:headEnd/>
            <a:tailEnd/>
          </a:ln>
          <a:effectLst/>
        </p:spPr>
        <p:txBody>
          <a:bodyPr wrap="square">
            <a:spAutoFit/>
          </a:bodyPr>
          <a:lstStyle/>
          <a:p>
            <a:r>
              <a:rPr lang="ru-RU" b="1" i="1" dirty="0" smtClean="0">
                <a:solidFill>
                  <a:srgbClr val="FFFFFF"/>
                </a:solidFill>
                <a:latin typeface="Georgia" pitchFamily="18" charset="0"/>
                <a:cs typeface="Arial" charset="0"/>
              </a:rPr>
              <a:t>Совместная </a:t>
            </a:r>
          </a:p>
          <a:p>
            <a:r>
              <a:rPr lang="ru-RU" b="1" i="1" dirty="0" smtClean="0">
                <a:solidFill>
                  <a:srgbClr val="FFFFFF"/>
                </a:solidFill>
                <a:latin typeface="Georgia" pitchFamily="18" charset="0"/>
                <a:cs typeface="Arial" charset="0"/>
              </a:rPr>
              <a:t>деятельность взрослого и ребенка</a:t>
            </a:r>
            <a:endParaRPr lang="en-US" b="1" i="1" dirty="0">
              <a:solidFill>
                <a:srgbClr val="FFFFFF"/>
              </a:solidFill>
              <a:latin typeface="Georgia" pitchFamily="18" charset="0"/>
              <a:cs typeface="Arial" charset="0"/>
            </a:endParaRPr>
          </a:p>
        </p:txBody>
      </p:sp>
      <p:sp>
        <p:nvSpPr>
          <p:cNvPr id="24" name="TextBox 23"/>
          <p:cNvSpPr txBox="1"/>
          <p:nvPr/>
        </p:nvSpPr>
        <p:spPr>
          <a:xfrm>
            <a:off x="785786" y="4071942"/>
            <a:ext cx="2500330" cy="1200329"/>
          </a:xfrm>
          <a:prstGeom prst="rect">
            <a:avLst/>
          </a:prstGeom>
          <a:noFill/>
        </p:spPr>
        <p:txBody>
          <a:bodyPr wrap="square" rtlCol="0">
            <a:spAutoFit/>
          </a:bodyPr>
          <a:lstStyle/>
          <a:p>
            <a:pPr algn="just">
              <a:buFont typeface="Wingdings" pitchFamily="2" charset="2"/>
              <a:buChar char="ü"/>
            </a:pPr>
            <a:r>
              <a:rPr lang="ru-RU" b="1" i="1" dirty="0" smtClean="0">
                <a:latin typeface="Georgia" pitchFamily="18" charset="0"/>
              </a:rPr>
              <a:t>Детская самодеятельная игра</a:t>
            </a:r>
          </a:p>
          <a:p>
            <a:pPr algn="just">
              <a:buFont typeface="Wingdings" pitchFamily="2" charset="2"/>
              <a:buChar char="ü"/>
            </a:pPr>
            <a:endParaRPr lang="ru-RU" b="1" i="1" dirty="0">
              <a:latin typeface="Georgia" pitchFamily="18" charset="0"/>
            </a:endParaRPr>
          </a:p>
        </p:txBody>
      </p:sp>
      <p:sp>
        <p:nvSpPr>
          <p:cNvPr id="19" name="AutoShape 14"/>
          <p:cNvSpPr>
            <a:spLocks noChangeArrowheads="1"/>
          </p:cNvSpPr>
          <p:nvPr/>
        </p:nvSpPr>
        <p:spPr bwMode="ltGray">
          <a:xfrm>
            <a:off x="3643306" y="2428868"/>
            <a:ext cx="4786346" cy="3071834"/>
          </a:xfrm>
          <a:prstGeom prst="roundRect">
            <a:avLst>
              <a:gd name="adj" fmla="val 16667"/>
            </a:avLst>
          </a:prstGeom>
          <a:solidFill>
            <a:schemeClr val="hlink"/>
          </a:solidFill>
          <a:ln w="38100" algn="ctr">
            <a:solidFill>
              <a:srgbClr val="FFFFFF">
                <a:alpha val="70000"/>
              </a:srgbClr>
            </a:solidFill>
            <a:round/>
            <a:headEnd/>
            <a:tailEnd/>
          </a:ln>
          <a:effectLst/>
        </p:spPr>
        <p:txBody>
          <a:bodyPr wrap="none" anchor="ctr"/>
          <a:lstStyle/>
          <a:p>
            <a:endParaRPr lang="ru-RU"/>
          </a:p>
        </p:txBody>
      </p:sp>
      <p:sp>
        <p:nvSpPr>
          <p:cNvPr id="20" name="TextBox 19"/>
          <p:cNvSpPr txBox="1"/>
          <p:nvPr/>
        </p:nvSpPr>
        <p:spPr>
          <a:xfrm>
            <a:off x="3929058" y="2714620"/>
            <a:ext cx="4214842" cy="1938992"/>
          </a:xfrm>
          <a:prstGeom prst="rect">
            <a:avLst/>
          </a:prstGeom>
          <a:noFill/>
        </p:spPr>
        <p:txBody>
          <a:bodyPr wrap="square" rtlCol="0">
            <a:spAutoFit/>
          </a:bodyPr>
          <a:lstStyle/>
          <a:p>
            <a:pPr algn="just"/>
            <a:r>
              <a:rPr lang="ru-RU" sz="2000" b="1" i="1" dirty="0" smtClean="0">
                <a:latin typeface="Georgia" pitchFamily="18" charset="0"/>
              </a:rPr>
              <a:t>Позиции педагога?...</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endParaRPr lang="ru-RU" sz="2000" b="1" i="1" dirty="0">
              <a:latin typeface="Georgia" pitchFamily="18" charset="0"/>
            </a:endParaRPr>
          </a:p>
        </p:txBody>
      </p:sp>
      <p:grpSp>
        <p:nvGrpSpPr>
          <p:cNvPr id="2" name="Group 9"/>
          <p:cNvGrpSpPr>
            <a:grpSpLocks/>
          </p:cNvGrpSpPr>
          <p:nvPr/>
        </p:nvGrpSpPr>
        <p:grpSpPr bwMode="auto">
          <a:xfrm>
            <a:off x="714348" y="2357430"/>
            <a:ext cx="2786082" cy="1571636"/>
            <a:chOff x="2140" y="2071"/>
            <a:chExt cx="1484" cy="330"/>
          </a:xfrm>
        </p:grpSpPr>
        <p:sp>
          <p:nvSpPr>
            <p:cNvPr id="22" name="AutoShape 10"/>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p:spPr>
          <p:txBody>
            <a:bodyPr wrap="none" anchor="ctr"/>
            <a:lstStyle/>
            <a:p>
              <a:endParaRPr lang="ru-RU"/>
            </a:p>
          </p:txBody>
        </p:sp>
        <p:sp>
          <p:nvSpPr>
            <p:cNvPr id="23"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ru-RU"/>
            </a:p>
          </p:txBody>
        </p:sp>
      </p:grpSp>
      <p:sp>
        <p:nvSpPr>
          <p:cNvPr id="27" name="Rectangle 12"/>
          <p:cNvSpPr>
            <a:spLocks noChangeArrowheads="1"/>
          </p:cNvSpPr>
          <p:nvPr/>
        </p:nvSpPr>
        <p:spPr bwMode="black">
          <a:xfrm>
            <a:off x="785786" y="2643182"/>
            <a:ext cx="2643206" cy="923330"/>
          </a:xfrm>
          <a:prstGeom prst="rect">
            <a:avLst/>
          </a:prstGeom>
          <a:noFill/>
          <a:ln w="9525" algn="ctr">
            <a:noFill/>
            <a:miter lim="800000"/>
            <a:headEnd/>
            <a:tailEnd/>
          </a:ln>
          <a:effectLst/>
        </p:spPr>
        <p:txBody>
          <a:bodyPr wrap="square">
            <a:spAutoFit/>
          </a:bodyPr>
          <a:lstStyle/>
          <a:p>
            <a:r>
              <a:rPr lang="ru-RU" b="1" i="1" dirty="0" smtClean="0">
                <a:latin typeface="Georgia" pitchFamily="18" charset="0"/>
                <a:cs typeface="Arial" charset="0"/>
              </a:rPr>
              <a:t>Самостоятельная</a:t>
            </a:r>
          </a:p>
          <a:p>
            <a:r>
              <a:rPr lang="ru-RU" b="1" i="1" dirty="0" smtClean="0">
                <a:latin typeface="Georgia" pitchFamily="18" charset="0"/>
                <a:cs typeface="Arial" charset="0"/>
              </a:rPr>
              <a:t> деятельность ребенка</a:t>
            </a:r>
            <a:endParaRPr lang="en-US" b="1" i="1" dirty="0">
              <a:latin typeface="Georgia" pitchFamily="18" charset="0"/>
              <a:cs typeface="Arial" charset="0"/>
            </a:endParaRPr>
          </a:p>
        </p:txBody>
      </p:sp>
      <p:grpSp>
        <p:nvGrpSpPr>
          <p:cNvPr id="3" name="Group 9"/>
          <p:cNvGrpSpPr>
            <a:grpSpLocks/>
          </p:cNvGrpSpPr>
          <p:nvPr/>
        </p:nvGrpSpPr>
        <p:grpSpPr bwMode="auto">
          <a:xfrm>
            <a:off x="3643306" y="2357430"/>
            <a:ext cx="4786346" cy="3143272"/>
            <a:chOff x="2140" y="2071"/>
            <a:chExt cx="1484" cy="330"/>
          </a:xfrm>
        </p:grpSpPr>
        <p:sp>
          <p:nvSpPr>
            <p:cNvPr id="29" name="AutoShape 10"/>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p:spPr>
          <p:txBody>
            <a:bodyPr wrap="none" anchor="ctr"/>
            <a:lstStyle/>
            <a:p>
              <a:endParaRPr lang="ru-RU"/>
            </a:p>
          </p:txBody>
        </p:sp>
        <p:sp>
          <p:nvSpPr>
            <p:cNvPr id="30"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ru-RU"/>
            </a:p>
          </p:txBody>
        </p:sp>
      </p:grpSp>
      <p:sp>
        <p:nvSpPr>
          <p:cNvPr id="31" name="TextBox 30"/>
          <p:cNvSpPr txBox="1"/>
          <p:nvPr/>
        </p:nvSpPr>
        <p:spPr>
          <a:xfrm>
            <a:off x="3929058" y="2714620"/>
            <a:ext cx="4214842" cy="1938992"/>
          </a:xfrm>
          <a:prstGeom prst="rect">
            <a:avLst/>
          </a:prstGeom>
          <a:noFill/>
        </p:spPr>
        <p:txBody>
          <a:bodyPr wrap="square" rtlCol="0">
            <a:spAutoFit/>
          </a:bodyPr>
          <a:lstStyle/>
          <a:p>
            <a:pPr algn="just"/>
            <a:r>
              <a:rPr lang="ru-RU" sz="2000" b="1" i="1" dirty="0" smtClean="0">
                <a:latin typeface="Georgia" pitchFamily="18" charset="0"/>
              </a:rPr>
              <a:t>Позиции педагога?...</a:t>
            </a:r>
          </a:p>
          <a:p>
            <a:pPr marL="342900" indent="-342900" algn="just">
              <a:buFont typeface="+mj-lt"/>
              <a:buAutoNum type="arabicPeriod"/>
            </a:pPr>
            <a:r>
              <a:rPr lang="ru-RU" sz="2000" b="1" i="1" dirty="0" smtClean="0">
                <a:latin typeface="Georgia" pitchFamily="18" charset="0"/>
              </a:rPr>
              <a:t>Активный (заинтересованный) наблюдатель</a:t>
            </a:r>
          </a:p>
          <a:p>
            <a:pPr marL="342900" indent="-342900" algn="just">
              <a:buFont typeface="+mj-lt"/>
              <a:buAutoNum type="arabicPeriod"/>
            </a:pPr>
            <a:r>
              <a:rPr lang="ru-RU" sz="2000" b="1" i="1" dirty="0" smtClean="0">
                <a:latin typeface="Georgia" pitchFamily="18" charset="0"/>
              </a:rPr>
              <a:t>Помощник</a:t>
            </a:r>
          </a:p>
          <a:p>
            <a:pPr marL="342900" indent="-342900" algn="just">
              <a:buFont typeface="+mj-lt"/>
              <a:buAutoNum type="arabicPeriod"/>
            </a:pPr>
            <a:r>
              <a:rPr lang="ru-RU" sz="2000" b="1" i="1" dirty="0" smtClean="0">
                <a:latin typeface="Georgia" pitchFamily="18" charset="0"/>
              </a:rPr>
              <a:t>Партнер</a:t>
            </a:r>
          </a:p>
        </p:txBody>
      </p:sp>
      <p:pic>
        <p:nvPicPr>
          <p:cNvPr id="17" name="Picture 2" descr="C:\Документы\работа  родителями\добавить на ролбит собрание\IMG_4045.JPG"/>
          <p:cNvPicPr>
            <a:picLocks noChangeAspect="1" noChangeArrowheads="1"/>
          </p:cNvPicPr>
          <p:nvPr/>
        </p:nvPicPr>
        <p:blipFill>
          <a:blip r:embed="rId3" cstate="print"/>
          <a:srcRect/>
          <a:stretch>
            <a:fillRect/>
          </a:stretch>
        </p:blipFill>
        <p:spPr bwMode="auto">
          <a:xfrm>
            <a:off x="7215206" y="0"/>
            <a:ext cx="1928794" cy="2214554"/>
          </a:xfrm>
          <a:prstGeom prst="rect">
            <a:avLst/>
          </a:prstGeom>
          <a:noFill/>
          <a:effectLst>
            <a:softEdge rad="63500"/>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34" y="428604"/>
            <a:ext cx="6734175" cy="944562"/>
          </a:xfrm>
        </p:spPr>
        <p:txBody>
          <a:bodyPr/>
          <a:lstStyle/>
          <a:p>
            <a:pPr algn="ctr"/>
            <a:r>
              <a:rPr lang="ru-RU" sz="3200" i="1" dirty="0" smtClean="0">
                <a:solidFill>
                  <a:srgbClr val="990033"/>
                </a:solidFill>
                <a:latin typeface="Georgia" pitchFamily="18" charset="0"/>
              </a:rPr>
              <a:t>Виды образовательной деятельности</a:t>
            </a:r>
            <a:endParaRPr lang="en-US" sz="3200" i="1" dirty="0">
              <a:solidFill>
                <a:srgbClr val="990033"/>
              </a:solidFill>
              <a:latin typeface="Georgia" pitchFamily="18" charset="0"/>
            </a:endParaRPr>
          </a:p>
        </p:txBody>
      </p:sp>
      <p:sp>
        <p:nvSpPr>
          <p:cNvPr id="8205" name="AutoShape 13"/>
          <p:cNvSpPr>
            <a:spLocks noChangeArrowheads="1"/>
          </p:cNvSpPr>
          <p:nvPr/>
        </p:nvSpPr>
        <p:spPr bwMode="gray">
          <a:xfrm>
            <a:off x="642910" y="2143116"/>
            <a:ext cx="7929618" cy="3571900"/>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ru-RU"/>
          </a:p>
        </p:txBody>
      </p:sp>
      <p:sp>
        <p:nvSpPr>
          <p:cNvPr id="8206" name="AutoShape 14"/>
          <p:cNvSpPr>
            <a:spLocks noChangeArrowheads="1"/>
          </p:cNvSpPr>
          <p:nvPr/>
        </p:nvSpPr>
        <p:spPr bwMode="ltGray">
          <a:xfrm>
            <a:off x="714348" y="2428868"/>
            <a:ext cx="2857520" cy="1500198"/>
          </a:xfrm>
          <a:prstGeom prst="roundRect">
            <a:avLst>
              <a:gd name="adj" fmla="val 16667"/>
            </a:avLst>
          </a:prstGeom>
          <a:solidFill>
            <a:schemeClr val="hlink"/>
          </a:solidFill>
          <a:ln w="38100" algn="ctr">
            <a:solidFill>
              <a:srgbClr val="FFFFFF">
                <a:alpha val="70000"/>
              </a:srgbClr>
            </a:solidFill>
            <a:round/>
            <a:headEnd/>
            <a:tailEnd/>
          </a:ln>
          <a:effectLst/>
        </p:spPr>
        <p:txBody>
          <a:bodyPr wrap="none" anchor="ctr"/>
          <a:lstStyle/>
          <a:p>
            <a:endParaRPr lang="ru-RU"/>
          </a:p>
        </p:txBody>
      </p:sp>
      <p:sp>
        <p:nvSpPr>
          <p:cNvPr id="8208" name="Rectangle 16"/>
          <p:cNvSpPr>
            <a:spLocks noChangeArrowheads="1"/>
          </p:cNvSpPr>
          <p:nvPr/>
        </p:nvSpPr>
        <p:spPr bwMode="black">
          <a:xfrm>
            <a:off x="714348" y="2571744"/>
            <a:ext cx="2643206" cy="1200329"/>
          </a:xfrm>
          <a:prstGeom prst="rect">
            <a:avLst/>
          </a:prstGeom>
          <a:noFill/>
          <a:ln w="9525" algn="ctr">
            <a:noFill/>
            <a:miter lim="800000"/>
            <a:headEnd/>
            <a:tailEnd/>
          </a:ln>
          <a:effectLst/>
        </p:spPr>
        <p:txBody>
          <a:bodyPr wrap="square">
            <a:spAutoFit/>
          </a:bodyPr>
          <a:lstStyle/>
          <a:p>
            <a:r>
              <a:rPr lang="ru-RU" b="1" i="1" dirty="0" smtClean="0">
                <a:latin typeface="Georgia" pitchFamily="18" charset="0"/>
                <a:cs typeface="Arial" charset="0"/>
              </a:rPr>
              <a:t>Совместная деятельность взрослого и ребенка</a:t>
            </a:r>
            <a:endParaRPr lang="en-US" b="1" i="1" dirty="0">
              <a:latin typeface="Georgia" pitchFamily="18" charset="0"/>
              <a:cs typeface="Arial" charset="0"/>
            </a:endParaRPr>
          </a:p>
        </p:txBody>
      </p:sp>
      <p:sp>
        <p:nvSpPr>
          <p:cNvPr id="24" name="TextBox 23"/>
          <p:cNvSpPr txBox="1"/>
          <p:nvPr/>
        </p:nvSpPr>
        <p:spPr>
          <a:xfrm>
            <a:off x="785786" y="4071942"/>
            <a:ext cx="2214578" cy="1200329"/>
          </a:xfrm>
          <a:prstGeom prst="rect">
            <a:avLst/>
          </a:prstGeom>
          <a:noFill/>
        </p:spPr>
        <p:txBody>
          <a:bodyPr wrap="square" rtlCol="0">
            <a:spAutoFit/>
          </a:bodyPr>
          <a:lstStyle/>
          <a:p>
            <a:pPr algn="just">
              <a:buFont typeface="Wingdings" pitchFamily="2" charset="2"/>
              <a:buChar char="ü"/>
            </a:pPr>
            <a:r>
              <a:rPr lang="ru-RU" b="1" i="1" dirty="0" smtClean="0">
                <a:latin typeface="Georgia" pitchFamily="18" charset="0"/>
              </a:rPr>
              <a:t>НОД</a:t>
            </a:r>
          </a:p>
          <a:p>
            <a:pPr algn="just">
              <a:buFont typeface="Wingdings" pitchFamily="2" charset="2"/>
              <a:buChar char="ü"/>
            </a:pPr>
            <a:r>
              <a:rPr lang="ru-RU" b="1" i="1" dirty="0" smtClean="0">
                <a:latin typeface="Georgia" pitchFamily="18" charset="0"/>
              </a:rPr>
              <a:t>Режимные моменты</a:t>
            </a:r>
          </a:p>
          <a:p>
            <a:pPr algn="just">
              <a:buFont typeface="Wingdings" pitchFamily="2" charset="2"/>
              <a:buChar char="ü"/>
            </a:pPr>
            <a:endParaRPr lang="ru-RU" b="1" i="1" dirty="0">
              <a:latin typeface="Georgia" pitchFamily="18" charset="0"/>
            </a:endParaRPr>
          </a:p>
        </p:txBody>
      </p:sp>
      <p:sp>
        <p:nvSpPr>
          <p:cNvPr id="19" name="AutoShape 14"/>
          <p:cNvSpPr>
            <a:spLocks noChangeArrowheads="1"/>
          </p:cNvSpPr>
          <p:nvPr/>
        </p:nvSpPr>
        <p:spPr bwMode="ltGray">
          <a:xfrm>
            <a:off x="3643306" y="2428868"/>
            <a:ext cx="4786346" cy="3071834"/>
          </a:xfrm>
          <a:prstGeom prst="roundRect">
            <a:avLst>
              <a:gd name="adj" fmla="val 16667"/>
            </a:avLst>
          </a:prstGeom>
          <a:solidFill>
            <a:schemeClr val="hlink"/>
          </a:solidFill>
          <a:ln w="38100" algn="ctr">
            <a:solidFill>
              <a:srgbClr val="FFFFFF">
                <a:alpha val="70000"/>
              </a:srgbClr>
            </a:solidFill>
            <a:round/>
            <a:headEnd/>
            <a:tailEnd/>
          </a:ln>
          <a:effectLst/>
        </p:spPr>
        <p:txBody>
          <a:bodyPr wrap="none" anchor="ctr"/>
          <a:lstStyle/>
          <a:p>
            <a:endParaRPr lang="ru-RU"/>
          </a:p>
        </p:txBody>
      </p:sp>
      <p:sp>
        <p:nvSpPr>
          <p:cNvPr id="20" name="TextBox 19"/>
          <p:cNvSpPr txBox="1"/>
          <p:nvPr/>
        </p:nvSpPr>
        <p:spPr>
          <a:xfrm>
            <a:off x="3929058" y="2714620"/>
            <a:ext cx="4214842" cy="1938992"/>
          </a:xfrm>
          <a:prstGeom prst="rect">
            <a:avLst/>
          </a:prstGeom>
          <a:noFill/>
        </p:spPr>
        <p:txBody>
          <a:bodyPr wrap="square" rtlCol="0">
            <a:spAutoFit/>
          </a:bodyPr>
          <a:lstStyle/>
          <a:p>
            <a:pPr algn="just"/>
            <a:r>
              <a:rPr lang="ru-RU" sz="2000" b="1" i="1" dirty="0" smtClean="0">
                <a:latin typeface="Georgia" pitchFamily="18" charset="0"/>
              </a:rPr>
              <a:t>Позиции педагога?...</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p:txBody>
      </p:sp>
      <p:pic>
        <p:nvPicPr>
          <p:cNvPr id="6146" name="Picture 2" descr="C:\Документы\работа  родителями\добавить на ролбит собрание\IMG_4422.JPG"/>
          <p:cNvPicPr>
            <a:picLocks noChangeAspect="1" noChangeArrowheads="1"/>
          </p:cNvPicPr>
          <p:nvPr/>
        </p:nvPicPr>
        <p:blipFill>
          <a:blip r:embed="rId3"/>
          <a:srcRect/>
          <a:stretch>
            <a:fillRect/>
          </a:stretch>
        </p:blipFill>
        <p:spPr bwMode="auto">
          <a:xfrm>
            <a:off x="7127459" y="0"/>
            <a:ext cx="2016541" cy="2073969"/>
          </a:xfrm>
          <a:prstGeom prst="rect">
            <a:avLst/>
          </a:prstGeom>
          <a:noFill/>
          <a:effectLst>
            <a:softEdge rad="63500"/>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34" y="428604"/>
            <a:ext cx="6734175" cy="944562"/>
          </a:xfrm>
        </p:spPr>
        <p:txBody>
          <a:bodyPr/>
          <a:lstStyle/>
          <a:p>
            <a:pPr algn="ctr"/>
            <a:r>
              <a:rPr lang="ru-RU" sz="3200" i="1" dirty="0" smtClean="0">
                <a:solidFill>
                  <a:srgbClr val="990033"/>
                </a:solidFill>
                <a:latin typeface="Georgia" pitchFamily="18" charset="0"/>
              </a:rPr>
              <a:t>Возможные ролевые позиции педагога …</a:t>
            </a:r>
            <a:endParaRPr lang="en-US" sz="3200" i="1" dirty="0">
              <a:solidFill>
                <a:srgbClr val="990033"/>
              </a:solidFill>
              <a:latin typeface="Georgia" pitchFamily="18" charset="0"/>
            </a:endParaRPr>
          </a:p>
        </p:txBody>
      </p:sp>
      <p:sp>
        <p:nvSpPr>
          <p:cNvPr id="20" name="TextBox 19"/>
          <p:cNvSpPr txBox="1"/>
          <p:nvPr/>
        </p:nvSpPr>
        <p:spPr>
          <a:xfrm>
            <a:off x="3929058" y="2714620"/>
            <a:ext cx="4214842" cy="1938992"/>
          </a:xfrm>
          <a:prstGeom prst="rect">
            <a:avLst/>
          </a:prstGeom>
          <a:noFill/>
        </p:spPr>
        <p:txBody>
          <a:bodyPr wrap="square" rtlCol="0">
            <a:spAutoFit/>
          </a:bodyPr>
          <a:lstStyle/>
          <a:p>
            <a:pPr algn="just"/>
            <a:r>
              <a:rPr lang="ru-RU" sz="2000" b="1" i="1" dirty="0" smtClean="0">
                <a:latin typeface="Georgia" pitchFamily="18" charset="0"/>
              </a:rPr>
              <a:t>Позиции педагога?...</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endParaRPr lang="ru-RU" sz="2000" b="1" i="1" dirty="0">
              <a:latin typeface="Georgia" pitchFamily="18" charset="0"/>
            </a:endParaRPr>
          </a:p>
        </p:txBody>
      </p:sp>
      <p:graphicFrame>
        <p:nvGraphicFramePr>
          <p:cNvPr id="17" name="Таблица 16"/>
          <p:cNvGraphicFramePr>
            <a:graphicFrameLocks noGrp="1"/>
          </p:cNvGraphicFramePr>
          <p:nvPr/>
        </p:nvGraphicFramePr>
        <p:xfrm>
          <a:off x="500034" y="2285992"/>
          <a:ext cx="8501121" cy="3840480"/>
        </p:xfrm>
        <a:graphic>
          <a:graphicData uri="http://schemas.openxmlformats.org/drawingml/2006/table">
            <a:tbl>
              <a:tblPr firstRow="1" bandRow="1">
                <a:tableStyleId>{5C22544A-7EE6-4342-B048-85BDC9FD1C3A}</a:tableStyleId>
              </a:tblPr>
              <a:tblGrid>
                <a:gridCol w="2833707"/>
                <a:gridCol w="2833707"/>
                <a:gridCol w="2833707"/>
              </a:tblGrid>
              <a:tr h="245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i="1" u="sng" dirty="0" smtClean="0">
                          <a:latin typeface="Georgia" pitchFamily="18" charset="0"/>
                        </a:rPr>
                        <a:t>Режиссер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i="1" u="sng" dirty="0" smtClean="0">
                          <a:latin typeface="Georgia" pitchFamily="18" charset="0"/>
                        </a:rPr>
                        <a:t>Выясняющий:</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i="1" u="sng" dirty="0" smtClean="0">
                          <a:latin typeface="Georgia" pitchFamily="18" charset="0"/>
                        </a:rPr>
                        <a:t>Не судья:</a:t>
                      </a:r>
                    </a:p>
                  </a:txBody>
                  <a:tcPr/>
                </a:tc>
              </a:tr>
              <a:tr h="2469600">
                <a:tc>
                  <a:txBody>
                    <a:bodyPr/>
                    <a:lstStyle/>
                    <a:p>
                      <a:pPr algn="just"/>
                      <a:endParaRPr lang="ru-RU" sz="1800" b="1" i="1" dirty="0" smtClean="0">
                        <a:latin typeface="Georgia" pitchFamily="18" charset="0"/>
                      </a:endParaRPr>
                    </a:p>
                    <a:p>
                      <a:pPr algn="just"/>
                      <a:r>
                        <a:rPr lang="ru-RU" sz="1800" b="1" i="1" dirty="0" smtClean="0">
                          <a:latin typeface="Georgia" pitchFamily="18" charset="0"/>
                        </a:rPr>
                        <a:t>Партнер</a:t>
                      </a:r>
                    </a:p>
                    <a:p>
                      <a:pPr algn="just"/>
                      <a:r>
                        <a:rPr lang="ru-RU" sz="1800" b="1" i="1" dirty="0" smtClean="0">
                          <a:latin typeface="Georgia" pitchFamily="18" charset="0"/>
                        </a:rPr>
                        <a:t>Помощник</a:t>
                      </a:r>
                    </a:p>
                    <a:p>
                      <a:pPr algn="just"/>
                      <a:r>
                        <a:rPr lang="ru-RU" sz="1800" b="1" i="1" dirty="0" smtClean="0">
                          <a:latin typeface="Georgia" pitchFamily="18" charset="0"/>
                        </a:rPr>
                        <a:t>Сомневающийся</a:t>
                      </a:r>
                    </a:p>
                    <a:p>
                      <a:pPr algn="just"/>
                      <a:r>
                        <a:rPr lang="ru-RU" sz="1800" b="1" i="1" dirty="0" smtClean="0">
                          <a:latin typeface="Georgia" pitchFamily="18" charset="0"/>
                        </a:rPr>
                        <a:t>Заинтересованный наблюдатель</a:t>
                      </a:r>
                    </a:p>
                    <a:p>
                      <a:pPr algn="just"/>
                      <a:r>
                        <a:rPr lang="ru-RU" sz="1800" b="1" i="1" dirty="0" smtClean="0">
                          <a:latin typeface="Georgia" pitchFamily="18" charset="0"/>
                        </a:rPr>
                        <a:t>Консультант </a:t>
                      </a:r>
                    </a:p>
                    <a:p>
                      <a:pPr algn="just"/>
                      <a:r>
                        <a:rPr lang="ru-RU" sz="1800" b="1" i="1" dirty="0" smtClean="0">
                          <a:solidFill>
                            <a:srgbClr val="990033"/>
                          </a:solidFill>
                          <a:latin typeface="Georgia" pitchFamily="18" charset="0"/>
                        </a:rPr>
                        <a:t>Выдумщик</a:t>
                      </a:r>
                      <a:r>
                        <a:rPr lang="ru-RU" sz="1800" b="1" i="1" baseline="0" dirty="0" smtClean="0">
                          <a:solidFill>
                            <a:srgbClr val="990033"/>
                          </a:solidFill>
                          <a:latin typeface="Georgia" pitchFamily="18" charset="0"/>
                        </a:rPr>
                        <a:t> </a:t>
                      </a:r>
                    </a:p>
                    <a:p>
                      <a:pPr algn="just"/>
                      <a:r>
                        <a:rPr lang="ru-RU" sz="1800" b="1" i="1" baseline="0" dirty="0" smtClean="0">
                          <a:solidFill>
                            <a:srgbClr val="990033"/>
                          </a:solidFill>
                          <a:latin typeface="Georgia" pitchFamily="18" charset="0"/>
                        </a:rPr>
                        <a:t>Изобретатель </a:t>
                      </a:r>
                      <a:endParaRPr lang="ru-RU" sz="1800" b="1" i="1" dirty="0" smtClean="0">
                        <a:solidFill>
                          <a:srgbClr val="990033"/>
                        </a:solidFill>
                        <a:latin typeface="Georgia" pitchFamily="18" charset="0"/>
                      </a:endParaRPr>
                    </a:p>
                    <a:p>
                      <a:pPr algn="just"/>
                      <a:r>
                        <a:rPr lang="ru-RU" sz="1800" b="1" i="1" dirty="0" smtClean="0">
                          <a:latin typeface="Georgia" pitchFamily="18" charset="0"/>
                        </a:rPr>
                        <a:t>…</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i="1" dirty="0" smtClean="0">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i="1" dirty="0" smtClean="0">
                          <a:latin typeface="Georgia" pitchFamily="18" charset="0"/>
                        </a:rPr>
                        <a:t>Незнающий</a:t>
                      </a:r>
                    </a:p>
                    <a:p>
                      <a:pPr algn="just"/>
                      <a:r>
                        <a:rPr lang="ru-RU" sz="1800" b="1" i="1" dirty="0" smtClean="0">
                          <a:latin typeface="Georgia" pitchFamily="18" charset="0"/>
                        </a:rPr>
                        <a:t>Провокатор</a:t>
                      </a:r>
                    </a:p>
                    <a:p>
                      <a:pPr algn="just"/>
                      <a:r>
                        <a:rPr lang="ru-RU" sz="1800" b="1" i="1" dirty="0" smtClean="0">
                          <a:latin typeface="Georgia" pitchFamily="18" charset="0"/>
                        </a:rPr>
                        <a:t>Собеседник</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800" b="1" i="1" dirty="0" smtClean="0">
                          <a:latin typeface="Georgia" pitchFamily="18" charset="0"/>
                        </a:rPr>
                        <a:t>Сомневающийся</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i="1" dirty="0" smtClean="0">
                          <a:latin typeface="Georgia" pitchFamily="18" charset="0"/>
                        </a:rPr>
                        <a:t>Внимательный слушатель</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i="1" dirty="0" smtClean="0">
                          <a:latin typeface="Georgia" pitchFamily="18" charset="0"/>
                        </a:rPr>
                        <a:t>Терпеливый наблюдатель (слушатель)</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i="1" dirty="0" smtClean="0">
                          <a:latin typeface="Georgia" pitchFamily="18" charset="0"/>
                        </a:rPr>
                        <a:t>…</a:t>
                      </a:r>
                    </a:p>
                    <a:p>
                      <a:endParaRPr lang="ru-RU" dirty="0"/>
                    </a:p>
                  </a:txBody>
                  <a:tcPr/>
                </a:tc>
                <a:tc>
                  <a:txBody>
                    <a:bodyPr/>
                    <a:lstStyle/>
                    <a:p>
                      <a:endParaRPr lang="ru-RU" dirty="0" smtClean="0">
                        <a:solidFill>
                          <a:srgbClr val="990033"/>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i="1" dirty="0" smtClean="0">
                          <a:solidFill>
                            <a:srgbClr val="990033"/>
                          </a:solidFill>
                          <a:latin typeface="Georgia" pitchFamily="18" charset="0"/>
                        </a:rPr>
                        <a:t>Заинтересованный наблюдатель</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i="1" dirty="0" smtClean="0">
                          <a:solidFill>
                            <a:srgbClr val="990033"/>
                          </a:solidFill>
                          <a:latin typeface="Georgia" pitchFamily="18" charset="0"/>
                        </a:rPr>
                        <a:t>Внимательный слушатель</a:t>
                      </a:r>
                    </a:p>
                  </a:txBody>
                  <a:tcPr/>
                </a:tc>
              </a:tr>
            </a:tbl>
          </a:graphicData>
        </a:graphic>
      </p:graphicFrame>
      <p:pic>
        <p:nvPicPr>
          <p:cNvPr id="5122" name="Picture 2" descr="C:\Документы\работа  родителями\добавить на ролбит собрание\IMG_3844.JPG"/>
          <p:cNvPicPr>
            <a:picLocks noChangeAspect="1" noChangeArrowheads="1"/>
          </p:cNvPicPr>
          <p:nvPr/>
        </p:nvPicPr>
        <p:blipFill>
          <a:blip r:embed="rId3" cstate="print"/>
          <a:srcRect/>
          <a:stretch>
            <a:fillRect/>
          </a:stretch>
        </p:blipFill>
        <p:spPr bwMode="auto">
          <a:xfrm>
            <a:off x="7215206" y="0"/>
            <a:ext cx="1928794" cy="1900402"/>
          </a:xfrm>
          <a:prstGeom prst="rect">
            <a:avLst/>
          </a:prstGeom>
          <a:noFill/>
          <a:effectLst>
            <a:softEdge rad="63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34" y="428604"/>
            <a:ext cx="6734175" cy="944562"/>
          </a:xfrm>
        </p:spPr>
        <p:txBody>
          <a:bodyPr/>
          <a:lstStyle/>
          <a:p>
            <a:pPr algn="ctr"/>
            <a:r>
              <a:rPr lang="ru-RU" sz="3200" i="1" dirty="0" smtClean="0">
                <a:solidFill>
                  <a:srgbClr val="990033"/>
                </a:solidFill>
                <a:latin typeface="Georgia" pitchFamily="18" charset="0"/>
              </a:rPr>
              <a:t>Где и через что могут проявляться…</a:t>
            </a:r>
            <a:endParaRPr lang="en-US" sz="3200" i="1" dirty="0">
              <a:solidFill>
                <a:srgbClr val="990033"/>
              </a:solidFill>
              <a:latin typeface="Georgia" pitchFamily="18" charset="0"/>
            </a:endParaRPr>
          </a:p>
        </p:txBody>
      </p:sp>
      <p:sp>
        <p:nvSpPr>
          <p:cNvPr id="20" name="TextBox 19"/>
          <p:cNvSpPr txBox="1"/>
          <p:nvPr/>
        </p:nvSpPr>
        <p:spPr>
          <a:xfrm>
            <a:off x="3929058" y="2714620"/>
            <a:ext cx="4214842" cy="1938992"/>
          </a:xfrm>
          <a:prstGeom prst="rect">
            <a:avLst/>
          </a:prstGeom>
          <a:noFill/>
        </p:spPr>
        <p:txBody>
          <a:bodyPr wrap="square" rtlCol="0">
            <a:spAutoFit/>
          </a:bodyPr>
          <a:lstStyle/>
          <a:p>
            <a:pPr algn="just"/>
            <a:r>
              <a:rPr lang="ru-RU" sz="2000" b="1" i="1" dirty="0" smtClean="0">
                <a:latin typeface="Georgia" pitchFamily="18" charset="0"/>
              </a:rPr>
              <a:t>Позиции педагога?...</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p>
          <a:p>
            <a:pPr marL="342900" indent="-342900" algn="just">
              <a:buFont typeface="+mj-lt"/>
              <a:buAutoNum type="arabicPeriod"/>
            </a:pPr>
            <a:r>
              <a:rPr lang="ru-RU" sz="2000" b="1" i="1" dirty="0" smtClean="0">
                <a:latin typeface="Georgia" pitchFamily="18" charset="0"/>
              </a:rPr>
              <a:t>…</a:t>
            </a:r>
            <a:endParaRPr lang="ru-RU" sz="2000" b="1" i="1" dirty="0">
              <a:latin typeface="Georgia" pitchFamily="18" charset="0"/>
            </a:endParaRPr>
          </a:p>
        </p:txBody>
      </p:sp>
      <p:graphicFrame>
        <p:nvGraphicFramePr>
          <p:cNvPr id="17" name="Таблица 16"/>
          <p:cNvGraphicFramePr>
            <a:graphicFrameLocks noGrp="1"/>
          </p:cNvGraphicFramePr>
          <p:nvPr/>
        </p:nvGraphicFramePr>
        <p:xfrm>
          <a:off x="428596" y="1785926"/>
          <a:ext cx="8501121" cy="3840480"/>
        </p:xfrm>
        <a:graphic>
          <a:graphicData uri="http://schemas.openxmlformats.org/drawingml/2006/table">
            <a:tbl>
              <a:tblPr firstRow="1" bandRow="1">
                <a:tableStyleId>{5C22544A-7EE6-4342-B048-85BDC9FD1C3A}</a:tableStyleId>
              </a:tblPr>
              <a:tblGrid>
                <a:gridCol w="2833707"/>
                <a:gridCol w="2667019"/>
                <a:gridCol w="3000395"/>
              </a:tblGrid>
              <a:tr h="245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i="1" u="sng" dirty="0" smtClean="0">
                          <a:latin typeface="Georgia" pitchFamily="18" charset="0"/>
                        </a:rPr>
                        <a:t>Режиссер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i="1" u="sng" dirty="0" smtClean="0">
                          <a:latin typeface="Georgia" pitchFamily="18" charset="0"/>
                        </a:rPr>
                        <a:t>Выясняющий:</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i="1" u="sng" dirty="0" smtClean="0">
                          <a:latin typeface="Georgia" pitchFamily="18" charset="0"/>
                        </a:rPr>
                        <a:t>Не судья:</a:t>
                      </a:r>
                    </a:p>
                  </a:txBody>
                  <a:tcPr/>
                </a:tc>
              </a:tr>
              <a:tr h="2469600">
                <a:tc>
                  <a:txBody>
                    <a:bodyPr/>
                    <a:lstStyle/>
                    <a:p>
                      <a:pPr algn="just"/>
                      <a:endParaRPr lang="ru-RU" sz="1800" b="1" i="1" dirty="0" smtClean="0">
                        <a:latin typeface="Georgia" pitchFamily="18" charset="0"/>
                      </a:endParaRPr>
                    </a:p>
                    <a:p>
                      <a:r>
                        <a:rPr lang="ru-RU" b="1" i="1" dirty="0" smtClean="0">
                          <a:latin typeface="Georgia" pitchFamily="18" charset="0"/>
                        </a:rPr>
                        <a:t>При организации</a:t>
                      </a:r>
                      <a:r>
                        <a:rPr lang="ru-RU" b="1" i="1" baseline="0" dirty="0" smtClean="0">
                          <a:latin typeface="Georgia" pitchFamily="18" charset="0"/>
                        </a:rPr>
                        <a:t> и удержании педагогических ситуаций</a:t>
                      </a:r>
                    </a:p>
                    <a:p>
                      <a:r>
                        <a:rPr lang="ru-RU" b="1" i="1" baseline="0" dirty="0" smtClean="0">
                          <a:latin typeface="Georgia" pitchFamily="18" charset="0"/>
                        </a:rPr>
                        <a:t>При проектировании </a:t>
                      </a:r>
                      <a:r>
                        <a:rPr lang="ru-RU" b="1" i="1" baseline="0" dirty="0" err="1" smtClean="0">
                          <a:latin typeface="Georgia" pitchFamily="18" charset="0"/>
                        </a:rPr>
                        <a:t>РППСреды</a:t>
                      </a:r>
                      <a:endParaRPr lang="ru-RU" b="1" i="1" baseline="0" dirty="0" smtClean="0">
                        <a:latin typeface="Georgia" pitchFamily="18" charset="0"/>
                      </a:endParaRPr>
                    </a:p>
                    <a:p>
                      <a:endParaRPr lang="ru-RU" b="1" i="1" dirty="0">
                        <a:latin typeface="Georg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i="1" dirty="0" smtClean="0">
                        <a:latin typeface="Georgia" pitchFamily="18" charset="0"/>
                      </a:endParaRPr>
                    </a:p>
                    <a:p>
                      <a:r>
                        <a:rPr lang="ru-RU" b="1" i="1" dirty="0" smtClean="0">
                          <a:latin typeface="Georgia" pitchFamily="18" charset="0"/>
                        </a:rPr>
                        <a:t>В работе с детскими продуктами</a:t>
                      </a:r>
                    </a:p>
                    <a:p>
                      <a:r>
                        <a:rPr lang="ru-RU" b="1" i="1" dirty="0" smtClean="0">
                          <a:latin typeface="Georgia" pitchFamily="18" charset="0"/>
                        </a:rPr>
                        <a:t>В работе с родителями</a:t>
                      </a:r>
                    </a:p>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latin typeface="Georgia" pitchFamily="18" charset="0"/>
                        </a:rPr>
                        <a:t>Речь(выясняющие, уточняющие вопросы), жесты, мимика</a:t>
                      </a:r>
                    </a:p>
                    <a:p>
                      <a:pPr marL="0" marR="0" indent="0" algn="l" defTabSz="914400" rtl="0" eaLnBrk="1" fontAlgn="auto" latinLnBrk="0" hangingPunct="1">
                        <a:lnSpc>
                          <a:spcPct val="100000"/>
                        </a:lnSpc>
                        <a:spcBef>
                          <a:spcPts val="0"/>
                        </a:spcBef>
                        <a:spcAft>
                          <a:spcPts val="0"/>
                        </a:spcAft>
                        <a:buClrTx/>
                        <a:buSzTx/>
                        <a:buFontTx/>
                        <a:buNone/>
                        <a:tabLst/>
                        <a:defRPr/>
                      </a:pPr>
                      <a:r>
                        <a:rPr lang="ru-RU" b="1" i="1" smtClean="0">
                          <a:latin typeface="Georgia" pitchFamily="18" charset="0"/>
                        </a:rPr>
                        <a:t>В умении</a:t>
                      </a:r>
                      <a:r>
                        <a:rPr lang="ru-RU" b="1" i="1" baseline="0" smtClean="0">
                          <a:latin typeface="Georgia" pitchFamily="18" charset="0"/>
                        </a:rPr>
                        <a:t> </a:t>
                      </a:r>
                      <a:r>
                        <a:rPr lang="ru-RU" b="1" i="1" baseline="0" dirty="0" smtClean="0">
                          <a:latin typeface="Georgia" pitchFamily="18" charset="0"/>
                        </a:rPr>
                        <a:t>слушать</a:t>
                      </a:r>
                      <a:endParaRPr lang="ru-RU" b="1" i="1" dirty="0" smtClean="0">
                        <a:latin typeface="Georgia" pitchFamily="18" charset="0"/>
                      </a:endParaRPr>
                    </a:p>
                    <a:p>
                      <a:endParaRPr lang="ru-RU" dirty="0"/>
                    </a:p>
                  </a:txBody>
                  <a:tcPr/>
                </a:tc>
                <a:tc>
                  <a:txBody>
                    <a:bodyPr/>
                    <a:lstStyle/>
                    <a:p>
                      <a:endParaRPr lang="ru-RU" sz="1800" b="1" i="1" dirty="0" smtClean="0">
                        <a:solidFill>
                          <a:srgbClr val="990033"/>
                        </a:solidFill>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i="1" baseline="0" dirty="0" smtClean="0">
                          <a:solidFill>
                            <a:srgbClr val="990033"/>
                          </a:solidFill>
                          <a:latin typeface="Georgia" pitchFamily="18" charset="0"/>
                        </a:rPr>
                        <a:t>В любом взаимодействии с ребенком</a:t>
                      </a:r>
                    </a:p>
                    <a:p>
                      <a:r>
                        <a:rPr lang="ru-RU" sz="1800" b="1" i="1" dirty="0" smtClean="0">
                          <a:solidFill>
                            <a:srgbClr val="990033"/>
                          </a:solidFill>
                          <a:latin typeface="Georgia" pitchFamily="18" charset="0"/>
                        </a:rPr>
                        <a:t>В работе с детскими</a:t>
                      </a:r>
                      <a:r>
                        <a:rPr lang="ru-RU" sz="1800" b="1" i="1" baseline="0" dirty="0" smtClean="0">
                          <a:solidFill>
                            <a:srgbClr val="990033"/>
                          </a:solidFill>
                          <a:latin typeface="Georgia" pitchFamily="18" charset="0"/>
                        </a:rPr>
                        <a:t> продуктами</a:t>
                      </a:r>
                    </a:p>
                    <a:p>
                      <a:r>
                        <a:rPr lang="ru-RU" sz="1800" b="1" i="1" baseline="0" dirty="0" smtClean="0">
                          <a:solidFill>
                            <a:srgbClr val="990033"/>
                          </a:solidFill>
                          <a:latin typeface="Georgia" pitchFamily="18" charset="0"/>
                        </a:rPr>
                        <a:t>Во взаимодействии с родителями</a:t>
                      </a:r>
                      <a:endParaRPr lang="ru-RU" sz="1800" b="1" i="1" dirty="0" smtClean="0">
                        <a:solidFill>
                          <a:srgbClr val="990033"/>
                        </a:solidFill>
                        <a:latin typeface="Georgia" pitchFamily="18" charset="0"/>
                      </a:endParaRPr>
                    </a:p>
                  </a:txBody>
                  <a:tcPr/>
                </a:tc>
              </a:tr>
            </a:tbl>
          </a:graphicData>
        </a:graphic>
      </p:graphicFrame>
      <p:pic>
        <p:nvPicPr>
          <p:cNvPr id="4098" name="Picture 2" descr="C:\Документы\работа  родителями\добавить на ролбит собрание\SAM_0070.JPG"/>
          <p:cNvPicPr>
            <a:picLocks noChangeAspect="1" noChangeArrowheads="1"/>
          </p:cNvPicPr>
          <p:nvPr/>
        </p:nvPicPr>
        <p:blipFill>
          <a:blip r:embed="rId3" cstate="print"/>
          <a:srcRect/>
          <a:stretch>
            <a:fillRect/>
          </a:stretch>
        </p:blipFill>
        <p:spPr bwMode="auto">
          <a:xfrm>
            <a:off x="7097699" y="0"/>
            <a:ext cx="2046301" cy="1528754"/>
          </a:xfrm>
          <a:prstGeom prst="rect">
            <a:avLst/>
          </a:prstGeom>
          <a:noFill/>
          <a:effectLst>
            <a:softEdge rad="6350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34" y="428604"/>
            <a:ext cx="6734175" cy="944562"/>
          </a:xfrm>
        </p:spPr>
        <p:txBody>
          <a:bodyPr/>
          <a:lstStyle/>
          <a:p>
            <a:pPr algn="ctr"/>
            <a:r>
              <a:rPr lang="ru-RU" sz="3200" i="1" dirty="0" smtClean="0">
                <a:solidFill>
                  <a:srgbClr val="990033"/>
                </a:solidFill>
                <a:latin typeface="Georgia" pitchFamily="18" charset="0"/>
              </a:rPr>
              <a:t>Виды образовательной деятельности</a:t>
            </a:r>
            <a:endParaRPr lang="en-US" sz="3200" i="1" dirty="0">
              <a:solidFill>
                <a:srgbClr val="990033"/>
              </a:solidFill>
              <a:latin typeface="Georgia" pitchFamily="18" charset="0"/>
            </a:endParaRPr>
          </a:p>
        </p:txBody>
      </p:sp>
      <p:sp>
        <p:nvSpPr>
          <p:cNvPr id="8205" name="AutoShape 13"/>
          <p:cNvSpPr>
            <a:spLocks noChangeArrowheads="1"/>
          </p:cNvSpPr>
          <p:nvPr/>
        </p:nvSpPr>
        <p:spPr bwMode="gray">
          <a:xfrm>
            <a:off x="642910" y="2143116"/>
            <a:ext cx="7929618" cy="3571900"/>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ru-RU"/>
          </a:p>
        </p:txBody>
      </p:sp>
      <p:grpSp>
        <p:nvGrpSpPr>
          <p:cNvPr id="10" name="Group 5"/>
          <p:cNvGrpSpPr>
            <a:grpSpLocks/>
          </p:cNvGrpSpPr>
          <p:nvPr/>
        </p:nvGrpSpPr>
        <p:grpSpPr bwMode="auto">
          <a:xfrm>
            <a:off x="714348" y="2285992"/>
            <a:ext cx="2857520" cy="3286148"/>
            <a:chOff x="3964" y="2071"/>
            <a:chExt cx="1484" cy="330"/>
          </a:xfrm>
        </p:grpSpPr>
        <p:sp>
          <p:nvSpPr>
            <p:cNvPr id="11" name="AutoShape 6"/>
            <p:cNvSpPr>
              <a:spLocks noChangeArrowheads="1"/>
            </p:cNvSpPr>
            <p:nvPr/>
          </p:nvSpPr>
          <p:spPr bwMode="ltGray">
            <a:xfrm>
              <a:off x="3964" y="2071"/>
              <a:ext cx="1484" cy="330"/>
            </a:xfrm>
            <a:prstGeom prst="roundRect">
              <a:avLst>
                <a:gd name="adj" fmla="val 16667"/>
              </a:avLst>
            </a:prstGeom>
            <a:solidFill>
              <a:schemeClr val="accent2"/>
            </a:solidFill>
            <a:ln w="38100" algn="ctr">
              <a:solidFill>
                <a:srgbClr val="FFFFFF">
                  <a:alpha val="70000"/>
                </a:srgbClr>
              </a:solidFill>
              <a:round/>
              <a:headEnd/>
              <a:tailEnd/>
            </a:ln>
            <a:effectLst/>
          </p:spPr>
          <p:txBody>
            <a:bodyPr wrap="none" anchor="ctr"/>
            <a:lstStyle/>
            <a:p>
              <a:endParaRPr lang="ru-RU"/>
            </a:p>
          </p:txBody>
        </p:sp>
        <p:sp>
          <p:nvSpPr>
            <p:cNvPr id="12" name="AutoShape 7"/>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ru-RU"/>
            </a:p>
          </p:txBody>
        </p:sp>
      </p:grpSp>
      <p:grpSp>
        <p:nvGrpSpPr>
          <p:cNvPr id="13" name="Group 5"/>
          <p:cNvGrpSpPr>
            <a:grpSpLocks/>
          </p:cNvGrpSpPr>
          <p:nvPr/>
        </p:nvGrpSpPr>
        <p:grpSpPr bwMode="auto">
          <a:xfrm>
            <a:off x="4000496" y="2285992"/>
            <a:ext cx="4500594" cy="3143272"/>
            <a:chOff x="3964" y="2071"/>
            <a:chExt cx="1484" cy="330"/>
          </a:xfrm>
        </p:grpSpPr>
        <p:sp>
          <p:nvSpPr>
            <p:cNvPr id="14" name="AutoShape 6"/>
            <p:cNvSpPr>
              <a:spLocks noChangeArrowheads="1"/>
            </p:cNvSpPr>
            <p:nvPr/>
          </p:nvSpPr>
          <p:spPr bwMode="ltGray">
            <a:xfrm>
              <a:off x="3964" y="2071"/>
              <a:ext cx="1484" cy="330"/>
            </a:xfrm>
            <a:prstGeom prst="roundRect">
              <a:avLst>
                <a:gd name="adj" fmla="val 16667"/>
              </a:avLst>
            </a:prstGeom>
            <a:solidFill>
              <a:schemeClr val="accent2"/>
            </a:solidFill>
            <a:ln w="38100" algn="ctr">
              <a:solidFill>
                <a:srgbClr val="FFFFFF">
                  <a:alpha val="70000"/>
                </a:srgbClr>
              </a:solidFill>
              <a:round/>
              <a:headEnd/>
              <a:tailEnd/>
            </a:ln>
            <a:effectLst/>
          </p:spPr>
          <p:txBody>
            <a:bodyPr wrap="none" anchor="ctr"/>
            <a:lstStyle/>
            <a:p>
              <a:endParaRPr lang="ru-RU"/>
            </a:p>
          </p:txBody>
        </p:sp>
        <p:sp>
          <p:nvSpPr>
            <p:cNvPr id="15" name="AutoShape 7"/>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ru-RU"/>
            </a:p>
          </p:txBody>
        </p:sp>
      </p:grpSp>
      <p:sp>
        <p:nvSpPr>
          <p:cNvPr id="16" name="TextBox 15"/>
          <p:cNvSpPr txBox="1"/>
          <p:nvPr/>
        </p:nvSpPr>
        <p:spPr>
          <a:xfrm>
            <a:off x="857224" y="2500306"/>
            <a:ext cx="2500330" cy="646331"/>
          </a:xfrm>
          <a:prstGeom prst="rect">
            <a:avLst/>
          </a:prstGeom>
          <a:noFill/>
        </p:spPr>
        <p:txBody>
          <a:bodyPr wrap="square" rtlCol="0">
            <a:spAutoFit/>
          </a:bodyPr>
          <a:lstStyle/>
          <a:p>
            <a:r>
              <a:rPr lang="ru-RU" b="1" i="1" dirty="0" smtClean="0">
                <a:latin typeface="Georgia" pitchFamily="18" charset="0"/>
              </a:rPr>
              <a:t>Взаимодействие с семьей</a:t>
            </a:r>
            <a:endParaRPr lang="ru-RU" b="1" i="1" dirty="0">
              <a:latin typeface="Georgia" pitchFamily="18" charset="0"/>
            </a:endParaRPr>
          </a:p>
        </p:txBody>
      </p:sp>
      <p:sp>
        <p:nvSpPr>
          <p:cNvPr id="17" name="TextBox 16"/>
          <p:cNvSpPr txBox="1"/>
          <p:nvPr/>
        </p:nvSpPr>
        <p:spPr>
          <a:xfrm>
            <a:off x="5072066" y="2500306"/>
            <a:ext cx="2500330" cy="369332"/>
          </a:xfrm>
          <a:prstGeom prst="rect">
            <a:avLst/>
          </a:prstGeom>
          <a:noFill/>
        </p:spPr>
        <p:txBody>
          <a:bodyPr wrap="square" rtlCol="0">
            <a:spAutoFit/>
          </a:bodyPr>
          <a:lstStyle/>
          <a:p>
            <a:r>
              <a:rPr lang="ru-RU" b="1" i="1" dirty="0" smtClean="0">
                <a:latin typeface="Georgia" pitchFamily="18" charset="0"/>
              </a:rPr>
              <a:t>Позиции педагога</a:t>
            </a:r>
            <a:endParaRPr lang="ru-RU" b="1" i="1" dirty="0">
              <a:latin typeface="Georgia" pitchFamily="18" charset="0"/>
            </a:endParaRPr>
          </a:p>
        </p:txBody>
      </p:sp>
      <p:sp>
        <p:nvSpPr>
          <p:cNvPr id="18" name="TextBox 17"/>
          <p:cNvSpPr txBox="1"/>
          <p:nvPr/>
        </p:nvSpPr>
        <p:spPr>
          <a:xfrm>
            <a:off x="785786" y="3357562"/>
            <a:ext cx="2643206" cy="1815882"/>
          </a:xfrm>
          <a:prstGeom prst="rect">
            <a:avLst/>
          </a:prstGeom>
          <a:noFill/>
        </p:spPr>
        <p:txBody>
          <a:bodyPr wrap="square" rtlCol="0">
            <a:spAutoFit/>
          </a:bodyPr>
          <a:lstStyle/>
          <a:p>
            <a:pPr algn="just">
              <a:buFont typeface="Wingdings" pitchFamily="2" charset="2"/>
              <a:buChar char="ü"/>
            </a:pPr>
            <a:r>
              <a:rPr lang="ru-RU" sz="1600" b="1" i="1" dirty="0" smtClean="0">
                <a:latin typeface="Georgia" pitchFamily="18" charset="0"/>
              </a:rPr>
              <a:t>Информирование</a:t>
            </a:r>
          </a:p>
          <a:p>
            <a:pPr algn="just">
              <a:buFont typeface="Wingdings" pitchFamily="2" charset="2"/>
              <a:buChar char="ü"/>
            </a:pPr>
            <a:r>
              <a:rPr lang="ru-RU" sz="1600" b="1" i="1" dirty="0" smtClean="0">
                <a:latin typeface="Georgia" pitchFamily="18" charset="0"/>
              </a:rPr>
              <a:t>Обучение</a:t>
            </a:r>
          </a:p>
          <a:p>
            <a:pPr algn="just">
              <a:buFont typeface="Wingdings" pitchFamily="2" charset="2"/>
              <a:buChar char="ü"/>
            </a:pPr>
            <a:r>
              <a:rPr lang="ru-RU" sz="1600" b="1" i="1" dirty="0" smtClean="0">
                <a:latin typeface="Georgia" pitchFamily="18" charset="0"/>
              </a:rPr>
              <a:t>Вовлечение в совместные дела</a:t>
            </a:r>
          </a:p>
          <a:p>
            <a:pPr algn="just">
              <a:buFont typeface="Wingdings" pitchFamily="2" charset="2"/>
              <a:buChar char="ü"/>
            </a:pPr>
            <a:r>
              <a:rPr lang="ru-RU" sz="1600" b="1" i="1" dirty="0" smtClean="0">
                <a:latin typeface="Georgia" pitchFamily="18" charset="0"/>
              </a:rPr>
              <a:t>Делегирование управленческих функций</a:t>
            </a:r>
          </a:p>
        </p:txBody>
      </p:sp>
      <p:sp>
        <p:nvSpPr>
          <p:cNvPr id="25" name="TextBox 24"/>
          <p:cNvSpPr txBox="1"/>
          <p:nvPr/>
        </p:nvSpPr>
        <p:spPr>
          <a:xfrm>
            <a:off x="4214810" y="3071810"/>
            <a:ext cx="4071966" cy="1569660"/>
          </a:xfrm>
          <a:prstGeom prst="rect">
            <a:avLst/>
          </a:prstGeom>
          <a:noFill/>
        </p:spPr>
        <p:txBody>
          <a:bodyPr wrap="square" rtlCol="0">
            <a:spAutoFit/>
          </a:bodyPr>
          <a:lstStyle/>
          <a:p>
            <a:pPr algn="just">
              <a:buFont typeface="Wingdings" pitchFamily="2" charset="2"/>
              <a:buChar char="ü"/>
            </a:pPr>
            <a:r>
              <a:rPr lang="ru-RU" sz="1600" b="1" i="1" dirty="0" smtClean="0">
                <a:latin typeface="Georgia" pitchFamily="18" charset="0"/>
              </a:rPr>
              <a:t>Эрудированный рассказчик…</a:t>
            </a:r>
          </a:p>
          <a:p>
            <a:pPr algn="just">
              <a:buFont typeface="Wingdings" pitchFamily="2" charset="2"/>
              <a:buChar char="ü"/>
            </a:pPr>
            <a:r>
              <a:rPr lang="ru-RU" sz="1600" b="1" i="1" dirty="0" smtClean="0">
                <a:latin typeface="Georgia" pitchFamily="18" charset="0"/>
              </a:rPr>
              <a:t>Компетентный специалист…</a:t>
            </a:r>
          </a:p>
          <a:p>
            <a:pPr algn="just">
              <a:buFont typeface="Wingdings" pitchFamily="2" charset="2"/>
              <a:buChar char="ü"/>
            </a:pPr>
            <a:r>
              <a:rPr lang="ru-RU" sz="1600" b="1" i="1" dirty="0" smtClean="0">
                <a:latin typeface="Georgia" pitchFamily="18" charset="0"/>
              </a:rPr>
              <a:t>Заинтересованный партнер…</a:t>
            </a:r>
          </a:p>
          <a:p>
            <a:pPr algn="just">
              <a:buFont typeface="Wingdings" pitchFamily="2" charset="2"/>
              <a:buChar char="ü"/>
            </a:pPr>
            <a:r>
              <a:rPr lang="ru-RU" sz="1600" b="1" i="1" smtClean="0">
                <a:latin typeface="Georgia" pitchFamily="18" charset="0"/>
              </a:rPr>
              <a:t>Равноправный субъект </a:t>
            </a:r>
            <a:r>
              <a:rPr lang="ru-RU" sz="1600" b="1" i="1" dirty="0" smtClean="0">
                <a:latin typeface="Georgia" pitchFamily="18" charset="0"/>
              </a:rPr>
              <a:t>процесса развития ребенка</a:t>
            </a:r>
          </a:p>
          <a:p>
            <a:pPr algn="just">
              <a:buFont typeface="Wingdings" pitchFamily="2" charset="2"/>
              <a:buChar char="ü"/>
            </a:pPr>
            <a:r>
              <a:rPr lang="ru-RU" sz="1600" b="1" i="1" dirty="0" smtClean="0">
                <a:latin typeface="Georgia" pitchFamily="18" charset="0"/>
              </a:rPr>
              <a:t>…</a:t>
            </a:r>
          </a:p>
        </p:txBody>
      </p:sp>
      <p:pic>
        <p:nvPicPr>
          <p:cNvPr id="3074" name="Picture 2" descr="C:\Документы\работа  родителями\добавить на ролбит собрание\IMG_4045.JPG"/>
          <p:cNvPicPr>
            <a:picLocks noChangeAspect="1" noChangeArrowheads="1"/>
          </p:cNvPicPr>
          <p:nvPr/>
        </p:nvPicPr>
        <p:blipFill>
          <a:blip r:embed="rId3" cstate="print"/>
          <a:srcRect/>
          <a:stretch>
            <a:fillRect/>
          </a:stretch>
        </p:blipFill>
        <p:spPr bwMode="auto">
          <a:xfrm>
            <a:off x="7215206" y="0"/>
            <a:ext cx="1928794" cy="2214554"/>
          </a:xfrm>
          <a:prstGeom prst="rect">
            <a:avLst/>
          </a:prstGeom>
          <a:noFill/>
          <a:effectLst>
            <a:softEdge rad="6350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596" y="428604"/>
            <a:ext cx="6734175" cy="642942"/>
          </a:xfrm>
        </p:spPr>
        <p:txBody>
          <a:bodyPr/>
          <a:lstStyle/>
          <a:p>
            <a:r>
              <a:rPr lang="ru-RU" sz="3200" i="1" dirty="0" smtClean="0">
                <a:solidFill>
                  <a:srgbClr val="990033"/>
                </a:solidFill>
                <a:latin typeface="Georgia" pitchFamily="18" charset="0"/>
              </a:rPr>
              <a:t>Работа в группах</a:t>
            </a:r>
            <a:endParaRPr lang="en-US" sz="3200" i="1" dirty="0">
              <a:solidFill>
                <a:srgbClr val="990033"/>
              </a:solidFill>
              <a:latin typeface="Georgia" pitchFamily="18" charset="0"/>
            </a:endParaRPr>
          </a:p>
        </p:txBody>
      </p:sp>
      <p:grpSp>
        <p:nvGrpSpPr>
          <p:cNvPr id="3" name="Group 5"/>
          <p:cNvGrpSpPr>
            <a:grpSpLocks/>
          </p:cNvGrpSpPr>
          <p:nvPr/>
        </p:nvGrpSpPr>
        <p:grpSpPr bwMode="auto">
          <a:xfrm>
            <a:off x="285720" y="2076005"/>
            <a:ext cx="8501122" cy="4496264"/>
            <a:chOff x="3964" y="2091"/>
            <a:chExt cx="1484" cy="310"/>
          </a:xfrm>
          <a:solidFill>
            <a:schemeClr val="accent5"/>
          </a:solidFill>
        </p:grpSpPr>
        <p:sp>
          <p:nvSpPr>
            <p:cNvPr id="14" name="AutoShape 6"/>
            <p:cNvSpPr>
              <a:spLocks noChangeArrowheads="1"/>
            </p:cNvSpPr>
            <p:nvPr/>
          </p:nvSpPr>
          <p:spPr bwMode="ltGray">
            <a:xfrm>
              <a:off x="3964" y="2091"/>
              <a:ext cx="1484" cy="310"/>
            </a:xfrm>
            <a:prstGeom prst="roundRect">
              <a:avLst>
                <a:gd name="adj" fmla="val 16667"/>
              </a:avLst>
            </a:prstGeom>
            <a:grpFill/>
            <a:ln w="38100" algn="ctr">
              <a:solidFill>
                <a:srgbClr val="FFFFFF">
                  <a:alpha val="70000"/>
                </a:srgbClr>
              </a:solidFill>
              <a:round/>
              <a:headEnd/>
              <a:tailEnd/>
            </a:ln>
            <a:effectLst/>
          </p:spPr>
          <p:txBody>
            <a:bodyPr wrap="none" anchor="ctr"/>
            <a:lstStyle/>
            <a:p>
              <a:endParaRPr lang="ru-RU"/>
            </a:p>
          </p:txBody>
        </p:sp>
        <p:sp>
          <p:nvSpPr>
            <p:cNvPr id="15" name="AutoShape 7"/>
            <p:cNvSpPr>
              <a:spLocks noChangeArrowheads="1"/>
            </p:cNvSpPr>
            <p:nvPr/>
          </p:nvSpPr>
          <p:spPr bwMode="ltGray">
            <a:xfrm>
              <a:off x="3987" y="2091"/>
              <a:ext cx="1432" cy="134"/>
            </a:xfrm>
            <a:prstGeom prst="roundRect">
              <a:avLst>
                <a:gd name="adj" fmla="val 28356"/>
              </a:avLst>
            </a:prstGeom>
            <a:grpFill/>
            <a:ln w="9525" algn="ctr">
              <a:noFill/>
              <a:round/>
              <a:headEnd/>
              <a:tailEnd/>
            </a:ln>
            <a:effectLst/>
          </p:spPr>
          <p:txBody>
            <a:bodyPr wrap="none" anchor="ctr"/>
            <a:lstStyle/>
            <a:p>
              <a:endParaRPr lang="ru-RU"/>
            </a:p>
          </p:txBody>
        </p:sp>
      </p:grpSp>
      <p:sp>
        <p:nvSpPr>
          <p:cNvPr id="16" name="TextBox 15"/>
          <p:cNvSpPr txBox="1"/>
          <p:nvPr/>
        </p:nvSpPr>
        <p:spPr>
          <a:xfrm>
            <a:off x="1571604" y="5500702"/>
            <a:ext cx="5715040" cy="400110"/>
          </a:xfrm>
          <a:prstGeom prst="rect">
            <a:avLst/>
          </a:prstGeom>
          <a:noFill/>
        </p:spPr>
        <p:txBody>
          <a:bodyPr wrap="square" rtlCol="0">
            <a:spAutoFit/>
          </a:bodyPr>
          <a:lstStyle/>
          <a:p>
            <a:r>
              <a:rPr lang="ru-RU" sz="2000" b="1" i="1" dirty="0" smtClean="0">
                <a:latin typeface="Georgia" pitchFamily="18" charset="0"/>
              </a:rPr>
              <a:t>Взаимодействие с семьей</a:t>
            </a:r>
            <a:endParaRPr lang="ru-RU" sz="2000" b="1" i="1" dirty="0">
              <a:latin typeface="Georgia" pitchFamily="18" charset="0"/>
            </a:endParaRPr>
          </a:p>
        </p:txBody>
      </p:sp>
      <p:sp>
        <p:nvSpPr>
          <p:cNvPr id="19" name="TextBox 18"/>
          <p:cNvSpPr txBox="1"/>
          <p:nvPr/>
        </p:nvSpPr>
        <p:spPr>
          <a:xfrm>
            <a:off x="1000100" y="3214686"/>
            <a:ext cx="6643734" cy="400110"/>
          </a:xfrm>
          <a:prstGeom prst="rect">
            <a:avLst/>
          </a:prstGeom>
          <a:noFill/>
        </p:spPr>
        <p:txBody>
          <a:bodyPr wrap="square" rtlCol="0">
            <a:spAutoFit/>
          </a:bodyPr>
          <a:lstStyle/>
          <a:p>
            <a:r>
              <a:rPr lang="ru-RU" sz="2000" b="1" i="1" dirty="0" smtClean="0">
                <a:latin typeface="Georgia" pitchFamily="18" charset="0"/>
              </a:rPr>
              <a:t>Образовательная прогулка</a:t>
            </a:r>
            <a:endParaRPr lang="ru-RU" sz="2000" b="1" i="1" dirty="0">
              <a:latin typeface="Georgia" pitchFamily="18" charset="0"/>
            </a:endParaRPr>
          </a:p>
        </p:txBody>
      </p:sp>
      <p:sp>
        <p:nvSpPr>
          <p:cNvPr id="20" name="TextBox 19"/>
          <p:cNvSpPr txBox="1"/>
          <p:nvPr/>
        </p:nvSpPr>
        <p:spPr>
          <a:xfrm>
            <a:off x="1000100" y="4000504"/>
            <a:ext cx="7500990" cy="400110"/>
          </a:xfrm>
          <a:prstGeom prst="rect">
            <a:avLst/>
          </a:prstGeom>
          <a:noFill/>
        </p:spPr>
        <p:txBody>
          <a:bodyPr wrap="square" rtlCol="0">
            <a:spAutoFit/>
          </a:bodyPr>
          <a:lstStyle/>
          <a:p>
            <a:r>
              <a:rPr lang="ru-RU" sz="2000" b="1" i="1" dirty="0" smtClean="0">
                <a:latin typeface="Georgia" pitchFamily="18" charset="0"/>
              </a:rPr>
              <a:t>Детское  исследование (экспериментирование)</a:t>
            </a:r>
            <a:endParaRPr lang="ru-RU" sz="2000" b="1" i="1" dirty="0">
              <a:latin typeface="Georgia" pitchFamily="18" charset="0"/>
            </a:endParaRPr>
          </a:p>
        </p:txBody>
      </p:sp>
      <p:sp>
        <p:nvSpPr>
          <p:cNvPr id="21" name="TextBox 20"/>
          <p:cNvSpPr txBox="1"/>
          <p:nvPr/>
        </p:nvSpPr>
        <p:spPr>
          <a:xfrm>
            <a:off x="1142976" y="4714884"/>
            <a:ext cx="6715172" cy="400110"/>
          </a:xfrm>
          <a:prstGeom prst="rect">
            <a:avLst/>
          </a:prstGeom>
          <a:noFill/>
        </p:spPr>
        <p:txBody>
          <a:bodyPr wrap="square" rtlCol="0">
            <a:spAutoFit/>
          </a:bodyPr>
          <a:lstStyle/>
          <a:p>
            <a:r>
              <a:rPr lang="ru-RU" sz="2000" b="1" i="1" dirty="0" smtClean="0">
                <a:latin typeface="Georgia" pitchFamily="18" charset="0"/>
              </a:rPr>
              <a:t>Продуктивная деятельность</a:t>
            </a:r>
            <a:endParaRPr lang="ru-RU" sz="2000" b="1" i="1" dirty="0">
              <a:latin typeface="Georgia" pitchFamily="18" charset="0"/>
            </a:endParaRPr>
          </a:p>
        </p:txBody>
      </p:sp>
      <p:sp>
        <p:nvSpPr>
          <p:cNvPr id="22" name="TextBox 21"/>
          <p:cNvSpPr txBox="1"/>
          <p:nvPr/>
        </p:nvSpPr>
        <p:spPr>
          <a:xfrm>
            <a:off x="1000100" y="2285992"/>
            <a:ext cx="7072362" cy="400110"/>
          </a:xfrm>
          <a:prstGeom prst="rect">
            <a:avLst/>
          </a:prstGeom>
          <a:noFill/>
        </p:spPr>
        <p:txBody>
          <a:bodyPr wrap="square" rtlCol="0">
            <a:spAutoFit/>
          </a:bodyPr>
          <a:lstStyle/>
          <a:p>
            <a:r>
              <a:rPr lang="ru-RU" sz="2000" b="1" i="1" dirty="0" smtClean="0">
                <a:latin typeface="Georgia" pitchFamily="18" charset="0"/>
              </a:rPr>
              <a:t>Детский проект</a:t>
            </a:r>
            <a:endParaRPr lang="ru-RU" sz="2000" b="1" i="1" dirty="0">
              <a:latin typeface="Georgia" pitchFamily="18" charset="0"/>
            </a:endParaRPr>
          </a:p>
        </p:txBody>
      </p:sp>
      <p:sp>
        <p:nvSpPr>
          <p:cNvPr id="23" name="TextBox 22"/>
          <p:cNvSpPr txBox="1"/>
          <p:nvPr/>
        </p:nvSpPr>
        <p:spPr>
          <a:xfrm>
            <a:off x="285720" y="1071546"/>
            <a:ext cx="7215238" cy="830997"/>
          </a:xfrm>
          <a:prstGeom prst="rect">
            <a:avLst/>
          </a:prstGeom>
          <a:noFill/>
        </p:spPr>
        <p:txBody>
          <a:bodyPr wrap="square" rtlCol="0">
            <a:spAutoFit/>
          </a:bodyPr>
          <a:lstStyle/>
          <a:p>
            <a:r>
              <a:rPr lang="ru-RU" sz="1600" b="1" i="1" dirty="0" smtClean="0">
                <a:latin typeface="Georgia" pitchFamily="18" charset="0"/>
              </a:rPr>
              <a:t>Смоделируйте педагогические ситуации, определите и зафиксируйте свои позиции в данных ситуациях совместной с ребенком деятельности, выбрав сюжеты  </a:t>
            </a:r>
            <a:endParaRPr lang="ru-RU" sz="1600" b="1" i="1" dirty="0">
              <a:latin typeface="Georgia" pitchFamily="18" charset="0"/>
            </a:endParaRPr>
          </a:p>
        </p:txBody>
      </p:sp>
      <p:sp>
        <p:nvSpPr>
          <p:cNvPr id="28" name="Выгнутая вправо стрелка 27"/>
          <p:cNvSpPr/>
          <p:nvPr/>
        </p:nvSpPr>
        <p:spPr bwMode="auto">
          <a:xfrm>
            <a:off x="6500826" y="1714488"/>
            <a:ext cx="785818" cy="107157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pic>
        <p:nvPicPr>
          <p:cNvPr id="2050" name="Picture 2" descr="D:\Documents and Settings\1\Рабочий стол\DSCN3092.jpg"/>
          <p:cNvPicPr>
            <a:picLocks noChangeAspect="1" noChangeArrowheads="1"/>
          </p:cNvPicPr>
          <p:nvPr/>
        </p:nvPicPr>
        <p:blipFill>
          <a:blip r:embed="rId3" cstate="print"/>
          <a:srcRect/>
          <a:stretch>
            <a:fillRect/>
          </a:stretch>
        </p:blipFill>
        <p:spPr bwMode="auto">
          <a:xfrm>
            <a:off x="7298890" y="0"/>
            <a:ext cx="1845110" cy="1384302"/>
          </a:xfrm>
          <a:prstGeom prst="rect">
            <a:avLst/>
          </a:prstGeom>
          <a:noFill/>
          <a:effectLst>
            <a:softEdge rad="6350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Документы\фото\DSCN0275.jpg"/>
          <p:cNvPicPr>
            <a:picLocks noChangeAspect="1" noChangeArrowheads="1"/>
          </p:cNvPicPr>
          <p:nvPr/>
        </p:nvPicPr>
        <p:blipFill>
          <a:blip r:embed="rId2" cstate="print"/>
          <a:srcRect/>
          <a:stretch>
            <a:fillRect/>
          </a:stretch>
        </p:blipFill>
        <p:spPr bwMode="auto">
          <a:xfrm>
            <a:off x="6022975" y="2357430"/>
            <a:ext cx="3121025" cy="2643206"/>
          </a:xfrm>
          <a:prstGeom prst="wedgeRoundRectCallout">
            <a:avLst/>
          </a:prstGeom>
          <a:noFill/>
          <a:effectLst>
            <a:softEdge rad="127000"/>
          </a:effectLst>
        </p:spPr>
      </p:pic>
      <p:sp>
        <p:nvSpPr>
          <p:cNvPr id="13" name="TextBox 12"/>
          <p:cNvSpPr txBox="1"/>
          <p:nvPr/>
        </p:nvSpPr>
        <p:spPr>
          <a:xfrm>
            <a:off x="-214346" y="3143248"/>
            <a:ext cx="8215370" cy="4768810"/>
          </a:xfrm>
          <a:prstGeom prst="stripedRightArrow">
            <a:avLst/>
          </a:prstGeom>
          <a:solidFill>
            <a:schemeClr val="accent1"/>
          </a:solidFill>
        </p:spPr>
        <p:txBody>
          <a:bodyPr wrap="square" rtlCol="0">
            <a:spAutoFit/>
          </a:bodyPr>
          <a:lstStyle/>
          <a:p>
            <a:pPr algn="just"/>
            <a:endParaRPr lang="ru-RU" sz="1600" b="1" i="1" dirty="0" smtClean="0">
              <a:latin typeface="Georgia" pitchFamily="18" charset="0"/>
            </a:endParaRPr>
          </a:p>
          <a:p>
            <a:pPr algn="just"/>
            <a:r>
              <a:rPr lang="ru-RU" sz="1600" b="1" i="1" dirty="0" smtClean="0">
                <a:latin typeface="Georgia" pitchFamily="18" charset="0"/>
              </a:rPr>
              <a:t>	</a:t>
            </a:r>
            <a:r>
              <a:rPr lang="ru-RU" sz="2400" b="1" i="1" dirty="0" smtClean="0">
                <a:latin typeface="Georgia" pitchFamily="18" charset="0"/>
              </a:rPr>
              <a:t>Профессиональная позиция педагога как условие становления детской инициативы и самостоятельности</a:t>
            </a:r>
          </a:p>
          <a:p>
            <a:r>
              <a:rPr lang="ru-RU" sz="2000" b="1" i="1" dirty="0">
                <a:latin typeface="Georgia" pitchFamily="18" charset="0"/>
              </a:rPr>
              <a:t> </a:t>
            </a:r>
          </a:p>
          <a:p>
            <a:endParaRPr lang="ru-RU" dirty="0"/>
          </a:p>
        </p:txBody>
      </p:sp>
      <p:pic>
        <p:nvPicPr>
          <p:cNvPr id="14" name="Picture 4" descr="C:\Документы\фото\DSC08330.JPG"/>
          <p:cNvPicPr>
            <a:picLocks noChangeAspect="1" noChangeArrowheads="1"/>
          </p:cNvPicPr>
          <p:nvPr/>
        </p:nvPicPr>
        <p:blipFill>
          <a:blip r:embed="rId3" cstate="print"/>
          <a:srcRect/>
          <a:stretch>
            <a:fillRect/>
          </a:stretch>
        </p:blipFill>
        <p:spPr bwMode="auto">
          <a:xfrm>
            <a:off x="5929322" y="159520"/>
            <a:ext cx="3239558" cy="2483661"/>
          </a:xfrm>
          <a:prstGeom prst="cloudCallout">
            <a:avLst/>
          </a:prstGeom>
          <a:noFill/>
          <a:effectLst>
            <a:softEdge rad="63500"/>
          </a:effectLst>
        </p:spPr>
      </p:pic>
      <p:pic>
        <p:nvPicPr>
          <p:cNvPr id="16" name="Picture 8" descr="C:\Документы\фото\DSCN2147.jpg"/>
          <p:cNvPicPr>
            <a:picLocks noChangeAspect="1" noChangeArrowheads="1"/>
          </p:cNvPicPr>
          <p:nvPr/>
        </p:nvPicPr>
        <p:blipFill>
          <a:blip r:embed="rId4"/>
          <a:srcRect/>
          <a:stretch>
            <a:fillRect/>
          </a:stretch>
        </p:blipFill>
        <p:spPr bwMode="auto">
          <a:xfrm>
            <a:off x="0" y="0"/>
            <a:ext cx="5857916" cy="4500570"/>
          </a:xfrm>
          <a:prstGeom prst="flowChartDocument">
            <a:avLst/>
          </a:prstGeom>
          <a:noFill/>
          <a:effectLst>
            <a:softEdge rad="1270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785794"/>
            <a:ext cx="8658228" cy="5929354"/>
          </a:xfrm>
        </p:spPr>
        <p:txBody>
          <a:bodyPr/>
          <a:lstStyle/>
          <a:p>
            <a:r>
              <a:rPr lang="ru-RU" sz="1700" b="1" i="1" u="sng" dirty="0" smtClean="0">
                <a:solidFill>
                  <a:srgbClr val="000099"/>
                </a:solidFill>
                <a:latin typeface="Georgia" pitchFamily="18" charset="0"/>
              </a:rPr>
              <a:t>Педагогическая позиция - продукт педагогического </a:t>
            </a:r>
          </a:p>
          <a:p>
            <a:pPr>
              <a:buNone/>
            </a:pPr>
            <a:r>
              <a:rPr lang="ru-RU" sz="1700" b="1" i="1" dirty="0" smtClean="0">
                <a:solidFill>
                  <a:srgbClr val="000099"/>
                </a:solidFill>
                <a:latin typeface="Georgia" pitchFamily="18" charset="0"/>
              </a:rPr>
              <a:t>     </a:t>
            </a:r>
            <a:r>
              <a:rPr lang="ru-RU" sz="1700" b="1" i="1" u="sng" dirty="0" smtClean="0">
                <a:solidFill>
                  <a:srgbClr val="000099"/>
                </a:solidFill>
                <a:latin typeface="Georgia" pitchFamily="18" charset="0"/>
              </a:rPr>
              <a:t> мышления</a:t>
            </a:r>
            <a:r>
              <a:rPr lang="ru-RU" sz="1700" b="1" i="1" u="sng" dirty="0" smtClean="0">
                <a:latin typeface="Georgia" pitchFamily="18" charset="0"/>
              </a:rPr>
              <a:t>, </a:t>
            </a:r>
            <a:r>
              <a:rPr lang="ru-RU" sz="1700" b="1" i="1" dirty="0" smtClean="0">
                <a:latin typeface="Georgia" pitchFamily="18" charset="0"/>
              </a:rPr>
              <a:t>следствие осознания природы </a:t>
            </a:r>
          </a:p>
          <a:p>
            <a:pPr>
              <a:buNone/>
            </a:pPr>
            <a:r>
              <a:rPr lang="ru-RU" sz="1700" b="1" i="1" dirty="0" smtClean="0">
                <a:latin typeface="Georgia" pitchFamily="18" charset="0"/>
              </a:rPr>
              <a:t>       образовательного процесса и одновременно показатель уровня профессиональной готовности к работе с детьми. Это то положение, которое педагог предварительно занимает по отношению к воспитанникам во взаимодействии с ними и которое определяет все последующее профессиональное поведение воспитателя. Та позиция, которую занял педагог, станет диктовать ему реакцию на складывающиеся во взаимодействии с детьми обстоятельства. Если он идет к детям, чтобы их «приструнить», «победить», «усмирить», то ничтожная оплошность ребенка вызывает его негативное поведение: окрик, сентенцию, жесткую оценку, ущемление его интересов. Если же педагог входит в группу, чтобы «работать», «познавать мир», «общаться», «достигать общей цели», то мелкие проступки детей  корректируются мягко и незаметно, не останавливая общего движения к совместной цели. Разница профессиональных позиций очевидна и, как правило, фиксируется довольно легко путем наблюдения за работой педагога, от действий до его мимики, пластики, интонаций. При всем богатстве палитры индивидуальных проявлений позиция обозначается явно и отчетливо</a:t>
            </a:r>
            <a:endParaRPr lang="ru-RU" sz="1700" dirty="0">
              <a:latin typeface="Georgia" pitchFamily="18" charset="0"/>
            </a:endParaRPr>
          </a:p>
        </p:txBody>
      </p:sp>
      <p:pic>
        <p:nvPicPr>
          <p:cNvPr id="1026" name="Picture 2" descr="D:\Documents and Settings\1\Рабочий стол\DSCN3086.jpg"/>
          <p:cNvPicPr>
            <a:picLocks noChangeAspect="1" noChangeArrowheads="1"/>
          </p:cNvPicPr>
          <p:nvPr/>
        </p:nvPicPr>
        <p:blipFill>
          <a:blip r:embed="rId2" cstate="print"/>
          <a:srcRect/>
          <a:stretch>
            <a:fillRect/>
          </a:stretch>
        </p:blipFill>
        <p:spPr bwMode="auto">
          <a:xfrm>
            <a:off x="7286644" y="0"/>
            <a:ext cx="1857356" cy="1393490"/>
          </a:xfrm>
          <a:prstGeom prst="rect">
            <a:avLst/>
          </a:prstGeom>
          <a:noFill/>
          <a:effectLst>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i="1" dirty="0" smtClean="0">
                <a:solidFill>
                  <a:srgbClr val="990033"/>
                </a:solidFill>
                <a:latin typeface="Georgia" pitchFamily="18" charset="0"/>
              </a:rPr>
              <a:t>Инициативность…</a:t>
            </a:r>
            <a:endParaRPr lang="en-US" i="1" dirty="0">
              <a:solidFill>
                <a:srgbClr val="990033"/>
              </a:solidFill>
              <a:latin typeface="Georgia" pitchFamily="18" charset="0"/>
            </a:endParaRPr>
          </a:p>
        </p:txBody>
      </p:sp>
      <p:sp>
        <p:nvSpPr>
          <p:cNvPr id="6151" name="Rectangle 7"/>
          <p:cNvSpPr>
            <a:spLocks noChangeArrowheads="1"/>
          </p:cNvSpPr>
          <p:nvPr/>
        </p:nvSpPr>
        <p:spPr bwMode="gray">
          <a:xfrm rot="3419336">
            <a:off x="680675" y="179699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6152" name="Text Box 8"/>
          <p:cNvSpPr txBox="1">
            <a:spLocks noChangeArrowheads="1"/>
          </p:cNvSpPr>
          <p:nvPr/>
        </p:nvSpPr>
        <p:spPr bwMode="gray">
          <a:xfrm>
            <a:off x="1571604" y="1785926"/>
            <a:ext cx="7000924" cy="323165"/>
          </a:xfrm>
          <a:prstGeom prst="rect">
            <a:avLst/>
          </a:prstGeom>
          <a:noFill/>
          <a:ln w="9525" algn="ctr">
            <a:noFill/>
            <a:miter lim="800000"/>
            <a:headEnd/>
            <a:tailEnd/>
          </a:ln>
          <a:effectLst/>
        </p:spPr>
        <p:txBody>
          <a:bodyPr wrap="square">
            <a:spAutoFit/>
          </a:bodyPr>
          <a:lstStyle/>
          <a:p>
            <a:r>
              <a:rPr lang="ru-RU" sz="1500" b="1" i="1" dirty="0" smtClean="0">
                <a:solidFill>
                  <a:srgbClr val="993366"/>
                </a:solidFill>
                <a:latin typeface="Georgia" pitchFamily="18" charset="0"/>
              </a:rPr>
              <a:t>………..</a:t>
            </a:r>
            <a:endParaRPr lang="ru-RU" sz="1500" i="1" dirty="0">
              <a:solidFill>
                <a:srgbClr val="993366"/>
              </a:solidFill>
              <a:latin typeface="Georgia" pitchFamily="18" charset="0"/>
            </a:endParaRPr>
          </a:p>
        </p:txBody>
      </p:sp>
      <p:sp>
        <p:nvSpPr>
          <p:cNvPr id="6153" name="Text Box 9"/>
          <p:cNvSpPr txBox="1">
            <a:spLocks noChangeArrowheads="1"/>
          </p:cNvSpPr>
          <p:nvPr/>
        </p:nvSpPr>
        <p:spPr bwMode="gray">
          <a:xfrm>
            <a:off x="785786" y="1857364"/>
            <a:ext cx="354013" cy="457200"/>
          </a:xfrm>
          <a:prstGeom prst="rect">
            <a:avLst/>
          </a:prstGeom>
          <a:noFill/>
          <a:ln w="9525" algn="ctr">
            <a:noFill/>
            <a:miter lim="800000"/>
            <a:headEnd/>
            <a:tailEnd/>
          </a:ln>
          <a:effectLst/>
        </p:spPr>
        <p:txBody>
          <a:bodyPr wrap="none">
            <a:spAutoFit/>
          </a:bodyPr>
          <a:lstStyle/>
          <a:p>
            <a:pPr eaLnBrk="0" hangingPunct="0"/>
            <a:r>
              <a:rPr lang="en-US" sz="2400" b="1" dirty="0">
                <a:solidFill>
                  <a:srgbClr val="FFFFFF"/>
                </a:solidFill>
                <a:cs typeface="Arial" charset="0"/>
              </a:rPr>
              <a:t>1</a:t>
            </a:r>
          </a:p>
        </p:txBody>
      </p:sp>
      <p:sp>
        <p:nvSpPr>
          <p:cNvPr id="6155" name="Rectangle 11"/>
          <p:cNvSpPr>
            <a:spLocks noChangeArrowheads="1"/>
          </p:cNvSpPr>
          <p:nvPr/>
        </p:nvSpPr>
        <p:spPr bwMode="gray">
          <a:xfrm rot="3419336">
            <a:off x="736366" y="3530604"/>
            <a:ext cx="515111" cy="50251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6156" name="Text Box 12"/>
          <p:cNvSpPr txBox="1">
            <a:spLocks noChangeArrowheads="1"/>
          </p:cNvSpPr>
          <p:nvPr/>
        </p:nvSpPr>
        <p:spPr bwMode="gray">
          <a:xfrm>
            <a:off x="857224" y="3571876"/>
            <a:ext cx="354013" cy="457200"/>
          </a:xfrm>
          <a:prstGeom prst="rect">
            <a:avLst/>
          </a:prstGeom>
          <a:noFill/>
          <a:ln w="9525" algn="ctr">
            <a:noFill/>
            <a:miter lim="800000"/>
            <a:headEnd/>
            <a:tailEnd/>
          </a:ln>
          <a:effectLst/>
        </p:spPr>
        <p:txBody>
          <a:bodyPr wrap="none">
            <a:spAutoFit/>
          </a:bodyPr>
          <a:lstStyle/>
          <a:p>
            <a:pPr eaLnBrk="0" hangingPunct="0"/>
            <a:r>
              <a:rPr lang="en-US" sz="2400" b="1" dirty="0">
                <a:solidFill>
                  <a:srgbClr val="FFFFFF"/>
                </a:solidFill>
                <a:cs typeface="Arial" charset="0"/>
              </a:rPr>
              <a:t>2</a:t>
            </a:r>
          </a:p>
        </p:txBody>
      </p:sp>
      <p:sp>
        <p:nvSpPr>
          <p:cNvPr id="6158" name="Rectangle 14"/>
          <p:cNvSpPr>
            <a:spLocks noChangeArrowheads="1"/>
          </p:cNvSpPr>
          <p:nvPr/>
        </p:nvSpPr>
        <p:spPr bwMode="gray">
          <a:xfrm rot="3419336">
            <a:off x="752113" y="5154577"/>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6159" name="Text Box 15"/>
          <p:cNvSpPr txBox="1">
            <a:spLocks noChangeArrowheads="1"/>
          </p:cNvSpPr>
          <p:nvPr/>
        </p:nvSpPr>
        <p:spPr bwMode="gray">
          <a:xfrm>
            <a:off x="857224" y="5143512"/>
            <a:ext cx="354013" cy="457200"/>
          </a:xfrm>
          <a:prstGeom prst="rect">
            <a:avLst/>
          </a:prstGeom>
          <a:noFill/>
          <a:ln w="9525" algn="ctr">
            <a:noFill/>
            <a:miter lim="800000"/>
            <a:headEnd/>
            <a:tailEnd/>
          </a:ln>
          <a:effectLst/>
        </p:spPr>
        <p:txBody>
          <a:bodyPr wrap="none">
            <a:spAutoFit/>
          </a:bodyPr>
          <a:lstStyle/>
          <a:p>
            <a:pPr eaLnBrk="0" hangingPunct="0"/>
            <a:r>
              <a:rPr lang="en-US" sz="2400" b="1" dirty="0">
                <a:solidFill>
                  <a:srgbClr val="FFFFFF"/>
                </a:solidFill>
                <a:cs typeface="Arial" charset="0"/>
              </a:rPr>
              <a:t>3</a:t>
            </a:r>
          </a:p>
        </p:txBody>
      </p:sp>
      <p:sp>
        <p:nvSpPr>
          <p:cNvPr id="6163" name="Text Box 19"/>
          <p:cNvSpPr txBox="1">
            <a:spLocks noChangeArrowheads="1"/>
          </p:cNvSpPr>
          <p:nvPr/>
        </p:nvSpPr>
        <p:spPr bwMode="gray">
          <a:xfrm>
            <a:off x="1857356" y="3286124"/>
            <a:ext cx="6500858" cy="323165"/>
          </a:xfrm>
          <a:prstGeom prst="rect">
            <a:avLst/>
          </a:prstGeom>
          <a:noFill/>
          <a:ln w="9525" algn="ctr">
            <a:noFill/>
            <a:miter lim="800000"/>
            <a:headEnd/>
            <a:tailEnd/>
          </a:ln>
          <a:effectLst/>
        </p:spPr>
        <p:txBody>
          <a:bodyPr wrap="square">
            <a:spAutoFit/>
          </a:bodyPr>
          <a:lstStyle/>
          <a:p>
            <a:r>
              <a:rPr lang="ru-RU" sz="1500" b="1" i="1" dirty="0" smtClean="0">
                <a:solidFill>
                  <a:srgbClr val="6600CC"/>
                </a:solidFill>
                <a:latin typeface="Georgia" pitchFamily="18" charset="0"/>
              </a:rPr>
              <a:t>……….</a:t>
            </a:r>
            <a:endParaRPr lang="ru-RU" sz="1500" i="1" dirty="0">
              <a:solidFill>
                <a:srgbClr val="6600CC"/>
              </a:solidFill>
              <a:latin typeface="Georgia" pitchFamily="18" charset="0"/>
            </a:endParaRPr>
          </a:p>
        </p:txBody>
      </p:sp>
      <p:sp>
        <p:nvSpPr>
          <p:cNvPr id="6165" name="Text Box 21"/>
          <p:cNvSpPr txBox="1">
            <a:spLocks noChangeArrowheads="1"/>
          </p:cNvSpPr>
          <p:nvPr/>
        </p:nvSpPr>
        <p:spPr bwMode="gray">
          <a:xfrm>
            <a:off x="1857356" y="4929198"/>
            <a:ext cx="6572296" cy="353943"/>
          </a:xfrm>
          <a:prstGeom prst="rect">
            <a:avLst/>
          </a:prstGeom>
          <a:noFill/>
          <a:ln w="9525" algn="ctr">
            <a:noFill/>
            <a:miter lim="800000"/>
            <a:headEnd/>
            <a:tailEnd/>
          </a:ln>
          <a:effectLst/>
        </p:spPr>
        <p:txBody>
          <a:bodyPr wrap="square" anchor="ctr">
            <a:spAutoFit/>
          </a:bodyPr>
          <a:lstStyle/>
          <a:p>
            <a:pPr defTabSz="650230" fontAlgn="auto">
              <a:spcBef>
                <a:spcPts val="600"/>
              </a:spcBef>
              <a:spcAft>
                <a:spcPts val="853"/>
              </a:spcAft>
              <a:defRPr/>
            </a:pPr>
            <a:r>
              <a:rPr lang="ru-RU" altLang="ru-RU" sz="1700" b="1" i="1" dirty="0" smtClean="0">
                <a:solidFill>
                  <a:srgbClr val="993300"/>
                </a:solidFill>
                <a:latin typeface="Georgia" pitchFamily="18" charset="0"/>
                <a:sym typeface="Courier New" panose="02070309020205020404" pitchFamily="49" charset="0"/>
              </a:rPr>
              <a:t>……..</a:t>
            </a:r>
            <a:endParaRPr lang="ru-RU" altLang="ru-RU" sz="1700" b="1" i="1" dirty="0">
              <a:solidFill>
                <a:srgbClr val="993300"/>
              </a:solidFill>
              <a:latin typeface="Georgia" pitchFamily="18" charset="0"/>
            </a:endParaRPr>
          </a:p>
        </p:txBody>
      </p:sp>
      <p:pic>
        <p:nvPicPr>
          <p:cNvPr id="11267" name="Picture 3" descr="C:\Документы\фото\эрик\IMG_1361.JPG"/>
          <p:cNvPicPr>
            <a:picLocks noChangeAspect="1" noChangeArrowheads="1"/>
          </p:cNvPicPr>
          <p:nvPr/>
        </p:nvPicPr>
        <p:blipFill>
          <a:blip r:embed="rId2" cstate="print"/>
          <a:srcRect/>
          <a:stretch>
            <a:fillRect/>
          </a:stretch>
        </p:blipFill>
        <p:spPr bwMode="auto">
          <a:xfrm>
            <a:off x="6429788" y="0"/>
            <a:ext cx="2714212" cy="1714501"/>
          </a:xfrm>
          <a:prstGeom prst="rect">
            <a:avLst/>
          </a:prstGeom>
          <a:noFill/>
          <a:effectLst>
            <a:softEdge rad="127000"/>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i="1" dirty="0" smtClean="0">
                <a:solidFill>
                  <a:srgbClr val="990033"/>
                </a:solidFill>
                <a:latin typeface="Georgia" pitchFamily="18" charset="0"/>
              </a:rPr>
              <a:t>Инициативность…</a:t>
            </a:r>
            <a:endParaRPr lang="en-US" i="1" dirty="0">
              <a:solidFill>
                <a:srgbClr val="990033"/>
              </a:solidFill>
              <a:latin typeface="Georgia" pitchFamily="18" charset="0"/>
            </a:endParaRPr>
          </a:p>
        </p:txBody>
      </p:sp>
      <p:sp>
        <p:nvSpPr>
          <p:cNvPr id="6151" name="Rectangle 7"/>
          <p:cNvSpPr>
            <a:spLocks noChangeArrowheads="1"/>
          </p:cNvSpPr>
          <p:nvPr/>
        </p:nvSpPr>
        <p:spPr bwMode="gray">
          <a:xfrm rot="3419336">
            <a:off x="680675" y="179699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6152" name="Text Box 8"/>
          <p:cNvSpPr txBox="1">
            <a:spLocks noChangeArrowheads="1"/>
          </p:cNvSpPr>
          <p:nvPr/>
        </p:nvSpPr>
        <p:spPr bwMode="gray">
          <a:xfrm>
            <a:off x="1785918" y="1785926"/>
            <a:ext cx="7000924" cy="1477328"/>
          </a:xfrm>
          <a:prstGeom prst="rect">
            <a:avLst/>
          </a:prstGeom>
          <a:noFill/>
          <a:ln w="9525" algn="ctr">
            <a:noFill/>
            <a:miter lim="800000"/>
            <a:headEnd/>
            <a:tailEnd/>
          </a:ln>
          <a:effectLst/>
        </p:spPr>
        <p:txBody>
          <a:bodyPr wrap="square">
            <a:spAutoFit/>
          </a:bodyPr>
          <a:lstStyle/>
          <a:p>
            <a:r>
              <a:rPr lang="ru-RU" sz="1500" b="1" i="1" dirty="0">
                <a:solidFill>
                  <a:srgbClr val="993366"/>
                </a:solidFill>
                <a:latin typeface="Georgia" pitchFamily="18" charset="0"/>
              </a:rPr>
              <a:t>Инициативность – частный случай самостоятельности, </a:t>
            </a:r>
            <a:endParaRPr lang="ru-RU" sz="1500" b="1" i="1" dirty="0" smtClean="0">
              <a:solidFill>
                <a:srgbClr val="993366"/>
              </a:solidFill>
              <a:latin typeface="Georgia" pitchFamily="18" charset="0"/>
            </a:endParaRPr>
          </a:p>
          <a:p>
            <a:r>
              <a:rPr lang="ru-RU" sz="1500" b="1" i="1" dirty="0" smtClean="0">
                <a:solidFill>
                  <a:srgbClr val="993366"/>
                </a:solidFill>
                <a:latin typeface="Georgia" pitchFamily="18" charset="0"/>
              </a:rPr>
              <a:t>Стремление к изменению </a:t>
            </a:r>
            <a:r>
              <a:rPr lang="ru-RU" sz="1500" b="1" i="1" dirty="0">
                <a:solidFill>
                  <a:srgbClr val="993366"/>
                </a:solidFill>
                <a:latin typeface="Georgia" pitchFamily="18" charset="0"/>
              </a:rPr>
              <a:t>форм деятельности или уклада жизни. </a:t>
            </a:r>
            <a:endParaRPr lang="ru-RU" sz="1500" b="1" i="1" dirty="0" smtClean="0">
              <a:solidFill>
                <a:srgbClr val="993366"/>
              </a:solidFill>
              <a:latin typeface="Georgia" pitchFamily="18" charset="0"/>
            </a:endParaRPr>
          </a:p>
          <a:p>
            <a:r>
              <a:rPr lang="ru-RU" sz="1500" b="1" i="1" dirty="0" smtClean="0">
                <a:solidFill>
                  <a:srgbClr val="993366"/>
                </a:solidFill>
                <a:latin typeface="Georgia" pitchFamily="18" charset="0"/>
              </a:rPr>
              <a:t>Это </a:t>
            </a:r>
            <a:r>
              <a:rPr lang="ru-RU" sz="1500" b="1" i="1" dirty="0">
                <a:solidFill>
                  <a:srgbClr val="993366"/>
                </a:solidFill>
                <a:latin typeface="Georgia" pitchFamily="18" charset="0"/>
              </a:rPr>
              <a:t>мотивационное качество, </a:t>
            </a:r>
            <a:endParaRPr lang="ru-RU" sz="1500" b="1" i="1" dirty="0" smtClean="0">
              <a:solidFill>
                <a:srgbClr val="993366"/>
              </a:solidFill>
              <a:latin typeface="Georgia" pitchFamily="18" charset="0"/>
            </a:endParaRPr>
          </a:p>
          <a:p>
            <a:r>
              <a:rPr lang="ru-RU" sz="1500" b="1" i="1" dirty="0" smtClean="0">
                <a:solidFill>
                  <a:srgbClr val="993366"/>
                </a:solidFill>
                <a:latin typeface="Georgia" pitchFamily="18" charset="0"/>
              </a:rPr>
              <a:t>рассматривается </a:t>
            </a:r>
            <a:r>
              <a:rPr lang="ru-RU" sz="1500" b="1" i="1" dirty="0">
                <a:solidFill>
                  <a:srgbClr val="993366"/>
                </a:solidFill>
                <a:latin typeface="Georgia" pitchFamily="18" charset="0"/>
              </a:rPr>
              <a:t>и как волевая характеристика поведения человека.</a:t>
            </a:r>
            <a:endParaRPr lang="ru-RU" sz="1500" i="1" dirty="0">
              <a:solidFill>
                <a:srgbClr val="993366"/>
              </a:solidFill>
              <a:latin typeface="Georgia" pitchFamily="18" charset="0"/>
            </a:endParaRPr>
          </a:p>
        </p:txBody>
      </p:sp>
      <p:sp>
        <p:nvSpPr>
          <p:cNvPr id="6153" name="Text Box 9"/>
          <p:cNvSpPr txBox="1">
            <a:spLocks noChangeArrowheads="1"/>
          </p:cNvSpPr>
          <p:nvPr/>
        </p:nvSpPr>
        <p:spPr bwMode="gray">
          <a:xfrm>
            <a:off x="785786" y="1857364"/>
            <a:ext cx="354013" cy="457200"/>
          </a:xfrm>
          <a:prstGeom prst="rect">
            <a:avLst/>
          </a:prstGeom>
          <a:noFill/>
          <a:ln w="9525" algn="ctr">
            <a:noFill/>
            <a:miter lim="800000"/>
            <a:headEnd/>
            <a:tailEnd/>
          </a:ln>
          <a:effectLst/>
        </p:spPr>
        <p:txBody>
          <a:bodyPr wrap="none">
            <a:spAutoFit/>
          </a:bodyPr>
          <a:lstStyle/>
          <a:p>
            <a:pPr eaLnBrk="0" hangingPunct="0"/>
            <a:r>
              <a:rPr lang="en-US" sz="2400" b="1" dirty="0">
                <a:solidFill>
                  <a:srgbClr val="FFFFFF"/>
                </a:solidFill>
                <a:cs typeface="Arial" charset="0"/>
              </a:rPr>
              <a:t>1</a:t>
            </a:r>
          </a:p>
        </p:txBody>
      </p:sp>
      <p:sp>
        <p:nvSpPr>
          <p:cNvPr id="6155" name="Rectangle 11"/>
          <p:cNvSpPr>
            <a:spLocks noChangeArrowheads="1"/>
          </p:cNvSpPr>
          <p:nvPr/>
        </p:nvSpPr>
        <p:spPr bwMode="gray">
          <a:xfrm rot="3419336">
            <a:off x="736366" y="3530604"/>
            <a:ext cx="515111" cy="50251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6156" name="Text Box 12"/>
          <p:cNvSpPr txBox="1">
            <a:spLocks noChangeArrowheads="1"/>
          </p:cNvSpPr>
          <p:nvPr/>
        </p:nvSpPr>
        <p:spPr bwMode="gray">
          <a:xfrm>
            <a:off x="857224" y="3571876"/>
            <a:ext cx="354013" cy="457200"/>
          </a:xfrm>
          <a:prstGeom prst="rect">
            <a:avLst/>
          </a:prstGeom>
          <a:noFill/>
          <a:ln w="9525" algn="ctr">
            <a:noFill/>
            <a:miter lim="800000"/>
            <a:headEnd/>
            <a:tailEnd/>
          </a:ln>
          <a:effectLst/>
        </p:spPr>
        <p:txBody>
          <a:bodyPr wrap="none">
            <a:spAutoFit/>
          </a:bodyPr>
          <a:lstStyle/>
          <a:p>
            <a:pPr eaLnBrk="0" hangingPunct="0"/>
            <a:r>
              <a:rPr lang="en-US" sz="2400" b="1" dirty="0">
                <a:solidFill>
                  <a:srgbClr val="FFFFFF"/>
                </a:solidFill>
                <a:cs typeface="Arial" charset="0"/>
              </a:rPr>
              <a:t>2</a:t>
            </a:r>
          </a:p>
        </p:txBody>
      </p:sp>
      <p:sp>
        <p:nvSpPr>
          <p:cNvPr id="6158" name="Rectangle 14"/>
          <p:cNvSpPr>
            <a:spLocks noChangeArrowheads="1"/>
          </p:cNvSpPr>
          <p:nvPr/>
        </p:nvSpPr>
        <p:spPr bwMode="gray">
          <a:xfrm rot="3419336">
            <a:off x="752113" y="5154577"/>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6159" name="Text Box 15"/>
          <p:cNvSpPr txBox="1">
            <a:spLocks noChangeArrowheads="1"/>
          </p:cNvSpPr>
          <p:nvPr/>
        </p:nvSpPr>
        <p:spPr bwMode="gray">
          <a:xfrm>
            <a:off x="857224" y="5143512"/>
            <a:ext cx="354013" cy="457200"/>
          </a:xfrm>
          <a:prstGeom prst="rect">
            <a:avLst/>
          </a:prstGeom>
          <a:noFill/>
          <a:ln w="9525" algn="ctr">
            <a:noFill/>
            <a:miter lim="800000"/>
            <a:headEnd/>
            <a:tailEnd/>
          </a:ln>
          <a:effectLst/>
        </p:spPr>
        <p:txBody>
          <a:bodyPr wrap="none">
            <a:spAutoFit/>
          </a:bodyPr>
          <a:lstStyle/>
          <a:p>
            <a:pPr eaLnBrk="0" hangingPunct="0"/>
            <a:r>
              <a:rPr lang="en-US" sz="2400" b="1" dirty="0">
                <a:solidFill>
                  <a:srgbClr val="FFFFFF"/>
                </a:solidFill>
                <a:cs typeface="Arial" charset="0"/>
              </a:rPr>
              <a:t>3</a:t>
            </a:r>
          </a:p>
        </p:txBody>
      </p:sp>
      <p:sp>
        <p:nvSpPr>
          <p:cNvPr id="6163" name="Text Box 19"/>
          <p:cNvSpPr txBox="1">
            <a:spLocks noChangeArrowheads="1"/>
          </p:cNvSpPr>
          <p:nvPr/>
        </p:nvSpPr>
        <p:spPr bwMode="gray">
          <a:xfrm>
            <a:off x="1857356" y="3286124"/>
            <a:ext cx="6500858" cy="1246495"/>
          </a:xfrm>
          <a:prstGeom prst="rect">
            <a:avLst/>
          </a:prstGeom>
          <a:noFill/>
          <a:ln w="9525" algn="ctr">
            <a:noFill/>
            <a:miter lim="800000"/>
            <a:headEnd/>
            <a:tailEnd/>
          </a:ln>
          <a:effectLst/>
        </p:spPr>
        <p:txBody>
          <a:bodyPr wrap="square">
            <a:spAutoFit/>
          </a:bodyPr>
          <a:lstStyle/>
          <a:p>
            <a:r>
              <a:rPr lang="ru-RU" sz="1500" b="1" i="1" dirty="0">
                <a:solidFill>
                  <a:srgbClr val="6600CC"/>
                </a:solidFill>
                <a:latin typeface="Georgia" pitchFamily="18" charset="0"/>
              </a:rPr>
              <a:t>Самостоятельность – </a:t>
            </a:r>
            <a:r>
              <a:rPr lang="ru-RU" sz="1500" b="1" i="1" dirty="0" smtClean="0">
                <a:solidFill>
                  <a:srgbClr val="6600CC"/>
                </a:solidFill>
                <a:latin typeface="Georgia" pitchFamily="18" charset="0"/>
              </a:rPr>
              <a:t>обобщенное </a:t>
            </a:r>
            <a:r>
              <a:rPr lang="ru-RU" sz="1500" b="1" i="1" dirty="0">
                <a:solidFill>
                  <a:srgbClr val="6600CC"/>
                </a:solidFill>
                <a:latin typeface="Georgia" pitchFamily="18" charset="0"/>
              </a:rPr>
              <a:t>свойство личности, </a:t>
            </a:r>
            <a:endParaRPr lang="ru-RU" sz="1500" b="1" i="1" dirty="0" smtClean="0">
              <a:solidFill>
                <a:srgbClr val="6600CC"/>
              </a:solidFill>
              <a:latin typeface="Georgia" pitchFamily="18" charset="0"/>
            </a:endParaRPr>
          </a:p>
          <a:p>
            <a:r>
              <a:rPr lang="ru-RU" sz="1500" b="1" i="1" dirty="0" smtClean="0">
                <a:solidFill>
                  <a:srgbClr val="6600CC"/>
                </a:solidFill>
                <a:latin typeface="Georgia" pitchFamily="18" charset="0"/>
              </a:rPr>
              <a:t>проявляющееся </a:t>
            </a:r>
            <a:r>
              <a:rPr lang="ru-RU" sz="1500" b="1" i="1" dirty="0">
                <a:solidFill>
                  <a:srgbClr val="6600CC"/>
                </a:solidFill>
                <a:latin typeface="Georgia" pitchFamily="18" charset="0"/>
              </a:rPr>
              <a:t>в инициативности, критичности</a:t>
            </a:r>
            <a:r>
              <a:rPr lang="ru-RU" sz="1500" b="1" i="1" dirty="0" smtClean="0">
                <a:solidFill>
                  <a:srgbClr val="6600CC"/>
                </a:solidFill>
                <a:latin typeface="Georgia" pitchFamily="18" charset="0"/>
              </a:rPr>
              <a:t>,</a:t>
            </a:r>
          </a:p>
          <a:p>
            <a:r>
              <a:rPr lang="ru-RU" sz="1500" b="1" i="1" dirty="0" smtClean="0">
                <a:solidFill>
                  <a:srgbClr val="6600CC"/>
                </a:solidFill>
                <a:latin typeface="Georgia" pitchFamily="18" charset="0"/>
              </a:rPr>
              <a:t> </a:t>
            </a:r>
            <a:r>
              <a:rPr lang="ru-RU" sz="1500" b="1" i="1" dirty="0">
                <a:solidFill>
                  <a:srgbClr val="6600CC"/>
                </a:solidFill>
                <a:latin typeface="Georgia" pitchFamily="18" charset="0"/>
              </a:rPr>
              <a:t>адекватной самооценке и </a:t>
            </a:r>
            <a:endParaRPr lang="ru-RU" sz="1500" b="1" i="1" dirty="0" smtClean="0">
              <a:solidFill>
                <a:srgbClr val="6600CC"/>
              </a:solidFill>
              <a:latin typeface="Georgia" pitchFamily="18" charset="0"/>
            </a:endParaRPr>
          </a:p>
          <a:p>
            <a:r>
              <a:rPr lang="ru-RU" sz="1500" b="1" i="1" dirty="0" smtClean="0">
                <a:solidFill>
                  <a:srgbClr val="6600CC"/>
                </a:solidFill>
                <a:latin typeface="Georgia" pitchFamily="18" charset="0"/>
              </a:rPr>
              <a:t>чувстве </a:t>
            </a:r>
            <a:r>
              <a:rPr lang="ru-RU" sz="1500" b="1" i="1" dirty="0">
                <a:solidFill>
                  <a:srgbClr val="6600CC"/>
                </a:solidFill>
                <a:latin typeface="Georgia" pitchFamily="18" charset="0"/>
              </a:rPr>
              <a:t>личной ответственности </a:t>
            </a:r>
            <a:endParaRPr lang="ru-RU" sz="1500" b="1" i="1" dirty="0" smtClean="0">
              <a:solidFill>
                <a:srgbClr val="6600CC"/>
              </a:solidFill>
              <a:latin typeface="Georgia" pitchFamily="18" charset="0"/>
            </a:endParaRPr>
          </a:p>
          <a:p>
            <a:r>
              <a:rPr lang="ru-RU" sz="1500" b="1" i="1" dirty="0" smtClean="0">
                <a:solidFill>
                  <a:srgbClr val="6600CC"/>
                </a:solidFill>
                <a:latin typeface="Georgia" pitchFamily="18" charset="0"/>
              </a:rPr>
              <a:t>за </a:t>
            </a:r>
            <a:r>
              <a:rPr lang="ru-RU" sz="1500" b="1" i="1" dirty="0">
                <a:solidFill>
                  <a:srgbClr val="6600CC"/>
                </a:solidFill>
                <a:latin typeface="Georgia" pitchFamily="18" charset="0"/>
              </a:rPr>
              <a:t>свою деятельность и поведение.</a:t>
            </a:r>
            <a:endParaRPr lang="ru-RU" sz="1500" i="1" dirty="0">
              <a:solidFill>
                <a:srgbClr val="6600CC"/>
              </a:solidFill>
              <a:latin typeface="Georgia" pitchFamily="18" charset="0"/>
            </a:endParaRPr>
          </a:p>
        </p:txBody>
      </p:sp>
      <p:sp>
        <p:nvSpPr>
          <p:cNvPr id="6165" name="Text Box 21"/>
          <p:cNvSpPr txBox="1">
            <a:spLocks noChangeArrowheads="1"/>
          </p:cNvSpPr>
          <p:nvPr/>
        </p:nvSpPr>
        <p:spPr bwMode="gray">
          <a:xfrm>
            <a:off x="1857356" y="4929198"/>
            <a:ext cx="6572296" cy="1261884"/>
          </a:xfrm>
          <a:prstGeom prst="rect">
            <a:avLst/>
          </a:prstGeom>
          <a:noFill/>
          <a:ln w="9525" algn="ctr">
            <a:noFill/>
            <a:miter lim="800000"/>
            <a:headEnd/>
            <a:tailEnd/>
          </a:ln>
          <a:effectLst/>
        </p:spPr>
        <p:txBody>
          <a:bodyPr wrap="square" anchor="ctr">
            <a:spAutoFit/>
          </a:bodyPr>
          <a:lstStyle/>
          <a:p>
            <a:pPr defTabSz="650230" fontAlgn="auto">
              <a:spcBef>
                <a:spcPts val="600"/>
              </a:spcBef>
              <a:spcAft>
                <a:spcPts val="853"/>
              </a:spcAft>
              <a:defRPr/>
            </a:pPr>
            <a:r>
              <a:rPr lang="ru-RU" altLang="ru-RU" sz="1700" b="1" i="1" dirty="0" smtClean="0">
                <a:solidFill>
                  <a:srgbClr val="993300"/>
                </a:solidFill>
                <a:latin typeface="Georgia" pitchFamily="18" charset="0"/>
                <a:sym typeface="Courier New" panose="02070309020205020404" pitchFamily="49" charset="0"/>
              </a:rPr>
              <a:t>Инициативность - способность </a:t>
            </a:r>
            <a:r>
              <a:rPr lang="ru-RU" altLang="ru-RU" sz="1700" b="1" i="1" dirty="0">
                <a:solidFill>
                  <a:srgbClr val="993300"/>
                </a:solidFill>
                <a:latin typeface="Georgia" pitchFamily="18" charset="0"/>
                <a:sym typeface="Courier New" panose="02070309020205020404" pitchFamily="49" charset="0"/>
              </a:rPr>
              <a:t>преодолевать </a:t>
            </a:r>
            <a:endParaRPr lang="ru-RU" altLang="ru-RU" sz="1700" b="1" i="1" dirty="0" smtClean="0">
              <a:solidFill>
                <a:srgbClr val="993300"/>
              </a:solidFill>
              <a:latin typeface="Georgia" pitchFamily="18" charset="0"/>
              <a:sym typeface="Courier New" panose="02070309020205020404" pitchFamily="49" charset="0"/>
            </a:endParaRPr>
          </a:p>
          <a:p>
            <a:pPr defTabSz="650230" fontAlgn="auto">
              <a:spcBef>
                <a:spcPts val="600"/>
              </a:spcBef>
              <a:spcAft>
                <a:spcPts val="853"/>
              </a:spcAft>
              <a:defRPr/>
            </a:pPr>
            <a:r>
              <a:rPr lang="ru-RU" altLang="ru-RU" sz="1700" b="1" i="1" dirty="0" smtClean="0">
                <a:solidFill>
                  <a:srgbClr val="993300"/>
                </a:solidFill>
                <a:latin typeface="Georgia" pitchFamily="18" charset="0"/>
                <a:sym typeface="Courier New" panose="02070309020205020404" pitchFamily="49" charset="0"/>
              </a:rPr>
              <a:t>наличную </a:t>
            </a:r>
            <a:r>
              <a:rPr lang="ru-RU" altLang="ru-RU" sz="1700" b="1" i="1" dirty="0">
                <a:solidFill>
                  <a:srgbClr val="993300"/>
                </a:solidFill>
                <a:latin typeface="Georgia" pitchFamily="18" charset="0"/>
                <a:sym typeface="Courier New" panose="02070309020205020404" pitchFamily="49" charset="0"/>
              </a:rPr>
              <a:t>ситуацию в соответствии </a:t>
            </a:r>
            <a:endParaRPr lang="ru-RU" altLang="ru-RU" sz="1700" b="1" i="1" dirty="0" smtClean="0">
              <a:solidFill>
                <a:srgbClr val="993300"/>
              </a:solidFill>
              <a:latin typeface="Georgia" pitchFamily="18" charset="0"/>
              <a:sym typeface="Courier New" panose="02070309020205020404" pitchFamily="49" charset="0"/>
            </a:endParaRPr>
          </a:p>
          <a:p>
            <a:pPr defTabSz="650230" fontAlgn="auto">
              <a:spcBef>
                <a:spcPts val="600"/>
              </a:spcBef>
              <a:spcAft>
                <a:spcPts val="853"/>
              </a:spcAft>
              <a:defRPr/>
            </a:pPr>
            <a:r>
              <a:rPr lang="ru-RU" altLang="ru-RU" sz="1700" b="1" i="1" dirty="0" smtClean="0">
                <a:solidFill>
                  <a:srgbClr val="993300"/>
                </a:solidFill>
                <a:latin typeface="Georgia" pitchFamily="18" charset="0"/>
                <a:sym typeface="Courier New" panose="02070309020205020404" pitchFamily="49" charset="0"/>
              </a:rPr>
              <a:t>с </a:t>
            </a:r>
            <a:r>
              <a:rPr lang="ru-RU" altLang="ru-RU" sz="1700" b="1" i="1" dirty="0">
                <a:solidFill>
                  <a:srgbClr val="993300"/>
                </a:solidFill>
                <a:latin typeface="Georgia" pitchFamily="18" charset="0"/>
                <a:sym typeface="Courier New" panose="02070309020205020404" pitchFamily="49" charset="0"/>
              </a:rPr>
              <a:t>собственным замыслом</a:t>
            </a:r>
            <a:endParaRPr lang="ru-RU" altLang="ru-RU" sz="1700" b="1" i="1" dirty="0">
              <a:solidFill>
                <a:srgbClr val="993300"/>
              </a:solidFill>
              <a:latin typeface="Georgia" pitchFamily="18" charset="0"/>
            </a:endParaRPr>
          </a:p>
        </p:txBody>
      </p:sp>
      <p:pic>
        <p:nvPicPr>
          <p:cNvPr id="6167" name="Picture 23" descr="C:\Документы\дети\театральный обласок\P1070246.JPG"/>
          <p:cNvPicPr>
            <a:picLocks noChangeAspect="1" noChangeArrowheads="1"/>
          </p:cNvPicPr>
          <p:nvPr/>
        </p:nvPicPr>
        <p:blipFill>
          <a:blip r:embed="rId2" cstate="print"/>
          <a:srcRect/>
          <a:stretch>
            <a:fillRect/>
          </a:stretch>
        </p:blipFill>
        <p:spPr bwMode="auto">
          <a:xfrm>
            <a:off x="6715140" y="0"/>
            <a:ext cx="2380992" cy="1785926"/>
          </a:xfrm>
          <a:prstGeom prst="rect">
            <a:avLst/>
          </a:prstGeom>
          <a:noFill/>
          <a:ln w="38100">
            <a:solidFill>
              <a:srgbClr val="C00000"/>
            </a:solidFill>
          </a:ln>
          <a:effectLst>
            <a:softEdge rad="63500"/>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428604"/>
            <a:ext cx="7000895" cy="944562"/>
          </a:xfrm>
        </p:spPr>
        <p:txBody>
          <a:bodyPr/>
          <a:lstStyle/>
          <a:p>
            <a:pPr algn="ctr"/>
            <a:r>
              <a:rPr lang="ru-RU" sz="3200" i="1" dirty="0" smtClean="0">
                <a:solidFill>
                  <a:srgbClr val="993300"/>
                </a:solidFill>
                <a:latin typeface="Georgia" pitchFamily="18" charset="0"/>
              </a:rPr>
              <a:t>Качества </a:t>
            </a:r>
            <a:br>
              <a:rPr lang="ru-RU" sz="3200" i="1" dirty="0" smtClean="0">
                <a:solidFill>
                  <a:srgbClr val="993300"/>
                </a:solidFill>
                <a:latin typeface="Georgia" pitchFamily="18" charset="0"/>
              </a:rPr>
            </a:br>
            <a:r>
              <a:rPr lang="ru-RU" sz="3200" i="1" dirty="0" smtClean="0">
                <a:solidFill>
                  <a:srgbClr val="993300"/>
                </a:solidFill>
                <a:latin typeface="Georgia" pitchFamily="18" charset="0"/>
              </a:rPr>
              <a:t>инициативной личности?..</a:t>
            </a:r>
            <a:endParaRPr lang="en-US" sz="3200" dirty="0">
              <a:solidFill>
                <a:srgbClr val="993300"/>
              </a:solidFill>
            </a:endParaRPr>
          </a:p>
        </p:txBody>
      </p:sp>
      <p:sp>
        <p:nvSpPr>
          <p:cNvPr id="6" name="TextBox 5"/>
          <p:cNvSpPr txBox="1"/>
          <p:nvPr/>
        </p:nvSpPr>
        <p:spPr>
          <a:xfrm>
            <a:off x="285720" y="1857364"/>
            <a:ext cx="8072494" cy="4678204"/>
          </a:xfrm>
          <a:prstGeom prst="rect">
            <a:avLst/>
          </a:prstGeom>
          <a:noFill/>
        </p:spPr>
        <p:txBody>
          <a:bodyPr wrap="square" rtlCol="0">
            <a:spAutoFit/>
          </a:bodyPr>
          <a:lstStyle/>
          <a:p>
            <a:pPr algn="l"/>
            <a:r>
              <a:rPr lang="ru-RU" sz="2400" b="1" i="1" u="sng" dirty="0" smtClean="0">
                <a:latin typeface="Georgia" pitchFamily="18" charset="0"/>
              </a:rPr>
              <a:t>Для инициативной личности характерно: </a:t>
            </a:r>
          </a:p>
          <a:p>
            <a:pPr algn="l"/>
            <a:endParaRPr lang="ru-RU" sz="1000" b="1" i="1" dirty="0" smtClean="0">
              <a:latin typeface="Georgia" pitchFamily="18" charset="0"/>
            </a:endParaRPr>
          </a:p>
          <a:p>
            <a:pPr algn="l">
              <a:buFont typeface="Wingdings" pitchFamily="2" charset="2"/>
              <a:buChar char="ü"/>
            </a:pPr>
            <a:r>
              <a:rPr lang="ru-RU" sz="2400" b="1" i="1" dirty="0" smtClean="0">
                <a:latin typeface="Georgia" pitchFamily="18" charset="0"/>
              </a:rPr>
              <a:t>произвольность поведения;   </a:t>
            </a:r>
          </a:p>
          <a:p>
            <a:pPr algn="l">
              <a:buFont typeface="Wingdings" pitchFamily="2" charset="2"/>
              <a:buChar char="ü"/>
            </a:pPr>
            <a:r>
              <a:rPr lang="ru-RU" sz="2400" b="1" i="1" dirty="0" smtClean="0">
                <a:latin typeface="Georgia" pitchFamily="18" charset="0"/>
              </a:rPr>
              <a:t>самостоятельность;</a:t>
            </a:r>
          </a:p>
          <a:p>
            <a:pPr algn="l">
              <a:buFont typeface="Wingdings" pitchFamily="2" charset="2"/>
              <a:buChar char="ü"/>
            </a:pPr>
            <a:r>
              <a:rPr lang="ru-RU" sz="2400" b="1" i="1" dirty="0" smtClean="0">
                <a:latin typeface="Georgia" pitchFamily="18" charset="0"/>
              </a:rPr>
              <a:t>развитая эмоционально волевая сфера; </a:t>
            </a:r>
          </a:p>
          <a:p>
            <a:pPr algn="l">
              <a:buFont typeface="Wingdings" pitchFamily="2" charset="2"/>
              <a:buChar char="ü"/>
            </a:pPr>
            <a:r>
              <a:rPr lang="ru-RU" sz="2400" b="1" i="1" dirty="0" smtClean="0">
                <a:latin typeface="Georgia" pitchFamily="18" charset="0"/>
              </a:rPr>
              <a:t>инициатива в различных видах деятельности;</a:t>
            </a:r>
          </a:p>
          <a:p>
            <a:pPr algn="l">
              <a:buFont typeface="Wingdings" pitchFamily="2" charset="2"/>
              <a:buChar char="ü"/>
            </a:pPr>
            <a:r>
              <a:rPr lang="ru-RU" sz="2400" b="1" i="1" dirty="0" smtClean="0">
                <a:latin typeface="Georgia" pitchFamily="18" charset="0"/>
              </a:rPr>
              <a:t>стремление к самореализации; </a:t>
            </a:r>
          </a:p>
          <a:p>
            <a:pPr algn="l">
              <a:buFont typeface="Wingdings" pitchFamily="2" charset="2"/>
              <a:buChar char="ü"/>
            </a:pPr>
            <a:r>
              <a:rPr lang="ru-RU" sz="2400" b="1" i="1" dirty="0" smtClean="0">
                <a:latin typeface="Georgia" pitchFamily="18" charset="0"/>
              </a:rPr>
              <a:t>общительность;</a:t>
            </a:r>
          </a:p>
          <a:p>
            <a:pPr algn="l">
              <a:buFont typeface="Wingdings" pitchFamily="2" charset="2"/>
              <a:buChar char="ü"/>
            </a:pPr>
            <a:r>
              <a:rPr lang="ru-RU" sz="2400" b="1" i="1" dirty="0" smtClean="0">
                <a:latin typeface="Georgia" pitchFamily="18" charset="0"/>
              </a:rPr>
              <a:t> творческий подход к деятельности;</a:t>
            </a:r>
          </a:p>
          <a:p>
            <a:pPr algn="l">
              <a:buFont typeface="Wingdings" pitchFamily="2" charset="2"/>
              <a:buChar char="ü"/>
            </a:pPr>
            <a:r>
              <a:rPr lang="ru-RU" sz="2400" b="1" i="1" dirty="0" smtClean="0">
                <a:latin typeface="Georgia" pitchFamily="18" charset="0"/>
              </a:rPr>
              <a:t> высокий уровень умственных способностей; </a:t>
            </a:r>
          </a:p>
          <a:p>
            <a:pPr algn="l">
              <a:buFont typeface="Wingdings" pitchFamily="2" charset="2"/>
              <a:buChar char="ü"/>
            </a:pPr>
            <a:r>
              <a:rPr lang="ru-RU" sz="2400" b="1" i="1" dirty="0" smtClean="0">
                <a:latin typeface="Georgia" pitchFamily="18" charset="0"/>
              </a:rPr>
              <a:t>познавательная активность.</a:t>
            </a:r>
            <a:endParaRPr lang="ru-RU" sz="2400" b="1" i="1" dirty="0">
              <a:latin typeface="Georgia" pitchFamily="18" charset="0"/>
            </a:endParaRPr>
          </a:p>
        </p:txBody>
      </p:sp>
      <p:pic>
        <p:nvPicPr>
          <p:cNvPr id="10242" name="Picture 2" descr="C:\Документы\фото\двиг.активность\IMG_4013.JPG"/>
          <p:cNvPicPr>
            <a:picLocks noChangeAspect="1" noChangeArrowheads="1"/>
          </p:cNvPicPr>
          <p:nvPr/>
        </p:nvPicPr>
        <p:blipFill>
          <a:blip r:embed="rId2" cstate="print"/>
          <a:srcRect/>
          <a:stretch>
            <a:fillRect/>
          </a:stretch>
        </p:blipFill>
        <p:spPr bwMode="auto">
          <a:xfrm>
            <a:off x="7286644" y="0"/>
            <a:ext cx="1857356" cy="1928802"/>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428604"/>
            <a:ext cx="7000895" cy="944562"/>
          </a:xfrm>
        </p:spPr>
        <p:txBody>
          <a:bodyPr/>
          <a:lstStyle/>
          <a:p>
            <a:pPr algn="ctr"/>
            <a:r>
              <a:rPr lang="ru-RU" sz="3200" i="1" dirty="0" smtClean="0">
                <a:solidFill>
                  <a:srgbClr val="993300"/>
                </a:solidFill>
                <a:latin typeface="Georgia" pitchFamily="18" charset="0"/>
              </a:rPr>
              <a:t>Качества </a:t>
            </a:r>
            <a:br>
              <a:rPr lang="ru-RU" sz="3200" i="1" dirty="0" smtClean="0">
                <a:solidFill>
                  <a:srgbClr val="993300"/>
                </a:solidFill>
                <a:latin typeface="Georgia" pitchFamily="18" charset="0"/>
              </a:rPr>
            </a:br>
            <a:r>
              <a:rPr lang="ru-RU" sz="3200" i="1" dirty="0" smtClean="0">
                <a:solidFill>
                  <a:srgbClr val="993300"/>
                </a:solidFill>
                <a:latin typeface="Georgia" pitchFamily="18" charset="0"/>
              </a:rPr>
              <a:t>инициативной личности?..</a:t>
            </a:r>
            <a:endParaRPr lang="en-US" sz="3200" dirty="0">
              <a:solidFill>
                <a:srgbClr val="993300"/>
              </a:solidFill>
            </a:endParaRPr>
          </a:p>
        </p:txBody>
      </p:sp>
      <p:sp>
        <p:nvSpPr>
          <p:cNvPr id="7171" name="Rectangle 3"/>
          <p:cNvSpPr>
            <a:spLocks noGrp="1" noChangeArrowheads="1"/>
          </p:cNvSpPr>
          <p:nvPr>
            <p:ph type="body" sz="half" idx="1"/>
          </p:nvPr>
        </p:nvSpPr>
        <p:spPr>
          <a:xfrm>
            <a:off x="500034" y="2428868"/>
            <a:ext cx="8066088" cy="3155950"/>
          </a:xfrm>
        </p:spPr>
        <p:txBody>
          <a:bodyPr/>
          <a:lstStyle/>
          <a:p>
            <a:pPr>
              <a:buNone/>
            </a:pPr>
            <a:r>
              <a:rPr lang="ru-RU" sz="2800" b="1" dirty="0" smtClean="0">
                <a:solidFill>
                  <a:schemeClr val="tx1"/>
                </a:solidFill>
                <a:latin typeface="+mn-lt"/>
                <a:ea typeface="+mn-ea"/>
                <a:cs typeface="+mn-cs"/>
              </a:rPr>
              <a:t>   </a:t>
            </a:r>
            <a:r>
              <a:rPr lang="ru-RU" sz="2800" b="1" i="1" dirty="0" smtClean="0">
                <a:solidFill>
                  <a:schemeClr val="tx1"/>
                </a:solidFill>
                <a:latin typeface="Georgia" pitchFamily="18" charset="0"/>
              </a:rPr>
              <a:t>В </a:t>
            </a:r>
            <a:r>
              <a:rPr lang="ru-RU" sz="2800" b="1" i="1" dirty="0">
                <a:solidFill>
                  <a:schemeClr val="tx1"/>
                </a:solidFill>
                <a:latin typeface="Georgia" pitchFamily="18" charset="0"/>
              </a:rPr>
              <a:t>дошкольном возрасте инициативность связана с проявлением </a:t>
            </a:r>
            <a:r>
              <a:rPr lang="ru-RU" sz="2800" b="1" i="1" dirty="0">
                <a:solidFill>
                  <a:srgbClr val="990033"/>
                </a:solidFill>
                <a:latin typeface="Georgia" pitchFamily="18" charset="0"/>
              </a:rPr>
              <a:t>любознательности, пытливости ума, изобретательностью. </a:t>
            </a:r>
            <a:r>
              <a:rPr lang="ru-RU" sz="2800" b="1" i="1" dirty="0">
                <a:solidFill>
                  <a:schemeClr val="tx1"/>
                </a:solidFill>
                <a:latin typeface="Georgia" pitchFamily="18" charset="0"/>
              </a:rPr>
              <a:t>Инициативного ребенка отличает </a:t>
            </a:r>
            <a:r>
              <a:rPr lang="ru-RU" sz="2800" b="1" i="1" u="sng" dirty="0">
                <a:solidFill>
                  <a:srgbClr val="990033"/>
                </a:solidFill>
                <a:latin typeface="Georgia" pitchFamily="18" charset="0"/>
              </a:rPr>
              <a:t>содержательность интересов.</a:t>
            </a:r>
            <a:endParaRPr lang="ru-RU" sz="2800" i="1" u="sng" dirty="0">
              <a:solidFill>
                <a:srgbClr val="990033"/>
              </a:solidFill>
              <a:latin typeface="Georgia" pitchFamily="18" charset="0"/>
            </a:endParaRPr>
          </a:p>
        </p:txBody>
      </p:sp>
      <p:pic>
        <p:nvPicPr>
          <p:cNvPr id="9218" name="Picture 2" descr="C:\Документы\работа  родителями\добавить на ролбит собрание\SAM_0359.JPG"/>
          <p:cNvPicPr>
            <a:picLocks noChangeAspect="1" noChangeArrowheads="1"/>
          </p:cNvPicPr>
          <p:nvPr/>
        </p:nvPicPr>
        <p:blipFill>
          <a:blip r:embed="rId2" cstate="print"/>
          <a:srcRect/>
          <a:stretch>
            <a:fillRect/>
          </a:stretch>
        </p:blipFill>
        <p:spPr bwMode="auto">
          <a:xfrm>
            <a:off x="6675699" y="0"/>
            <a:ext cx="2468301" cy="1528754"/>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428604"/>
            <a:ext cx="7000895" cy="944562"/>
          </a:xfrm>
        </p:spPr>
        <p:txBody>
          <a:bodyPr/>
          <a:lstStyle/>
          <a:p>
            <a:pPr algn="ctr"/>
            <a:r>
              <a:rPr lang="ru-RU" sz="3200" i="1" dirty="0" smtClean="0">
                <a:solidFill>
                  <a:srgbClr val="993300"/>
                </a:solidFill>
                <a:latin typeface="Georgia" pitchFamily="18" charset="0"/>
              </a:rPr>
              <a:t>В чем  она, инициатива дошкольника?...</a:t>
            </a:r>
            <a:endParaRPr lang="en-US" sz="3200" dirty="0">
              <a:solidFill>
                <a:srgbClr val="993300"/>
              </a:solidFill>
            </a:endParaRPr>
          </a:p>
        </p:txBody>
      </p:sp>
      <p:sp>
        <p:nvSpPr>
          <p:cNvPr id="6" name="TextBox 5"/>
          <p:cNvSpPr txBox="1"/>
          <p:nvPr/>
        </p:nvSpPr>
        <p:spPr>
          <a:xfrm>
            <a:off x="357158" y="1428736"/>
            <a:ext cx="8572560" cy="4724370"/>
          </a:xfrm>
          <a:prstGeom prst="rect">
            <a:avLst/>
          </a:prstGeom>
          <a:noFill/>
        </p:spPr>
        <p:txBody>
          <a:bodyPr wrap="square" rtlCol="0">
            <a:spAutoFit/>
          </a:bodyPr>
          <a:lstStyle/>
          <a:p>
            <a:pPr algn="just"/>
            <a:r>
              <a:rPr lang="ru-RU" sz="1600" b="1" i="1" dirty="0" smtClean="0">
                <a:latin typeface="Georgia" pitchFamily="18" charset="0"/>
              </a:rPr>
              <a:t>	</a:t>
            </a:r>
            <a:r>
              <a:rPr lang="ru-RU" sz="1900" b="1" i="1" dirty="0" smtClean="0">
                <a:latin typeface="Georgia" pitchFamily="18" charset="0"/>
              </a:rPr>
              <a:t>Инициатива детей младшего дошкольного</a:t>
            </a:r>
          </a:p>
          <a:p>
            <a:pPr algn="just"/>
            <a:r>
              <a:rPr lang="ru-RU" sz="1900" b="1" i="1" dirty="0" smtClean="0">
                <a:latin typeface="Georgia" pitchFamily="18" charset="0"/>
              </a:rPr>
              <a:t> возраста проявляется в игре, продуктивной деятельности,</a:t>
            </a:r>
          </a:p>
          <a:p>
            <a:pPr algn="just"/>
            <a:r>
              <a:rPr lang="ru-RU" sz="1900" b="1" i="1" dirty="0" smtClean="0">
                <a:latin typeface="Georgia" pitchFamily="18" charset="0"/>
              </a:rPr>
              <a:t> вплетаясь в них в виде ориентировачных действий, опробования возможностей любого нового материала, ситуации. </a:t>
            </a:r>
          </a:p>
          <a:p>
            <a:pPr algn="just"/>
            <a:r>
              <a:rPr lang="ru-RU" sz="1900" b="1" i="1" dirty="0" smtClean="0">
                <a:latin typeface="Georgia" pitchFamily="18" charset="0"/>
              </a:rPr>
              <a:t>	В старшем дошкольном возрасте детская инициатива лежит в основе становления познавательно-исследовательской деятельности, стремления понять, как устроены вещи, узнать новое о мире. </a:t>
            </a:r>
            <a:endParaRPr lang="ru-RU" sz="1900" b="1" i="1" dirty="0" smtClean="0">
              <a:latin typeface="Georgia" pitchFamily="18" charset="0"/>
            </a:endParaRPr>
          </a:p>
          <a:p>
            <a:pPr algn="just"/>
            <a:r>
              <a:rPr lang="ru-RU" sz="1900" b="1" i="1" dirty="0" smtClean="0">
                <a:latin typeface="Georgia" pitchFamily="18" charset="0"/>
              </a:rPr>
              <a:t>	Инициатива детей дошкольного возраста в естественной форме  проявляется в виде так называемого </a:t>
            </a:r>
            <a:r>
              <a:rPr lang="ru-RU" sz="1900" b="1" i="1" u="sng" dirty="0" smtClean="0">
                <a:latin typeface="Georgia" pitchFamily="18" charset="0"/>
              </a:rPr>
              <a:t>детского экспериментирования с предметами</a:t>
            </a:r>
            <a:r>
              <a:rPr lang="ru-RU" sz="1900" b="1" i="1" dirty="0" smtClean="0">
                <a:latin typeface="Georgia" pitchFamily="18" charset="0"/>
              </a:rPr>
              <a:t>  и  в виде </a:t>
            </a:r>
            <a:r>
              <a:rPr lang="ru-RU" sz="1900" b="1" i="1" u="sng" dirty="0" smtClean="0">
                <a:latin typeface="Georgia" pitchFamily="18" charset="0"/>
              </a:rPr>
              <a:t>вербального исследования, т.е. вопросов, задаваемых взрослому (Почему? Зачем? Как? Откуда? и др.) или риторических, как бы адресованных самому себе.</a:t>
            </a:r>
            <a:endParaRPr lang="ru-RU" sz="1900" b="1" i="1" dirty="0" smtClean="0">
              <a:latin typeface="Georgia" pitchFamily="18" charset="0"/>
            </a:endParaRPr>
          </a:p>
          <a:p>
            <a:pPr algn="just"/>
            <a:endParaRPr lang="ru-RU" sz="1600" b="1" i="1" dirty="0">
              <a:latin typeface="Georgia" pitchFamily="18" charset="0"/>
            </a:endParaRPr>
          </a:p>
        </p:txBody>
      </p:sp>
      <p:pic>
        <p:nvPicPr>
          <p:cNvPr id="2050" name="Picture 2" descr="D:\Documents and Settings\1\Рабочий стол\DSCN3092.jpg"/>
          <p:cNvPicPr>
            <a:picLocks noChangeAspect="1" noChangeArrowheads="1"/>
          </p:cNvPicPr>
          <p:nvPr/>
        </p:nvPicPr>
        <p:blipFill>
          <a:blip r:embed="rId2" cstate="print"/>
          <a:srcRect/>
          <a:stretch>
            <a:fillRect/>
          </a:stretch>
        </p:blipFill>
        <p:spPr bwMode="auto">
          <a:xfrm>
            <a:off x="7072330" y="1"/>
            <a:ext cx="2071670" cy="1554279"/>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0034" y="357166"/>
            <a:ext cx="5857884" cy="857256"/>
          </a:xfrm>
        </p:spPr>
        <p:txBody>
          <a:bodyPr/>
          <a:lstStyle/>
          <a:p>
            <a:pPr algn="just"/>
            <a:r>
              <a:rPr lang="ru-RU" sz="2400" i="1" dirty="0" smtClean="0">
                <a:solidFill>
                  <a:srgbClr val="993300"/>
                </a:solidFill>
                <a:latin typeface="Georgia" pitchFamily="18" charset="0"/>
              </a:rPr>
              <a:t>Способы поддержки детской инициативы</a:t>
            </a:r>
            <a:endParaRPr lang="en-US" sz="2400" dirty="0">
              <a:solidFill>
                <a:srgbClr val="993300"/>
              </a:solidFill>
            </a:endParaRPr>
          </a:p>
        </p:txBody>
      </p:sp>
      <p:sp>
        <p:nvSpPr>
          <p:cNvPr id="6" name="TextBox 5"/>
          <p:cNvSpPr txBox="1"/>
          <p:nvPr/>
        </p:nvSpPr>
        <p:spPr>
          <a:xfrm>
            <a:off x="142844" y="1285860"/>
            <a:ext cx="9001156" cy="5701561"/>
          </a:xfrm>
          <a:prstGeom prst="rect">
            <a:avLst/>
          </a:prstGeom>
          <a:noFill/>
        </p:spPr>
        <p:txBody>
          <a:bodyPr wrap="square" rtlCol="0">
            <a:spAutoFit/>
          </a:bodyPr>
          <a:lstStyle/>
          <a:p>
            <a:pPr marL="342900" lvl="0" indent="-342900" algn="l">
              <a:buFont typeface="+mj-lt"/>
              <a:buAutoNum type="arabicPeriod"/>
            </a:pPr>
            <a:r>
              <a:rPr lang="ru-RU" sz="1300" b="1" i="1" dirty="0" smtClean="0">
                <a:latin typeface="Georgia" pitchFamily="18" charset="0"/>
              </a:rPr>
              <a:t> </a:t>
            </a:r>
            <a:r>
              <a:rPr lang="ru-RU" sz="1350" b="1" i="1" dirty="0" smtClean="0">
                <a:latin typeface="Georgia" pitchFamily="18" charset="0"/>
              </a:rPr>
              <a:t>Экспериментирование для установления связей и закономерностей, развития идей.</a:t>
            </a:r>
          </a:p>
          <a:p>
            <a:pPr marL="228600" lvl="0" indent="-228600" algn="l">
              <a:buFont typeface="+mj-lt"/>
              <a:buAutoNum type="arabicPeriod"/>
            </a:pPr>
            <a:r>
              <a:rPr lang="ru-RU" sz="1350" b="1" i="1" dirty="0" smtClean="0">
                <a:latin typeface="Georgia" pitchFamily="18" charset="0"/>
              </a:rPr>
              <a:t>Экспериментирование – практические действия для конкретизации понятий.</a:t>
            </a:r>
          </a:p>
          <a:p>
            <a:pPr marL="228600" lvl="0" indent="-228600" algn="l">
              <a:buFont typeface="+mj-lt"/>
              <a:buAutoNum type="arabicPeriod"/>
            </a:pPr>
            <a:r>
              <a:rPr lang="ru-RU" sz="1350" b="1" i="1" dirty="0" smtClean="0">
                <a:latin typeface="Georgia" pitchFamily="18" charset="0"/>
              </a:rPr>
              <a:t>Сюжетное обыгрывание макетов жизненных пространств.</a:t>
            </a:r>
          </a:p>
          <a:p>
            <a:pPr marL="228600" lvl="0" indent="-228600" algn="l">
              <a:buFont typeface="+mj-lt"/>
              <a:buAutoNum type="arabicPeriod"/>
            </a:pPr>
            <a:r>
              <a:rPr lang="ru-RU" sz="1350" b="1" i="1" dirty="0" smtClean="0">
                <a:latin typeface="Georgia" pitchFamily="18" charset="0"/>
              </a:rPr>
              <a:t>Моделирование разных устройств.</a:t>
            </a:r>
          </a:p>
          <a:p>
            <a:pPr marL="228600" lvl="0" indent="-228600" algn="l">
              <a:buFont typeface="+mj-lt"/>
              <a:buAutoNum type="arabicPeriod"/>
            </a:pPr>
            <a:r>
              <a:rPr lang="ru-RU" sz="1350" b="1" i="1" dirty="0" smtClean="0">
                <a:latin typeface="Georgia" pitchFamily="18" charset="0"/>
              </a:rPr>
              <a:t>Игры, игровые приемы, игровые материалы, задающие содержание, правила, культуру и дух совместных действий, направленных на достижение цели</a:t>
            </a:r>
          </a:p>
          <a:p>
            <a:pPr marL="228600" lvl="0" indent="-228600" algn="l">
              <a:buFont typeface="+mj-lt"/>
              <a:buAutoNum type="arabicPeriod"/>
            </a:pPr>
            <a:r>
              <a:rPr lang="ru-RU" sz="1350" b="1" i="1" dirty="0" err="1" smtClean="0">
                <a:latin typeface="Georgia" pitchFamily="18" charset="0"/>
              </a:rPr>
              <a:t>Образно‐смысловые</a:t>
            </a:r>
            <a:r>
              <a:rPr lang="ru-RU" sz="1350" b="1" i="1" dirty="0" smtClean="0">
                <a:latin typeface="Georgia" pitchFamily="18" charset="0"/>
              </a:rPr>
              <a:t> задания на импровизацию с учетом возможностей детей.</a:t>
            </a:r>
          </a:p>
          <a:p>
            <a:pPr marL="228600" lvl="0" indent="-228600" algn="l">
              <a:buFont typeface="+mj-lt"/>
              <a:buAutoNum type="arabicPeriod"/>
            </a:pPr>
            <a:r>
              <a:rPr lang="ru-RU" sz="1350" b="1" i="1" dirty="0" err="1" smtClean="0">
                <a:latin typeface="Georgia" pitchFamily="18" charset="0"/>
              </a:rPr>
              <a:t>Игры‐представления</a:t>
            </a:r>
            <a:r>
              <a:rPr lang="ru-RU" sz="1350" b="1" i="1" dirty="0" smtClean="0">
                <a:latin typeface="Georgia" pitchFamily="18" charset="0"/>
              </a:rPr>
              <a:t> </a:t>
            </a:r>
            <a:r>
              <a:rPr lang="ru-RU" sz="1350" b="1" i="1" dirty="0" smtClean="0">
                <a:latin typeface="Georgia" pitchFamily="18" charset="0"/>
              </a:rPr>
              <a:t>по мотивам </a:t>
            </a:r>
            <a:r>
              <a:rPr lang="ru-RU" sz="1350" b="1" i="1" dirty="0" smtClean="0">
                <a:latin typeface="Georgia" pitchFamily="18" charset="0"/>
              </a:rPr>
              <a:t>народных сказок о животных, по поэтическими </a:t>
            </a:r>
            <a:r>
              <a:rPr lang="ru-RU" sz="1350" b="1" i="1" dirty="0" smtClean="0">
                <a:latin typeface="Georgia" pitchFamily="18" charset="0"/>
              </a:rPr>
              <a:t>фольклорным произведениям</a:t>
            </a:r>
            <a:r>
              <a:rPr lang="ru-RU" sz="1350" b="1" i="1" dirty="0" smtClean="0">
                <a:latin typeface="Georgia" pitchFamily="18" charset="0"/>
              </a:rPr>
              <a:t>.</a:t>
            </a:r>
          </a:p>
          <a:p>
            <a:pPr marL="228600" lvl="0" indent="-228600" algn="l">
              <a:buFont typeface="+mj-lt"/>
              <a:buAutoNum type="arabicPeriod"/>
            </a:pPr>
            <a:r>
              <a:rPr lang="ru-RU" sz="1350" b="1" i="1" dirty="0" smtClean="0">
                <a:latin typeface="Georgia" pitchFamily="18" charset="0"/>
              </a:rPr>
              <a:t>Использование алгоритмов при создании разных целостностей.</a:t>
            </a:r>
          </a:p>
          <a:p>
            <a:pPr marL="228600" lvl="0" indent="-228600" algn="l">
              <a:buFont typeface="+mj-lt"/>
              <a:buAutoNum type="arabicPeriod"/>
            </a:pPr>
            <a:r>
              <a:rPr lang="ru-RU" sz="1350" b="1" i="1" dirty="0" smtClean="0">
                <a:latin typeface="Georgia" pitchFamily="18" charset="0"/>
              </a:rPr>
              <a:t>Создание воображаемых миров.</a:t>
            </a:r>
          </a:p>
          <a:p>
            <a:pPr marL="228600" lvl="0" indent="-228600" algn="l">
              <a:buFont typeface="+mj-lt"/>
              <a:buAutoNum type="arabicPeriod"/>
            </a:pPr>
            <a:r>
              <a:rPr lang="ru-RU" sz="1350" b="1" i="1" dirty="0" smtClean="0">
                <a:latin typeface="Georgia" pitchFamily="18" charset="0"/>
              </a:rPr>
              <a:t>Совместное(дети и взрослые) </a:t>
            </a:r>
            <a:r>
              <a:rPr lang="ru-RU" sz="1350" b="1" i="1" dirty="0" smtClean="0">
                <a:latin typeface="Georgia" pitchFamily="18" charset="0"/>
              </a:rPr>
              <a:t>сюжетосложение с </a:t>
            </a:r>
            <a:r>
              <a:rPr lang="ru-RU" sz="1350" b="1" i="1" dirty="0" smtClean="0">
                <a:latin typeface="Georgia" pitchFamily="18" charset="0"/>
              </a:rPr>
              <a:t>элементами режиссуры.</a:t>
            </a:r>
          </a:p>
          <a:p>
            <a:pPr marL="228600" lvl="0" indent="-228600" algn="l">
              <a:buFont typeface="+mj-lt"/>
              <a:buAutoNum type="arabicPeriod"/>
            </a:pPr>
            <a:r>
              <a:rPr lang="ru-RU" sz="1350" b="1" i="1" dirty="0" smtClean="0">
                <a:latin typeface="Georgia" pitchFamily="18" charset="0"/>
              </a:rPr>
              <a:t>Коллекционирование со смыслом и действием (интересных предметов, игровых возможностей, впечатлений, способов создания предметов).</a:t>
            </a:r>
          </a:p>
          <a:p>
            <a:pPr marL="228600" lvl="0" indent="-228600" algn="l">
              <a:buFont typeface="+mj-lt"/>
              <a:buAutoNum type="arabicPeriod"/>
            </a:pPr>
            <a:r>
              <a:rPr lang="ru-RU" sz="1350" b="1" i="1" dirty="0" smtClean="0">
                <a:latin typeface="Georgia" pitchFamily="18" charset="0"/>
              </a:rPr>
              <a:t>Проектирование «культурного» пути создания «полноценного» творческого продукта.</a:t>
            </a:r>
          </a:p>
          <a:p>
            <a:pPr marL="228600" lvl="0" indent="-228600" algn="l">
              <a:buFont typeface="+mj-lt"/>
              <a:buAutoNum type="arabicPeriod"/>
            </a:pPr>
            <a:r>
              <a:rPr lang="ru-RU" sz="1350" b="1" i="1" dirty="0" smtClean="0">
                <a:latin typeface="Georgia" pitchFamily="18" charset="0"/>
              </a:rPr>
              <a:t>Организация среды, задающей структуру партнерских действий взрослых и детей.</a:t>
            </a:r>
          </a:p>
          <a:p>
            <a:pPr marL="228600" lvl="0" indent="-228600" algn="l">
              <a:buFont typeface="+mj-lt"/>
              <a:buAutoNum type="arabicPeriod"/>
            </a:pPr>
            <a:r>
              <a:rPr lang="ru-RU" sz="1350" b="1" i="1" dirty="0" smtClean="0">
                <a:latin typeface="Georgia" pitchFamily="18" charset="0"/>
              </a:rPr>
              <a:t>Использование </a:t>
            </a:r>
            <a:r>
              <a:rPr lang="ru-RU" sz="1350" b="1" i="1" dirty="0" smtClean="0">
                <a:latin typeface="Georgia" pitchFamily="18" charset="0"/>
              </a:rPr>
              <a:t>социо-культурного окружения(музей</a:t>
            </a:r>
            <a:r>
              <a:rPr lang="ru-RU" sz="1350" b="1" i="1" dirty="0" smtClean="0">
                <a:latin typeface="Georgia" pitchFamily="18" charset="0"/>
              </a:rPr>
              <a:t>, библиотека, театр, цирк, парк и другие культурные ресурсы городской среды).</a:t>
            </a:r>
          </a:p>
          <a:p>
            <a:pPr marL="228600" lvl="0" indent="-228600" algn="l">
              <a:buFont typeface="+mj-lt"/>
              <a:buAutoNum type="arabicPeriod"/>
            </a:pPr>
            <a:r>
              <a:rPr lang="ru-RU" sz="1350" b="1" i="1" dirty="0" smtClean="0">
                <a:latin typeface="Georgia" pitchFamily="18" charset="0"/>
              </a:rPr>
              <a:t>Сценарии различных акций, вызывающих интерес к социальным действиям и культуре.</a:t>
            </a:r>
          </a:p>
          <a:p>
            <a:pPr marL="228600" lvl="0" indent="-228600" algn="l">
              <a:buFont typeface="+mj-lt"/>
              <a:buAutoNum type="arabicPeriod"/>
            </a:pPr>
            <a:r>
              <a:rPr lang="ru-RU" sz="1350" b="1" i="1" dirty="0" smtClean="0">
                <a:latin typeface="Georgia" pitchFamily="18" charset="0"/>
              </a:rPr>
              <a:t>Проблемные вопросы, задающие детям разные типы </a:t>
            </a:r>
            <a:r>
              <a:rPr lang="ru-RU" sz="1350" b="1" i="1" dirty="0" smtClean="0">
                <a:latin typeface="Georgia" pitchFamily="18" charset="0"/>
              </a:rPr>
              <a:t>поисков ответа </a:t>
            </a:r>
            <a:r>
              <a:rPr lang="ru-RU" sz="1350" b="1" i="1" dirty="0" smtClean="0">
                <a:latin typeface="Georgia" pitchFamily="18" charset="0"/>
              </a:rPr>
              <a:t>– единственно верного и разных вариантов «верных» ответов.</a:t>
            </a:r>
          </a:p>
          <a:p>
            <a:pPr marL="228600" lvl="0" indent="-228600" algn="l">
              <a:buFont typeface="+mj-lt"/>
              <a:buAutoNum type="arabicPeriod"/>
            </a:pPr>
            <a:r>
              <a:rPr lang="ru-RU" sz="1350" b="1" i="1" dirty="0" smtClean="0">
                <a:latin typeface="Georgia" pitchFamily="18" charset="0"/>
              </a:rPr>
              <a:t>Дифференцированный подход к детям с разной степенью познавательной активности и уважительное отношение к неточностям, ошибкам в их деятельности. </a:t>
            </a:r>
          </a:p>
          <a:p>
            <a:pPr marL="228600" lvl="0" indent="-228600" algn="l">
              <a:buFont typeface="+mj-lt"/>
              <a:buAutoNum type="arabicPeriod"/>
            </a:pPr>
            <a:r>
              <a:rPr lang="ru-RU" sz="1350" b="1" i="1" dirty="0" smtClean="0">
                <a:latin typeface="Georgia" pitchFamily="18" charset="0"/>
              </a:rPr>
              <a:t>Проектирование содержания, которое дети и взрослые могут обсудить в группе и дома</a:t>
            </a:r>
            <a:r>
              <a:rPr lang="ru-RU" sz="1350" b="1" i="1" dirty="0" smtClean="0">
                <a:latin typeface="Georgia" pitchFamily="18" charset="0"/>
              </a:rPr>
              <a:t>.</a:t>
            </a:r>
          </a:p>
          <a:p>
            <a:pPr marL="228600" lvl="0" indent="-228600" algn="l"/>
            <a:r>
              <a:rPr lang="ru-RU" sz="1350" b="1" i="1" u="sng" dirty="0" smtClean="0">
                <a:solidFill>
                  <a:srgbClr val="0000CC"/>
                </a:solidFill>
                <a:latin typeface="Georgia" pitchFamily="18" charset="0"/>
              </a:rPr>
              <a:t>             Что же конкретно должен делать педагог, какие занимать ролевые позиции??????</a:t>
            </a:r>
            <a:endParaRPr lang="ru-RU" sz="1350" b="1" i="1" u="sng" dirty="0" smtClean="0">
              <a:solidFill>
                <a:srgbClr val="0000CC"/>
              </a:solidFill>
              <a:latin typeface="Georgia" pitchFamily="18" charset="0"/>
            </a:endParaRPr>
          </a:p>
        </p:txBody>
      </p:sp>
      <p:pic>
        <p:nvPicPr>
          <p:cNvPr id="2050" name="Picture 2" descr="D:\Documents and Settings\1\Рабочий стол\DSCN3092.jpg"/>
          <p:cNvPicPr>
            <a:picLocks noChangeAspect="1" noChangeArrowheads="1"/>
          </p:cNvPicPr>
          <p:nvPr/>
        </p:nvPicPr>
        <p:blipFill>
          <a:blip r:embed="rId2" cstate="print"/>
          <a:srcRect/>
          <a:stretch>
            <a:fillRect/>
          </a:stretch>
        </p:blipFill>
        <p:spPr bwMode="auto">
          <a:xfrm>
            <a:off x="7358082" y="0"/>
            <a:ext cx="1785918" cy="1339892"/>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428596" y="571480"/>
            <a:ext cx="8066088" cy="5857916"/>
          </a:xfrm>
        </p:spPr>
        <p:txBody>
          <a:bodyPr/>
          <a:lstStyle/>
          <a:p>
            <a:pPr>
              <a:buNone/>
            </a:pPr>
            <a:r>
              <a:rPr lang="ru-RU" sz="2800" b="1" dirty="0" smtClean="0">
                <a:solidFill>
                  <a:schemeClr val="tx1"/>
                </a:solidFill>
                <a:latin typeface="+mn-lt"/>
                <a:ea typeface="+mn-ea"/>
                <a:cs typeface="+mn-cs"/>
              </a:rPr>
              <a:t> </a:t>
            </a:r>
            <a:r>
              <a:rPr lang="ru-RU" sz="1900" b="1" i="1" dirty="0">
                <a:solidFill>
                  <a:schemeClr val="tx1"/>
                </a:solidFill>
                <a:latin typeface="Georgia" pitchFamily="18" charset="0"/>
              </a:rPr>
              <a:t>Профессиональная педагогическая позиция, </a:t>
            </a:r>
            <a:endParaRPr lang="ru-RU" sz="1900" b="1" i="1" dirty="0" smtClean="0">
              <a:solidFill>
                <a:schemeClr val="tx1"/>
              </a:solidFill>
              <a:latin typeface="Georgia" pitchFamily="18" charset="0"/>
            </a:endParaRPr>
          </a:p>
          <a:p>
            <a:pPr>
              <a:buNone/>
            </a:pPr>
            <a:r>
              <a:rPr lang="ru-RU" sz="1900" b="1" i="1" dirty="0" smtClean="0">
                <a:solidFill>
                  <a:schemeClr val="tx1"/>
                </a:solidFill>
                <a:latin typeface="Georgia" pitchFamily="18" charset="0"/>
              </a:rPr>
              <a:t> по словам   </a:t>
            </a:r>
            <a:r>
              <a:rPr lang="ru-RU" sz="1900" b="1" i="1" dirty="0" err="1">
                <a:solidFill>
                  <a:schemeClr val="tx1"/>
                </a:solidFill>
                <a:latin typeface="Georgia" pitchFamily="18" charset="0"/>
              </a:rPr>
              <a:t>В.И.Слободчикова</a:t>
            </a:r>
            <a:r>
              <a:rPr lang="ru-RU" sz="1900" b="1" i="1" dirty="0">
                <a:solidFill>
                  <a:schemeClr val="tx1"/>
                </a:solidFill>
                <a:latin typeface="Georgia" pitchFamily="18" charset="0"/>
              </a:rPr>
              <a:t>, </a:t>
            </a:r>
            <a:endParaRPr lang="ru-RU" sz="1900" b="1" i="1" dirty="0" smtClean="0">
              <a:solidFill>
                <a:schemeClr val="tx1"/>
              </a:solidFill>
              <a:latin typeface="Georgia" pitchFamily="18" charset="0"/>
            </a:endParaRPr>
          </a:p>
          <a:p>
            <a:pPr>
              <a:buNone/>
            </a:pPr>
            <a:r>
              <a:rPr lang="ru-RU" sz="1900" b="1" i="1" dirty="0" smtClean="0">
                <a:solidFill>
                  <a:schemeClr val="tx1"/>
                </a:solidFill>
                <a:latin typeface="Georgia" pitchFamily="18" charset="0"/>
              </a:rPr>
              <a:t>уникальна </a:t>
            </a:r>
            <a:r>
              <a:rPr lang="ru-RU" sz="1900" b="1" i="1" dirty="0">
                <a:solidFill>
                  <a:schemeClr val="tx1"/>
                </a:solidFill>
                <a:latin typeface="Georgia" pitchFamily="18" charset="0"/>
              </a:rPr>
              <a:t>и единственна в своем роде</a:t>
            </a:r>
            <a:r>
              <a:rPr lang="ru-RU" sz="1900" b="1" i="1" dirty="0" smtClean="0">
                <a:solidFill>
                  <a:schemeClr val="tx1"/>
                </a:solidFill>
                <a:latin typeface="Georgia" pitchFamily="18" charset="0"/>
              </a:rPr>
              <a:t>.</a:t>
            </a:r>
          </a:p>
          <a:p>
            <a:pPr>
              <a:buNone/>
            </a:pPr>
            <a:r>
              <a:rPr lang="ru-RU" sz="1900" b="1" i="1" dirty="0" smtClean="0">
                <a:solidFill>
                  <a:schemeClr val="tx1"/>
                </a:solidFill>
                <a:latin typeface="Georgia" pitchFamily="18" charset="0"/>
              </a:rPr>
              <a:t> </a:t>
            </a:r>
            <a:r>
              <a:rPr lang="ru-RU" sz="1900" b="1" i="1" dirty="0">
                <a:solidFill>
                  <a:schemeClr val="tx1"/>
                </a:solidFill>
                <a:latin typeface="Georgia" pitchFamily="18" charset="0"/>
              </a:rPr>
              <a:t>Она одновременно является </a:t>
            </a:r>
            <a:endParaRPr lang="ru-RU" sz="1900" b="1" i="1" dirty="0" smtClean="0">
              <a:solidFill>
                <a:schemeClr val="tx1"/>
              </a:solidFill>
              <a:latin typeface="Georgia" pitchFamily="18" charset="0"/>
            </a:endParaRPr>
          </a:p>
          <a:p>
            <a:pPr>
              <a:buNone/>
            </a:pPr>
            <a:r>
              <a:rPr lang="ru-RU" sz="1900" b="1" i="1" dirty="0" smtClean="0">
                <a:solidFill>
                  <a:schemeClr val="tx1"/>
                </a:solidFill>
                <a:latin typeface="Georgia" pitchFamily="18" charset="0"/>
              </a:rPr>
              <a:t>и </a:t>
            </a:r>
            <a:r>
              <a:rPr lang="ru-RU" sz="1900" b="1" i="1" dirty="0">
                <a:solidFill>
                  <a:schemeClr val="tx1"/>
                </a:solidFill>
                <a:latin typeface="Georgia" pitchFamily="18" charset="0"/>
              </a:rPr>
              <a:t>педагогически-личностной </a:t>
            </a:r>
            <a:r>
              <a:rPr lang="ru-RU" sz="1900" b="1" i="1" dirty="0" smtClean="0">
                <a:solidFill>
                  <a:schemeClr val="tx1"/>
                </a:solidFill>
                <a:latin typeface="Georgia" pitchFamily="18" charset="0"/>
              </a:rPr>
              <a:t>(выбирается и выявляется </a:t>
            </a:r>
            <a:r>
              <a:rPr lang="ru-RU" sz="1900" b="1" i="1" dirty="0">
                <a:solidFill>
                  <a:schemeClr val="tx1"/>
                </a:solidFill>
                <a:latin typeface="Georgia" pitchFamily="18" charset="0"/>
              </a:rPr>
              <a:t>во всякой встрече взрослого и ребенка), </a:t>
            </a:r>
            <a:endParaRPr lang="ru-RU" sz="1900" b="1" i="1" dirty="0" smtClean="0">
              <a:solidFill>
                <a:schemeClr val="tx1"/>
              </a:solidFill>
              <a:latin typeface="Georgia" pitchFamily="18" charset="0"/>
            </a:endParaRPr>
          </a:p>
          <a:p>
            <a:pPr>
              <a:buNone/>
            </a:pPr>
            <a:r>
              <a:rPr lang="ru-RU" sz="1900" b="1" i="1" dirty="0" smtClean="0">
                <a:solidFill>
                  <a:schemeClr val="tx1"/>
                </a:solidFill>
                <a:latin typeface="Georgia" pitchFamily="18" charset="0"/>
              </a:rPr>
              <a:t>и </a:t>
            </a:r>
            <a:r>
              <a:rPr lang="ru-RU" sz="1900" b="1" i="1" dirty="0">
                <a:solidFill>
                  <a:schemeClr val="tx1"/>
                </a:solidFill>
                <a:latin typeface="Georgia" pitchFamily="18" charset="0"/>
              </a:rPr>
              <a:t>педагогически-профессиональной </a:t>
            </a:r>
            <a:r>
              <a:rPr lang="ru-RU" sz="1900" b="1" i="1" dirty="0" smtClean="0">
                <a:solidFill>
                  <a:schemeClr val="tx1"/>
                </a:solidFill>
                <a:latin typeface="Georgia" pitchFamily="18" charset="0"/>
              </a:rPr>
              <a:t>(выбирается и выявляется </a:t>
            </a:r>
            <a:r>
              <a:rPr lang="ru-RU" sz="1900" b="1" i="1" dirty="0">
                <a:solidFill>
                  <a:schemeClr val="tx1"/>
                </a:solidFill>
                <a:latin typeface="Georgia" pitchFamily="18" charset="0"/>
              </a:rPr>
              <a:t>при создании условий достижения профессиональных, педагогических целей). </a:t>
            </a:r>
            <a:endParaRPr lang="ru-RU" sz="1900" b="1" i="1" dirty="0" smtClean="0">
              <a:solidFill>
                <a:schemeClr val="tx1"/>
              </a:solidFill>
              <a:latin typeface="Georgia" pitchFamily="18" charset="0"/>
            </a:endParaRPr>
          </a:p>
          <a:p>
            <a:pPr>
              <a:buNone/>
            </a:pPr>
            <a:r>
              <a:rPr lang="ru-RU" sz="1900" b="1" i="1" dirty="0" smtClean="0">
                <a:solidFill>
                  <a:schemeClr val="tx1"/>
                </a:solidFill>
                <a:latin typeface="Georgia" pitchFamily="18" charset="0"/>
              </a:rPr>
              <a:t>Нелишне </a:t>
            </a:r>
            <a:r>
              <a:rPr lang="ru-RU" sz="1900" b="1" i="1" dirty="0">
                <a:solidFill>
                  <a:schemeClr val="tx1"/>
                </a:solidFill>
                <a:latin typeface="Georgia" pitchFamily="18" charset="0"/>
              </a:rPr>
              <a:t>будет специально отметить, </a:t>
            </a:r>
            <a:endParaRPr lang="ru-RU" sz="1900" b="1" i="1" dirty="0" smtClean="0">
              <a:solidFill>
                <a:schemeClr val="tx1"/>
              </a:solidFill>
              <a:latin typeface="Georgia" pitchFamily="18" charset="0"/>
            </a:endParaRPr>
          </a:p>
          <a:p>
            <a:pPr>
              <a:buNone/>
            </a:pPr>
            <a:r>
              <a:rPr lang="ru-RU" sz="1900" b="1" i="1" dirty="0" smtClean="0">
                <a:solidFill>
                  <a:schemeClr val="tx1"/>
                </a:solidFill>
                <a:latin typeface="Georgia" pitchFamily="18" charset="0"/>
              </a:rPr>
              <a:t>что </a:t>
            </a:r>
            <a:r>
              <a:rPr lang="ru-RU" sz="1900" b="1" i="1" dirty="0">
                <a:solidFill>
                  <a:schemeClr val="tx1"/>
                </a:solidFill>
                <a:latin typeface="Georgia" pitchFamily="18" charset="0"/>
              </a:rPr>
              <a:t>педагог нигде и никогда не встречается с ребенком как «объектом» (если он действительно педагог, а не работник с «человеческим материалом</a:t>
            </a:r>
            <a:r>
              <a:rPr lang="ru-RU" sz="1900" b="1" i="1" dirty="0" smtClean="0">
                <a:solidFill>
                  <a:schemeClr val="tx1"/>
                </a:solidFill>
                <a:latin typeface="Georgia" pitchFamily="18" charset="0"/>
              </a:rPr>
              <a:t>»):</a:t>
            </a:r>
          </a:p>
          <a:p>
            <a:pPr>
              <a:buNone/>
            </a:pPr>
            <a:r>
              <a:rPr lang="ru-RU" sz="1900" b="1" i="1" dirty="0" smtClean="0">
                <a:solidFill>
                  <a:schemeClr val="tx1"/>
                </a:solidFill>
                <a:latin typeface="Georgia" pitchFamily="18" charset="0"/>
              </a:rPr>
              <a:t> </a:t>
            </a:r>
            <a:r>
              <a:rPr lang="ru-RU" sz="1900" b="1" i="1" dirty="0">
                <a:solidFill>
                  <a:schemeClr val="tx1"/>
                </a:solidFill>
                <a:latin typeface="Georgia" pitchFamily="18" charset="0"/>
              </a:rPr>
              <a:t>в личностной позиции он всегда встречается с другим человеком</a:t>
            </a:r>
            <a:r>
              <a:rPr lang="ru-RU" sz="1900" b="1" i="1" dirty="0" smtClean="0">
                <a:solidFill>
                  <a:schemeClr val="tx1"/>
                </a:solidFill>
                <a:latin typeface="Georgia" pitchFamily="18" charset="0"/>
              </a:rPr>
              <a:t>,</a:t>
            </a:r>
            <a:br>
              <a:rPr lang="ru-RU" sz="1900" b="1" i="1" dirty="0" smtClean="0">
                <a:solidFill>
                  <a:schemeClr val="tx1"/>
                </a:solidFill>
                <a:latin typeface="Georgia" pitchFamily="18" charset="0"/>
              </a:rPr>
            </a:br>
            <a:r>
              <a:rPr lang="ru-RU" sz="1900" b="1" i="1" dirty="0" smtClean="0">
                <a:solidFill>
                  <a:schemeClr val="tx1"/>
                </a:solidFill>
                <a:latin typeface="Georgia" pitchFamily="18" charset="0"/>
              </a:rPr>
              <a:t> </a:t>
            </a:r>
            <a:r>
              <a:rPr lang="ru-RU" sz="1900" b="1" i="1" dirty="0">
                <a:solidFill>
                  <a:schemeClr val="tx1"/>
                </a:solidFill>
                <a:latin typeface="Georgia" pitchFamily="18" charset="0"/>
              </a:rPr>
              <a:t>а в профессиональной - с условиями его развития.</a:t>
            </a:r>
          </a:p>
          <a:p>
            <a:pPr>
              <a:buNone/>
            </a:pPr>
            <a:endParaRPr lang="ru-RU" sz="1800" b="1" i="1" u="sng" dirty="0">
              <a:solidFill>
                <a:srgbClr val="990033"/>
              </a:solidFill>
              <a:latin typeface="Georgia" pitchFamily="18" charset="0"/>
            </a:endParaRPr>
          </a:p>
        </p:txBody>
      </p:sp>
      <p:pic>
        <p:nvPicPr>
          <p:cNvPr id="4" name="Picture 2" descr="C:\Документы\работа  родителями\добавить на ролбит собрание\IMG_4571.JPG"/>
          <p:cNvPicPr>
            <a:picLocks noChangeAspect="1" noChangeArrowheads="1"/>
          </p:cNvPicPr>
          <p:nvPr/>
        </p:nvPicPr>
        <p:blipFill>
          <a:blip r:embed="rId2" cstate="print"/>
          <a:srcRect/>
          <a:stretch>
            <a:fillRect/>
          </a:stretch>
        </p:blipFill>
        <p:spPr bwMode="auto">
          <a:xfrm>
            <a:off x="6545262" y="0"/>
            <a:ext cx="2598738" cy="2006187"/>
          </a:xfrm>
          <a:prstGeom prst="rect">
            <a:avLst/>
          </a:prstGeom>
          <a:noFill/>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пеминар 23.12.2015 г. ">
  <a:themeElements>
    <a:clrScheme name="Тема Office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спеминар 23.12.2015 г. </Template>
  <TotalTime>472</TotalTime>
  <Words>1013</Words>
  <Application>Microsoft Office PowerPoint</Application>
  <PresentationFormat>Экран (4:3)</PresentationFormat>
  <Paragraphs>241</Paragraphs>
  <Slides>20</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спеминар 23.12.2015 г. </vt:lpstr>
      <vt:lpstr>Слайд 1</vt:lpstr>
      <vt:lpstr>Слайд 2</vt:lpstr>
      <vt:lpstr>Инициативность…</vt:lpstr>
      <vt:lpstr>Инициативность…</vt:lpstr>
      <vt:lpstr>Качества  инициативной личности?..</vt:lpstr>
      <vt:lpstr>Качества  инициативной личности?..</vt:lpstr>
      <vt:lpstr>В чем  она, инициатива дошкольника?...</vt:lpstr>
      <vt:lpstr>Способы поддержки детской инициативы</vt:lpstr>
      <vt:lpstr>Слайд 9</vt:lpstr>
      <vt:lpstr>Слайд 10</vt:lpstr>
      <vt:lpstr>Слайд 11</vt:lpstr>
      <vt:lpstr>Виды образовательной деятельности</vt:lpstr>
      <vt:lpstr>Виды образовательной деятельности</vt:lpstr>
      <vt:lpstr>Виды образовательной деятельности</vt:lpstr>
      <vt:lpstr>Виды образовательной деятельности</vt:lpstr>
      <vt:lpstr>Возможные ролевые позиции педагога …</vt:lpstr>
      <vt:lpstr>Где и через что могут проявляться…</vt:lpstr>
      <vt:lpstr>Виды образовательной деятельности</vt:lpstr>
      <vt:lpstr>Работа в группах</vt:lpstr>
      <vt:lpstr>Слайд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dc:creator>
  <cp:lastModifiedBy>д</cp:lastModifiedBy>
  <cp:revision>54</cp:revision>
  <dcterms:created xsi:type="dcterms:W3CDTF">2015-12-21T02:50:39Z</dcterms:created>
  <dcterms:modified xsi:type="dcterms:W3CDTF">2015-12-25T07:20:21Z</dcterms:modified>
</cp:coreProperties>
</file>