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64" r:id="rId3"/>
    <p:sldId id="257" r:id="rId4"/>
    <p:sldId id="260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104" autoAdjust="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D856B-442E-4878-8A73-D53D559B1D31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ECC53-5E78-4E80-86DB-C5A053C4A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ECC53-5E78-4E80-86DB-C5A053C4A4A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ECC53-5E78-4E80-86DB-C5A053C4A4A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5CDB40F-0F3C-42D7-99BF-0079C7375044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0D46BA-45C6-404A-95C9-6AA518D79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DB40F-0F3C-42D7-99BF-0079C7375044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D46BA-45C6-404A-95C9-6AA518D79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5CDB40F-0F3C-42D7-99BF-0079C7375044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80D46BA-45C6-404A-95C9-6AA518D79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DB40F-0F3C-42D7-99BF-0079C7375044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0D46BA-45C6-404A-95C9-6AA518D79B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DB40F-0F3C-42D7-99BF-0079C7375044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80D46BA-45C6-404A-95C9-6AA518D79B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5CDB40F-0F3C-42D7-99BF-0079C7375044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0D46BA-45C6-404A-95C9-6AA518D79B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5CDB40F-0F3C-42D7-99BF-0079C7375044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0D46BA-45C6-404A-95C9-6AA518D79B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DB40F-0F3C-42D7-99BF-0079C7375044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0D46BA-45C6-404A-95C9-6AA518D79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DB40F-0F3C-42D7-99BF-0079C7375044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0D46BA-45C6-404A-95C9-6AA518D79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DB40F-0F3C-42D7-99BF-0079C7375044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0D46BA-45C6-404A-95C9-6AA518D79B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5CDB40F-0F3C-42D7-99BF-0079C7375044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80D46BA-45C6-404A-95C9-6AA518D79B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CDB40F-0F3C-42D7-99BF-0079C7375044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0D46BA-45C6-404A-95C9-6AA518D79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NS\Desktop\images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8568952" cy="63367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35696" y="1556792"/>
            <a:ext cx="69127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B0F0"/>
                </a:solidFill>
                <a:latin typeface="Monotype Corsiva" pitchFamily="66" charset="0"/>
              </a:rPr>
              <a:t>Загадки о лекарственных    </a:t>
            </a:r>
          </a:p>
          <a:p>
            <a:r>
              <a:rPr lang="ru-RU" sz="4400" b="1" dirty="0" smtClean="0">
                <a:solidFill>
                  <a:srgbClr val="00B0F0"/>
                </a:solidFill>
                <a:latin typeface="Monotype Corsiva" pitchFamily="66" charset="0"/>
              </a:rPr>
              <a:t>             растениях.</a:t>
            </a:r>
            <a:endParaRPr lang="ru-RU" sz="4400" b="1" dirty="0">
              <a:solidFill>
                <a:srgbClr val="00B0F0"/>
              </a:solidFill>
              <a:latin typeface="Monotype Corsiva" pitchFamily="66" charset="0"/>
            </a:endParaRPr>
          </a:p>
        </p:txBody>
      </p:sp>
      <p:pic>
        <p:nvPicPr>
          <p:cNvPr id="1027" name="Picture 3" descr="C:\Users\DNS\Desktop\images (9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3501009"/>
            <a:ext cx="2592288" cy="230425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139952" y="4293096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Monotype Corsiva" pitchFamily="66" charset="0"/>
                <a:cs typeface="Mongolian Baiti" pitchFamily="66" charset="0"/>
              </a:rPr>
              <a:t>Подготовила воспитатель </a:t>
            </a:r>
            <a:endParaRPr lang="ru-RU" sz="2000" dirty="0" smtClean="0">
              <a:latin typeface="Monotype Corsiva" pitchFamily="66" charset="0"/>
              <a:cs typeface="Mongolian Baiti" pitchFamily="66" charset="0"/>
            </a:endParaRPr>
          </a:p>
          <a:p>
            <a:r>
              <a:rPr lang="ru-RU" sz="2000" dirty="0" smtClean="0">
                <a:latin typeface="Monotype Corsiva" pitchFamily="66" charset="0"/>
                <a:cs typeface="Mongolian Baiti" pitchFamily="66" charset="0"/>
              </a:rPr>
              <a:t>МКДОУ  «</a:t>
            </a:r>
            <a:r>
              <a:rPr lang="ru-RU" sz="2000" dirty="0" err="1" smtClean="0">
                <a:latin typeface="Monotype Corsiva" pitchFamily="66" charset="0"/>
                <a:cs typeface="Mongolian Baiti" pitchFamily="66" charset="0"/>
              </a:rPr>
              <a:t>Шварцевский</a:t>
            </a:r>
            <a:r>
              <a:rPr lang="ru-RU" sz="2000" dirty="0" smtClean="0">
                <a:latin typeface="Monotype Corsiva" pitchFamily="66" charset="0"/>
                <a:cs typeface="Mongolian Baiti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  <a:cs typeface="Mongolian Baiti" pitchFamily="66" charset="0"/>
              </a:rPr>
              <a:t>д</a:t>
            </a:r>
            <a:r>
              <a:rPr lang="ru-RU" sz="2000" smtClean="0">
                <a:latin typeface="Monotype Corsiva" pitchFamily="66" charset="0"/>
                <a:cs typeface="Mongolian Baiti" pitchFamily="66" charset="0"/>
              </a:rPr>
              <a:t>/с»</a:t>
            </a:r>
            <a:endParaRPr lang="ru-RU" sz="2000" dirty="0" smtClean="0">
              <a:latin typeface="Monotype Corsiva" pitchFamily="66" charset="0"/>
              <a:cs typeface="Mongolian Baiti" pitchFamily="66" charset="0"/>
            </a:endParaRPr>
          </a:p>
          <a:p>
            <a:r>
              <a:rPr lang="ru-RU" sz="2000" dirty="0" smtClean="0">
                <a:latin typeface="Monotype Corsiva" pitchFamily="66" charset="0"/>
                <a:cs typeface="Mongolian Baiti" pitchFamily="66" charset="0"/>
              </a:rPr>
              <a:t>Кирова Надежда Николаевна. </a:t>
            </a:r>
            <a:endParaRPr lang="ru-RU" sz="2000" dirty="0">
              <a:latin typeface="Monotype Corsiva" pitchFamily="66" charset="0"/>
              <a:cs typeface="Mongolian Baiti" pitchFamily="66" charset="0"/>
            </a:endParaRPr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NS\Desktop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8352928" cy="604867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15616" y="1484784"/>
            <a:ext cx="37444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Monotype Corsiva" pitchFamily="66" charset="0"/>
              </a:rPr>
              <a:t>«Кошачья травка» –</a:t>
            </a:r>
          </a:p>
          <a:p>
            <a:r>
              <a:rPr lang="ru-RU" sz="3200" dirty="0" smtClean="0">
                <a:latin typeface="Monotype Corsiva" pitchFamily="66" charset="0"/>
              </a:rPr>
              <a:t>Больным поправка : </a:t>
            </a:r>
          </a:p>
          <a:p>
            <a:r>
              <a:rPr lang="ru-RU" sz="3200" dirty="0" smtClean="0">
                <a:latin typeface="Monotype Corsiva" pitchFamily="66" charset="0"/>
              </a:rPr>
              <a:t>Корешок в аптечку, </a:t>
            </a:r>
          </a:p>
          <a:p>
            <a:r>
              <a:rPr lang="ru-RU" sz="3200" dirty="0" smtClean="0">
                <a:latin typeface="Monotype Corsiva" pitchFamily="66" charset="0"/>
              </a:rPr>
              <a:t>Чтоб помочь сердечку. </a:t>
            </a:r>
          </a:p>
          <a:p>
            <a:r>
              <a:rPr lang="ru-RU" sz="3200" dirty="0" smtClean="0">
                <a:latin typeface="Monotype Corsiva" pitchFamily="66" charset="0"/>
              </a:rPr>
              <a:t>                 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( валериана )  </a:t>
            </a:r>
            <a:endParaRPr lang="ru-RU" sz="32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3075" name="Picture 3" descr="C:\Users\DNS\Desktop\лек.раст\11360_56932e6aa62db6a8571a6f1935496040.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852936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NS\Desktop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8352928" cy="604867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15616" y="1340768"/>
            <a:ext cx="540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Если что-то заболит, </a:t>
            </a:r>
          </a:p>
          <a:p>
            <a:r>
              <a:rPr lang="ru-RU" sz="2800" dirty="0" smtClean="0">
                <a:latin typeface="Monotype Corsiva" pitchFamily="66" charset="0"/>
              </a:rPr>
              <a:t>Даже зверь не устоит. </a:t>
            </a:r>
          </a:p>
          <a:p>
            <a:r>
              <a:rPr lang="ru-RU" sz="2800" dirty="0" smtClean="0">
                <a:latin typeface="Monotype Corsiva" pitchFamily="66" charset="0"/>
              </a:rPr>
              <a:t>С какой же травкой пить настой? </a:t>
            </a:r>
          </a:p>
          <a:p>
            <a:r>
              <a:rPr lang="ru-RU" sz="2800" dirty="0" smtClean="0">
                <a:latin typeface="Monotype Corsiva" pitchFamily="66" charset="0"/>
              </a:rPr>
              <a:t>С чудо- травкой</a:t>
            </a: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…  ( зверобой )  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026" name="Picture 2" descr="C:\Users\DNS\Desktop\лек.раст\скачанные файлы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501008"/>
            <a:ext cx="3456384" cy="266429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499992" y="3501008"/>
            <a:ext cx="39604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Я  с утра на луг пошёл, </a:t>
            </a:r>
          </a:p>
          <a:p>
            <a:r>
              <a:rPr lang="ru-RU" sz="2800" dirty="0" smtClean="0">
                <a:latin typeface="Monotype Corsiva" pitchFamily="66" charset="0"/>
              </a:rPr>
              <a:t>Травку нужную нашёл: </a:t>
            </a:r>
          </a:p>
          <a:p>
            <a:r>
              <a:rPr lang="ru-RU" sz="2800" dirty="0" smtClean="0">
                <a:latin typeface="Monotype Corsiva" pitchFamily="66" charset="0"/>
              </a:rPr>
              <a:t>Мелкий, жёлтый цветок </a:t>
            </a:r>
          </a:p>
          <a:p>
            <a:r>
              <a:rPr lang="ru-RU" sz="2800" dirty="0" smtClean="0">
                <a:latin typeface="Monotype Corsiva" pitchFamily="66" charset="0"/>
              </a:rPr>
              <a:t>Он не ярок, не высок, </a:t>
            </a:r>
          </a:p>
          <a:p>
            <a:r>
              <a:rPr lang="ru-RU" sz="2800" dirty="0" smtClean="0">
                <a:latin typeface="Monotype Corsiva" pitchFamily="66" charset="0"/>
              </a:rPr>
              <a:t>Вылечит недуг любой </a:t>
            </a:r>
          </a:p>
          <a:p>
            <a:r>
              <a:rPr lang="ru-RU" sz="2800" dirty="0" smtClean="0">
                <a:latin typeface="Monotype Corsiva" pitchFamily="66" charset="0"/>
              </a:rPr>
              <a:t>Что же это? – </a:t>
            </a: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( зверобой )  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75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NS\Desktop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8496944" cy="604867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71600" y="1772816"/>
            <a:ext cx="48245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Жёлтый цветок, </a:t>
            </a:r>
          </a:p>
          <a:p>
            <a:r>
              <a:rPr lang="ru-RU" sz="2800" dirty="0" smtClean="0">
                <a:latin typeface="Monotype Corsiva" pitchFamily="66" charset="0"/>
              </a:rPr>
              <a:t>Зелёный листок, </a:t>
            </a:r>
          </a:p>
          <a:p>
            <a:r>
              <a:rPr lang="ru-RU" sz="2800" dirty="0" smtClean="0">
                <a:latin typeface="Monotype Corsiva" pitchFamily="66" charset="0"/>
              </a:rPr>
              <a:t>Этот листик на подкладке </a:t>
            </a:r>
          </a:p>
          <a:p>
            <a:r>
              <a:rPr lang="ru-RU" sz="2800" dirty="0" smtClean="0">
                <a:latin typeface="Monotype Corsiva" pitchFamily="66" charset="0"/>
              </a:rPr>
              <a:t>Из пушистой белой ватки. 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          ( мать- и – мачеха ) 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2051" name="Picture 3" descr="C:\Users\DNS\Desktop\лек.раст\images (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212976"/>
            <a:ext cx="3384376" cy="2880320"/>
          </a:xfrm>
          <a:prstGeom prst="rect">
            <a:avLst/>
          </a:prstGeom>
          <a:noFill/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NS\Desktop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8352928" cy="604867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15616" y="1484784"/>
            <a:ext cx="74283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Если есть вас проблемы  с  диатезом, сыпью, </a:t>
            </a:r>
          </a:p>
          <a:p>
            <a:r>
              <a:rPr lang="ru-RU" sz="2800" dirty="0" smtClean="0">
                <a:latin typeface="Monotype Corsiva" pitchFamily="66" charset="0"/>
              </a:rPr>
              <a:t>Примем ванночку мы с ней </a:t>
            </a:r>
          </a:p>
          <a:p>
            <a:r>
              <a:rPr lang="ru-RU" sz="2800" dirty="0" smtClean="0">
                <a:latin typeface="Monotype Corsiva" pitchFamily="66" charset="0"/>
              </a:rPr>
              <a:t>И </a:t>
            </a:r>
            <a:r>
              <a:rPr lang="ru-RU" sz="2800" dirty="0" err="1" smtClean="0">
                <a:latin typeface="Monotype Corsiva" pitchFamily="66" charset="0"/>
              </a:rPr>
              <a:t>отварчик</a:t>
            </a:r>
            <a:r>
              <a:rPr lang="ru-RU" sz="2800" dirty="0" smtClean="0">
                <a:latin typeface="Monotype Corsiva" pitchFamily="66" charset="0"/>
              </a:rPr>
              <a:t> выпьем. </a:t>
            </a:r>
          </a:p>
          <a:p>
            <a:r>
              <a:rPr lang="ru-RU" sz="2800" dirty="0" smtClean="0">
                <a:latin typeface="Monotype Corsiva" pitchFamily="66" charset="0"/>
              </a:rPr>
              <a:t>Так я делаю всегда </a:t>
            </a:r>
          </a:p>
          <a:p>
            <a:r>
              <a:rPr lang="ru-RU" sz="2800" dirty="0" smtClean="0">
                <a:latin typeface="Monotype Corsiva" pitchFamily="66" charset="0"/>
              </a:rPr>
              <a:t>Это травка – </a:t>
            </a: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( череда)  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3075" name="Picture 3" descr="C:\Users\DNS\Desktop\лек.раст\скачанные файл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708920"/>
            <a:ext cx="3096344" cy="3384376"/>
          </a:xfrm>
          <a:prstGeom prst="rect">
            <a:avLst/>
          </a:prstGeom>
          <a:noFill/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NS\Desktop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352928" cy="619268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5576" y="1628800"/>
            <a:ext cx="64807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Пусть она скромна, </a:t>
            </a:r>
          </a:p>
          <a:p>
            <a:r>
              <a:rPr lang="ru-RU" sz="2800" dirty="0" smtClean="0">
                <a:latin typeface="Monotype Corsiva" pitchFamily="66" charset="0"/>
              </a:rPr>
              <a:t>Да лечебная всё же, </a:t>
            </a:r>
          </a:p>
          <a:p>
            <a:r>
              <a:rPr lang="ru-RU" sz="2800" dirty="0" smtClean="0">
                <a:latin typeface="Monotype Corsiva" pitchFamily="66" charset="0"/>
              </a:rPr>
              <a:t>Не зря же цветки </a:t>
            </a:r>
          </a:p>
          <a:p>
            <a:r>
              <a:rPr lang="ru-RU" sz="2800" dirty="0" smtClean="0">
                <a:latin typeface="Monotype Corsiva" pitchFamily="66" charset="0"/>
              </a:rPr>
              <a:t>На таблетки похожи,</a:t>
            </a:r>
          </a:p>
          <a:p>
            <a:r>
              <a:rPr lang="ru-RU" sz="2800" dirty="0" smtClean="0">
                <a:latin typeface="Monotype Corsiva" pitchFamily="66" charset="0"/>
              </a:rPr>
              <a:t>Ещё на цыплят, </a:t>
            </a:r>
          </a:p>
          <a:p>
            <a:r>
              <a:rPr lang="ru-RU" sz="2800" dirty="0" smtClean="0">
                <a:latin typeface="Monotype Corsiva" pitchFamily="66" charset="0"/>
              </a:rPr>
              <a:t>Ярко- желтых пока, </a:t>
            </a:r>
          </a:p>
          <a:p>
            <a:r>
              <a:rPr lang="ru-RU" sz="2800" dirty="0" smtClean="0">
                <a:latin typeface="Monotype Corsiva" pitchFamily="66" charset="0"/>
              </a:rPr>
              <a:t>На </a:t>
            </a:r>
            <a:r>
              <a:rPr lang="ru-RU" sz="2800" dirty="0" err="1" smtClean="0">
                <a:latin typeface="Monotype Corsiva" pitchFamily="66" charset="0"/>
              </a:rPr>
              <a:t>ощупь-на</a:t>
            </a:r>
            <a:r>
              <a:rPr lang="ru-RU" sz="2800" dirty="0" smtClean="0">
                <a:latin typeface="Monotype Corsiva" pitchFamily="66" charset="0"/>
              </a:rPr>
              <a:t> замшевый носик щенка. 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                                         ( пижма )  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026" name="Picture 2" descr="C:\Users\DNS\Desktop\лек.раст\скачанные файлы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780928"/>
            <a:ext cx="2664296" cy="3294112"/>
          </a:xfrm>
          <a:prstGeom prst="rect">
            <a:avLst/>
          </a:prstGeom>
          <a:noFill/>
        </p:spPr>
      </p:pic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NS\Desktop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8496944" cy="604867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49685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Что за древо-медонос </a:t>
            </a:r>
          </a:p>
          <a:p>
            <a:r>
              <a:rPr lang="ru-RU" sz="2800" dirty="0" smtClean="0">
                <a:latin typeface="Monotype Corsiva" pitchFamily="66" charset="0"/>
              </a:rPr>
              <a:t>Манит пчёл, шмелей и ос? </a:t>
            </a:r>
          </a:p>
          <a:p>
            <a:r>
              <a:rPr lang="ru-RU" sz="2800" dirty="0" smtClean="0">
                <a:latin typeface="Monotype Corsiva" pitchFamily="66" charset="0"/>
              </a:rPr>
              <a:t>И людей зовет, пленит </a:t>
            </a:r>
          </a:p>
          <a:p>
            <a:r>
              <a:rPr lang="ru-RU" sz="2800" dirty="0" smtClean="0">
                <a:latin typeface="Monotype Corsiva" pitchFamily="66" charset="0"/>
              </a:rPr>
              <a:t>Мелких цветиков магнит </a:t>
            </a:r>
          </a:p>
          <a:p>
            <a:r>
              <a:rPr lang="ru-RU" sz="2800" dirty="0" smtClean="0">
                <a:latin typeface="Monotype Corsiva" pitchFamily="66" charset="0"/>
              </a:rPr>
              <a:t>От простуды и от гриппа </a:t>
            </a:r>
          </a:p>
          <a:p>
            <a:r>
              <a:rPr lang="ru-RU" sz="2800" dirty="0" smtClean="0">
                <a:latin typeface="Monotype Corsiva" pitchFamily="66" charset="0"/>
              </a:rPr>
              <a:t>Нас спасает в зиму… </a:t>
            </a: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( липа )  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2051" name="Picture 3" descr="C:\Users\DNS\Desktop\лек.раст\11360_e85bc7a50ddf8f5e7f7ee8ea91110769.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789040"/>
            <a:ext cx="3810000" cy="2448272"/>
          </a:xfrm>
          <a:prstGeom prst="rect">
            <a:avLst/>
          </a:prstGeom>
          <a:noFill/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NS\Desktop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280920" cy="604867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87624" y="1340768"/>
            <a:ext cx="45365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Что скажите, за растенье </a:t>
            </a:r>
          </a:p>
          <a:p>
            <a:r>
              <a:rPr lang="ru-RU" sz="2800" dirty="0" smtClean="0">
                <a:latin typeface="Monotype Corsiva" pitchFamily="66" charset="0"/>
              </a:rPr>
              <a:t> Все считают сорняком? </a:t>
            </a:r>
          </a:p>
          <a:p>
            <a:r>
              <a:rPr lang="ru-RU" sz="2800" dirty="0" smtClean="0">
                <a:latin typeface="Monotype Corsiva" pitchFamily="66" charset="0"/>
              </a:rPr>
              <a:t>У кого цветки – колючки </a:t>
            </a:r>
          </a:p>
          <a:p>
            <a:r>
              <a:rPr lang="ru-RU" sz="2800" dirty="0" smtClean="0">
                <a:latin typeface="Monotype Corsiva" pitchFamily="66" charset="0"/>
              </a:rPr>
              <a:t>Прицепляются шипом? </a:t>
            </a:r>
          </a:p>
          <a:p>
            <a:r>
              <a:rPr lang="ru-RU" sz="2800" dirty="0" smtClean="0">
                <a:latin typeface="Monotype Corsiva" pitchFamily="66" charset="0"/>
              </a:rPr>
              <a:t>Кто в природе повсеместно </a:t>
            </a:r>
          </a:p>
          <a:p>
            <a:r>
              <a:rPr lang="ru-RU" sz="2800" dirty="0" smtClean="0">
                <a:latin typeface="Monotype Corsiva" pitchFamily="66" charset="0"/>
              </a:rPr>
              <a:t>Сам себя распространяет.</a:t>
            </a:r>
          </a:p>
          <a:p>
            <a:r>
              <a:rPr lang="ru-RU" sz="2800" dirty="0" smtClean="0">
                <a:latin typeface="Monotype Corsiva" pitchFamily="66" charset="0"/>
              </a:rPr>
              <a:t>И нередко при болезнях, </a:t>
            </a:r>
          </a:p>
          <a:p>
            <a:r>
              <a:rPr lang="ru-RU" sz="2800" dirty="0" smtClean="0">
                <a:latin typeface="Monotype Corsiva" pitchFamily="66" charset="0"/>
              </a:rPr>
              <a:t>Многим людям  помогает? </a:t>
            </a:r>
          </a:p>
          <a:p>
            <a:r>
              <a:rPr lang="ru-RU" sz="2800" dirty="0" smtClean="0">
                <a:latin typeface="Monotype Corsiva" pitchFamily="66" charset="0"/>
              </a:rPr>
              <a:t>От детишек до старух </a:t>
            </a:r>
          </a:p>
          <a:p>
            <a:r>
              <a:rPr lang="ru-RU" sz="2800" dirty="0" smtClean="0">
                <a:latin typeface="Monotype Corsiva" pitchFamily="66" charset="0"/>
              </a:rPr>
              <a:t>Как зовут его? …  </a:t>
            </a: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( лопух )   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3075" name="Picture 3" descr="C:\Users\DNS\Desktop\лек.раст\скачанные файлы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284984"/>
            <a:ext cx="3168352" cy="2711946"/>
          </a:xfrm>
          <a:prstGeom prst="rect">
            <a:avLst/>
          </a:prstGeom>
          <a:noFill/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NS\Desktop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8352928" cy="597666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71600" y="1628800"/>
            <a:ext cx="424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Семена, как коготки,</a:t>
            </a:r>
          </a:p>
          <a:p>
            <a:r>
              <a:rPr lang="ru-RU" sz="2800" dirty="0" smtClean="0">
                <a:latin typeface="Monotype Corsiva" pitchFamily="66" charset="0"/>
              </a:rPr>
              <a:t>Жёлто – красные цветки. </a:t>
            </a:r>
          </a:p>
          <a:p>
            <a:r>
              <a:rPr lang="ru-RU" sz="2800" dirty="0" smtClean="0">
                <a:latin typeface="Monotype Corsiva" pitchFamily="66" charset="0"/>
              </a:rPr>
              <a:t>От горла помогают, </a:t>
            </a:r>
          </a:p>
          <a:p>
            <a:r>
              <a:rPr lang="ru-RU" sz="2800" dirty="0" smtClean="0">
                <a:latin typeface="Monotype Corsiva" pitchFamily="66" charset="0"/>
              </a:rPr>
              <a:t>Кто же их не знает.  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                     (календула)</a:t>
            </a:r>
            <a:endParaRPr lang="ru-RU" sz="32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4099" name="Picture 3" descr="C:\Users\DNS\Desktop\лек.раст\k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420888"/>
            <a:ext cx="3240360" cy="3556000"/>
          </a:xfrm>
          <a:prstGeom prst="rect">
            <a:avLst/>
          </a:prstGeom>
          <a:noFill/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NS\Desktop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8352928" cy="597666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43608" y="1556792"/>
            <a:ext cx="52565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Среди пахнущей травы </a:t>
            </a:r>
          </a:p>
          <a:p>
            <a:r>
              <a:rPr lang="ru-RU" sz="2800" dirty="0" smtClean="0">
                <a:latin typeface="Monotype Corsiva" pitchFamily="66" charset="0"/>
              </a:rPr>
              <a:t>Может быть встречали вы –</a:t>
            </a:r>
          </a:p>
          <a:p>
            <a:r>
              <a:rPr lang="ru-RU" sz="2800" dirty="0" smtClean="0">
                <a:latin typeface="Monotype Corsiva" pitchFamily="66" charset="0"/>
              </a:rPr>
              <a:t>Помогает « духом фей» </a:t>
            </a:r>
          </a:p>
          <a:p>
            <a:r>
              <a:rPr lang="ru-RU" sz="2800" dirty="0" smtClean="0">
                <a:latin typeface="Monotype Corsiva" pitchFamily="66" charset="0"/>
              </a:rPr>
              <a:t>Простудившимся …   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                                 ( шалфей )  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026" name="Picture 2" descr="C:\Users\DNS\Desktop\скачанные файл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140968"/>
            <a:ext cx="3267447" cy="2808312"/>
          </a:xfrm>
          <a:prstGeom prst="rect">
            <a:avLst/>
          </a:prstGeom>
          <a:noFill/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NS\Desktop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208912" cy="597666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71600" y="1196752"/>
            <a:ext cx="50405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В огороде хрупкий зонтик </a:t>
            </a:r>
          </a:p>
          <a:p>
            <a:r>
              <a:rPr lang="ru-RU" sz="2800" dirty="0" smtClean="0">
                <a:latin typeface="Monotype Corsiva" pitchFamily="66" charset="0"/>
              </a:rPr>
              <a:t>Понемногу  вверх растёт. </a:t>
            </a:r>
          </a:p>
          <a:p>
            <a:r>
              <a:rPr lang="ru-RU" sz="2800" dirty="0" smtClean="0">
                <a:latin typeface="Monotype Corsiva" pitchFamily="66" charset="0"/>
              </a:rPr>
              <a:t>Как зовут тебя? « Прокоп» , -</a:t>
            </a:r>
          </a:p>
          <a:p>
            <a:r>
              <a:rPr lang="ru-RU" sz="2800" dirty="0" smtClean="0">
                <a:latin typeface="Monotype Corsiva" pitchFamily="66" charset="0"/>
              </a:rPr>
              <a:t>Громко произнесет нам … 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                       (укроп)                </a:t>
            </a:r>
          </a:p>
          <a:p>
            <a:endParaRPr lang="ru-RU" sz="2800" dirty="0">
              <a:latin typeface="Monotype Corsiva" pitchFamily="66" charset="0"/>
            </a:endParaRPr>
          </a:p>
        </p:txBody>
      </p:sp>
      <p:pic>
        <p:nvPicPr>
          <p:cNvPr id="2051" name="Picture 3" descr="C:\Users\DNS\Desktop\лек.раст\11360_080e92e0b98f0e06dd63a72fd43ce02f.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140968"/>
            <a:ext cx="4176464" cy="3024336"/>
          </a:xfrm>
          <a:prstGeom prst="rect">
            <a:avLst/>
          </a:prstGeom>
          <a:noFill/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NS\Desktop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352928" cy="612068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87624" y="1412776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Расправит свой ажурный листик </a:t>
            </a:r>
          </a:p>
          <a:p>
            <a:r>
              <a:rPr lang="ru-RU" sz="2800" dirty="0" smtClean="0">
                <a:latin typeface="Monotype Corsiva" pitchFamily="66" charset="0"/>
              </a:rPr>
              <a:t>Король всех трав…</a:t>
            </a: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( тысячелистник) 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2051" name="Picture 3" descr="C:\Users\DNS\Desktop\лек.раст\скачанные файлы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708920"/>
            <a:ext cx="4824536" cy="3312368"/>
          </a:xfrm>
          <a:prstGeom prst="rect">
            <a:avLst/>
          </a:prstGeom>
          <a:noFill/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NS\Desktop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8208912" cy="590465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03648" y="1340768"/>
            <a:ext cx="67687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sessor" pitchFamily="82" charset="0"/>
              </a:rPr>
              <a:t>Её мы обижаем, 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Asessor" pitchFamily="82" charset="0"/>
              </a:rPr>
              <a:t>Когда порой срываем, 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Asessor" pitchFamily="82" charset="0"/>
              </a:rPr>
              <a:t>Решаем, что трава  - сорняк , 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Asessor" pitchFamily="82" charset="0"/>
              </a:rPr>
              <a:t>Не пригодится нам  никак –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Asessor" pitchFamily="82" charset="0"/>
              </a:rPr>
              <a:t>Такие наши нравы 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Asessor" pitchFamily="82" charset="0"/>
              </a:rPr>
              <a:t>Но мы, дружок, не правы! 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Asessor" pitchFamily="82" charset="0"/>
              </a:rPr>
              <a:t>Спасибо травам и цветам, 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Asessor" pitchFamily="82" charset="0"/>
              </a:rPr>
              <a:t>Что это всё прощают нам!   </a:t>
            </a:r>
          </a:p>
          <a:p>
            <a:endParaRPr lang="ru-RU" sz="3200" dirty="0">
              <a:solidFill>
                <a:srgbClr val="C00000"/>
              </a:solidFill>
              <a:latin typeface="Asessor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36450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835696" y="1988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027" name="Picture 3" descr="C:\Users\DNS\Desktop\images (1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933056"/>
            <a:ext cx="2160240" cy="2088232"/>
          </a:xfrm>
          <a:prstGeom prst="rect">
            <a:avLst/>
          </a:prstGeom>
          <a:noFill/>
        </p:spPr>
      </p:pic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NS\Desktop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712968" cy="633670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9552" y="1844824"/>
            <a:ext cx="48245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Monotype Corsiva" pitchFamily="66" charset="0"/>
              </a:rPr>
              <a:t>Растет зеленый кустик, </a:t>
            </a:r>
          </a:p>
          <a:p>
            <a:r>
              <a:rPr lang="ru-RU" sz="3200" b="1" i="1" dirty="0" smtClean="0">
                <a:latin typeface="Monotype Corsiva" pitchFamily="66" charset="0"/>
              </a:rPr>
              <a:t>Дотронешься- укусит </a:t>
            </a:r>
          </a:p>
          <a:p>
            <a:r>
              <a:rPr lang="ru-RU" sz="3200" b="1" i="1" dirty="0" smtClean="0">
                <a:latin typeface="Monotype Corsiva" pitchFamily="66" charset="0"/>
              </a:rPr>
              <a:t>Ах, не трогайте меня, </a:t>
            </a:r>
          </a:p>
          <a:p>
            <a:r>
              <a:rPr lang="ru-RU" sz="3200" b="1" i="1" dirty="0" smtClean="0">
                <a:latin typeface="Monotype Corsiva" pitchFamily="66" charset="0"/>
              </a:rPr>
              <a:t>Обожгу и без огня. ( </a:t>
            </a:r>
            <a:r>
              <a:rPr lang="ru-RU" sz="3200" b="1" i="1" dirty="0" smtClean="0">
                <a:solidFill>
                  <a:srgbClr val="FF0000"/>
                </a:solidFill>
                <a:latin typeface="Monotype Corsiva" pitchFamily="66" charset="0"/>
              </a:rPr>
              <a:t>крапива )</a:t>
            </a:r>
            <a:r>
              <a:rPr lang="ru-RU" sz="3200" b="1" i="1" dirty="0" smtClean="0">
                <a:latin typeface="Monotype Corsiva" pitchFamily="66" charset="0"/>
              </a:rPr>
              <a:t>   </a:t>
            </a:r>
            <a:endParaRPr lang="ru-RU" sz="3200" b="1" i="1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72200" y="47251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027" name="Picture 3" descr="C:\Users\DNS\Desktop\лек.раст\k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420888"/>
            <a:ext cx="2952328" cy="3916040"/>
          </a:xfrm>
          <a:prstGeom prst="rect">
            <a:avLst/>
          </a:prstGeom>
          <a:noFill/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NS\Desktop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496944" cy="633670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987824" y="1484784"/>
            <a:ext cx="5328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Monotype Corsiva" pitchFamily="66" charset="0"/>
              </a:rPr>
              <a:t>Стоят в лугах сестрички- </a:t>
            </a:r>
          </a:p>
          <a:p>
            <a:r>
              <a:rPr lang="ru-RU" sz="3200" b="1" dirty="0" smtClean="0">
                <a:latin typeface="Monotype Corsiva" pitchFamily="66" charset="0"/>
              </a:rPr>
              <a:t>Золотой глазок, белые реснички. 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                               (ромашки) </a:t>
            </a:r>
            <a:endParaRPr lang="ru-RU" sz="32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027" name="Picture 3" descr="C:\Users\DNS\Desktop\лек.раст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429000"/>
            <a:ext cx="4536504" cy="2880320"/>
          </a:xfrm>
          <a:prstGeom prst="rect">
            <a:avLst/>
          </a:prstGeom>
          <a:noFill/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NS\Desktop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640960" cy="633670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3568" y="1268760"/>
            <a:ext cx="76328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Травка та растет на склонах </a:t>
            </a:r>
          </a:p>
          <a:p>
            <a:r>
              <a:rPr lang="ru-RU" sz="2800" dirty="0" smtClean="0">
                <a:latin typeface="Monotype Corsiva" pitchFamily="66" charset="0"/>
              </a:rPr>
              <a:t>И на холмиках зеленых </a:t>
            </a:r>
          </a:p>
          <a:p>
            <a:r>
              <a:rPr lang="ru-RU" sz="2800" dirty="0" smtClean="0">
                <a:latin typeface="Monotype Corsiva" pitchFamily="66" charset="0"/>
              </a:rPr>
              <a:t>Запах крепок и душист, </a:t>
            </a:r>
          </a:p>
          <a:p>
            <a:r>
              <a:rPr lang="ru-RU" sz="2800" dirty="0" smtClean="0">
                <a:latin typeface="Monotype Corsiva" pitchFamily="66" charset="0"/>
              </a:rPr>
              <a:t>А её душистый лист </a:t>
            </a:r>
          </a:p>
          <a:p>
            <a:r>
              <a:rPr lang="ru-RU" sz="2800" dirty="0" smtClean="0">
                <a:latin typeface="Monotype Corsiva" pitchFamily="66" charset="0"/>
              </a:rPr>
              <a:t>Нам идет на чай </a:t>
            </a:r>
          </a:p>
          <a:p>
            <a:r>
              <a:rPr lang="ru-RU" sz="2800" dirty="0" smtClean="0">
                <a:latin typeface="Monotype Corsiva" pitchFamily="66" charset="0"/>
              </a:rPr>
              <a:t>Что за травка , отгадай? </a:t>
            </a:r>
            <a:endParaRPr lang="ru-RU" sz="28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                       (душица)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2051" name="Picture 3" descr="C:\Users\DNS\Desktop\лек.раст\shalfei1-1024x7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356992"/>
            <a:ext cx="4104456" cy="2952328"/>
          </a:xfrm>
          <a:prstGeom prst="rect">
            <a:avLst/>
          </a:prstGeom>
          <a:noFill/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NS\Desktop\images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8352928" cy="604867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87624" y="1340768"/>
            <a:ext cx="43204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Тонкий стебель у дорожки </a:t>
            </a:r>
          </a:p>
          <a:p>
            <a:r>
              <a:rPr lang="ru-RU" sz="2800" dirty="0" smtClean="0">
                <a:latin typeface="Monotype Corsiva" pitchFamily="66" charset="0"/>
              </a:rPr>
              <a:t>На конце его серёжки </a:t>
            </a:r>
          </a:p>
          <a:p>
            <a:r>
              <a:rPr lang="ru-RU" sz="2800" dirty="0" smtClean="0">
                <a:latin typeface="Monotype Corsiva" pitchFamily="66" charset="0"/>
              </a:rPr>
              <a:t>На земле лежат листки- </a:t>
            </a:r>
          </a:p>
          <a:p>
            <a:r>
              <a:rPr lang="ru-RU" sz="2800" dirty="0" smtClean="0">
                <a:latin typeface="Monotype Corsiva" pitchFamily="66" charset="0"/>
              </a:rPr>
              <a:t>Маленькие лопушки. </a:t>
            </a:r>
          </a:p>
          <a:p>
            <a:r>
              <a:rPr lang="ru-RU" sz="2800" dirty="0" smtClean="0">
                <a:latin typeface="Monotype Corsiva" pitchFamily="66" charset="0"/>
              </a:rPr>
              <a:t>Нам он –как хороший друг, </a:t>
            </a:r>
          </a:p>
          <a:p>
            <a:r>
              <a:rPr lang="ru-RU" sz="2800" dirty="0" smtClean="0">
                <a:latin typeface="Monotype Corsiva" pitchFamily="66" charset="0"/>
              </a:rPr>
              <a:t>Лечит ранки ног и рук. </a:t>
            </a:r>
          </a:p>
          <a:p>
            <a:r>
              <a:rPr lang="ru-RU" sz="2800" dirty="0" smtClean="0">
                <a:latin typeface="Monotype Corsiva" pitchFamily="66" charset="0"/>
              </a:rPr>
              <a:t>                        </a:t>
            </a: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( подорожник)  </a:t>
            </a:r>
          </a:p>
          <a:p>
            <a:endParaRPr lang="ru-RU" sz="2800" dirty="0">
              <a:latin typeface="Monotype Corsiva" pitchFamily="66" charset="0"/>
            </a:endParaRPr>
          </a:p>
        </p:txBody>
      </p:sp>
      <p:pic>
        <p:nvPicPr>
          <p:cNvPr id="1027" name="Picture 3" descr="C:\Users\DNS\Desktop\лек.раст\ccs-12347-0-95876700-137475302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3284984"/>
            <a:ext cx="3168352" cy="2664296"/>
          </a:xfrm>
          <a:prstGeom prst="rect">
            <a:avLst/>
          </a:prstGeom>
          <a:noFill/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NS\Desktop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424936" cy="633670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27584" y="1628800"/>
            <a:ext cx="540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Monotype Corsiva" pitchFamily="66" charset="0"/>
              </a:rPr>
              <a:t>Он  сорняк, он цветок, </a:t>
            </a:r>
          </a:p>
          <a:p>
            <a:r>
              <a:rPr lang="ru-RU" sz="3200" dirty="0" smtClean="0">
                <a:latin typeface="Monotype Corsiva" pitchFamily="66" charset="0"/>
              </a:rPr>
              <a:t>От болезней мне помог, </a:t>
            </a:r>
          </a:p>
          <a:p>
            <a:r>
              <a:rPr lang="ru-RU" sz="3200" dirty="0" smtClean="0">
                <a:latin typeface="Monotype Corsiva" pitchFamily="66" charset="0"/>
              </a:rPr>
              <a:t>Как присяду на  диванчик, </a:t>
            </a:r>
          </a:p>
          <a:p>
            <a:r>
              <a:rPr lang="ru-RU" sz="3200" dirty="0" smtClean="0">
                <a:latin typeface="Monotype Corsiva" pitchFamily="66" charset="0"/>
              </a:rPr>
              <a:t>Вспомню жёлтый  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( одуванчик)  </a:t>
            </a:r>
          </a:p>
          <a:p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2" name="Picture 2" descr="C:\Users\DNS\Desktop\лек.раст\om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212976"/>
            <a:ext cx="2592288" cy="2880320"/>
          </a:xfrm>
          <a:prstGeom prst="rect">
            <a:avLst/>
          </a:prstGeom>
          <a:noFill/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NS\Desktop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208912" cy="61085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31640" y="1412776"/>
            <a:ext cx="47339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Monotype Corsiva" pitchFamily="66" charset="0"/>
              </a:rPr>
              <a:t>Вкусен  чай  и ароматен , </a:t>
            </a:r>
          </a:p>
          <a:p>
            <a:r>
              <a:rPr lang="ru-RU" sz="3200" dirty="0" smtClean="0">
                <a:latin typeface="Monotype Corsiva" pitchFamily="66" charset="0"/>
              </a:rPr>
              <a:t>С ней он  легок и приятен : </a:t>
            </a:r>
          </a:p>
          <a:p>
            <a:r>
              <a:rPr lang="ru-RU" sz="3200" dirty="0" smtClean="0">
                <a:latin typeface="Monotype Corsiva" pitchFamily="66" charset="0"/>
              </a:rPr>
              <a:t>Листочки сорваны , помяты </a:t>
            </a:r>
          </a:p>
          <a:p>
            <a:r>
              <a:rPr lang="ru-RU" sz="3200" dirty="0" smtClean="0">
                <a:latin typeface="Monotype Corsiva" pitchFamily="66" charset="0"/>
              </a:rPr>
              <a:t>Что ты вдыхаешь?- </a:t>
            </a:r>
          </a:p>
          <a:p>
            <a:r>
              <a:rPr lang="ru-RU" sz="3200" dirty="0" smtClean="0">
                <a:latin typeface="Monotype Corsiva" pitchFamily="66" charset="0"/>
              </a:rPr>
              <a:t>Запах   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( мяты) </a:t>
            </a:r>
            <a:endParaRPr lang="ru-RU" sz="32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2051" name="Picture 3" descr="C:\Users\DNS\Desktop\лек.раст\скачанные файлы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429000"/>
            <a:ext cx="3340596" cy="2567930"/>
          </a:xfrm>
          <a:prstGeom prst="rect">
            <a:avLst/>
          </a:prstGeom>
          <a:noFill/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NS\Desktop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8424936" cy="619268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83568" y="1340768"/>
            <a:ext cx="59766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Если  стебель отломить,</a:t>
            </a:r>
          </a:p>
          <a:p>
            <a:r>
              <a:rPr lang="ru-RU" sz="2800" dirty="0" smtClean="0">
                <a:latin typeface="Monotype Corsiva" pitchFamily="66" charset="0"/>
              </a:rPr>
              <a:t>Руки  трудно уж  отмыть! </a:t>
            </a:r>
          </a:p>
          <a:p>
            <a:r>
              <a:rPr lang="ru-RU" sz="2800" dirty="0" smtClean="0">
                <a:latin typeface="Monotype Corsiva" pitchFamily="66" charset="0"/>
              </a:rPr>
              <a:t>Жёлтый сок в листочках, </a:t>
            </a:r>
          </a:p>
          <a:p>
            <a:r>
              <a:rPr lang="ru-RU" sz="2800" dirty="0" smtClean="0">
                <a:latin typeface="Monotype Corsiva" pitchFamily="66" charset="0"/>
              </a:rPr>
              <a:t>В маленьких цветочках  - </a:t>
            </a:r>
          </a:p>
          <a:p>
            <a:r>
              <a:rPr lang="ru-RU" sz="2800" dirty="0" smtClean="0">
                <a:latin typeface="Monotype Corsiva" pitchFamily="66" charset="0"/>
              </a:rPr>
              <a:t>Тот сок для добрых чистых дел, </a:t>
            </a:r>
          </a:p>
          <a:p>
            <a:r>
              <a:rPr lang="ru-RU" sz="2800" dirty="0" smtClean="0">
                <a:latin typeface="Monotype Corsiva" pitchFamily="66" charset="0"/>
              </a:rPr>
              <a:t>А что за травка?  </a:t>
            </a: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( чистотел )  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027" name="Picture 3" descr="C:\Users\DNS\Desktop\лек.раст\скачанные файлы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573016"/>
            <a:ext cx="3456384" cy="2736304"/>
          </a:xfrm>
          <a:prstGeom prst="rect">
            <a:avLst/>
          </a:prstGeom>
          <a:noFill/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364</TotalTime>
  <Words>554</Words>
  <Application>Microsoft Office PowerPoint</Application>
  <PresentationFormat>Экран (4:3)</PresentationFormat>
  <Paragraphs>117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Обычная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DNS</dc:creator>
  <cp:lastModifiedBy>detsad</cp:lastModifiedBy>
  <cp:revision>46</cp:revision>
  <dcterms:created xsi:type="dcterms:W3CDTF">2015-11-10T10:55:19Z</dcterms:created>
  <dcterms:modified xsi:type="dcterms:W3CDTF">2016-03-09T11:33:55Z</dcterms:modified>
</cp:coreProperties>
</file>