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57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550-9D07-4612-BF37-5D8108BE4F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5CB-1532-4567-86A7-B8E4A428B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550-9D07-4612-BF37-5D8108BE4F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5CB-1532-4567-86A7-B8E4A428B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550-9D07-4612-BF37-5D8108BE4F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5CB-1532-4567-86A7-B8E4A428B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550-9D07-4612-BF37-5D8108BE4F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5CB-1532-4567-86A7-B8E4A428B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550-9D07-4612-BF37-5D8108BE4F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5CB-1532-4567-86A7-B8E4A428B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550-9D07-4612-BF37-5D8108BE4F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5CB-1532-4567-86A7-B8E4A428B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550-9D07-4612-BF37-5D8108BE4F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5CB-1532-4567-86A7-B8E4A428B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550-9D07-4612-BF37-5D8108BE4F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5CB-1532-4567-86A7-B8E4A428B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550-9D07-4612-BF37-5D8108BE4F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5CB-1532-4567-86A7-B8E4A428B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550-9D07-4612-BF37-5D8108BE4F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5CB-1532-4567-86A7-B8E4A428B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6550-9D07-4612-BF37-5D8108BE4F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D55CB-1532-4567-86A7-B8E4A428B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A6550-9D07-4612-BF37-5D8108BE4F54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D55CB-1532-4567-86A7-B8E4A428BD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5949280"/>
            <a:ext cx="43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Кирова Надежда Николаевна </a:t>
            </a:r>
          </a:p>
          <a:p>
            <a:r>
              <a:rPr lang="ru-RU" b="1" dirty="0" smtClean="0"/>
              <a:t>воспитатель МКДОУ « </a:t>
            </a:r>
            <a:r>
              <a:rPr lang="ru-RU" b="1" dirty="0" err="1" smtClean="0"/>
              <a:t>Шварцевский</a:t>
            </a:r>
            <a:r>
              <a:rPr lang="ru-RU" b="1" dirty="0" smtClean="0"/>
              <a:t> </a:t>
            </a:r>
            <a:r>
              <a:rPr lang="ru-RU" b="1" dirty="0" err="1" smtClean="0"/>
              <a:t>д</a:t>
            </a:r>
            <a:r>
              <a:rPr lang="ru-RU" b="1" dirty="0" smtClean="0"/>
              <a:t>/с»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           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NS\Desktop\фоны\Blurred-Background_5-800x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DNS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44824"/>
            <a:ext cx="4871418" cy="352839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75656" y="332656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Franklin Gothic Heavy" pitchFamily="34" charset="0"/>
              </a:rPr>
              <a:t>Не разжигайте костёр в лесу  </a:t>
            </a:r>
          </a:p>
          <a:p>
            <a:r>
              <a:rPr lang="ru-RU" sz="3200" dirty="0" smtClean="0">
                <a:solidFill>
                  <a:srgbClr val="FFFF00"/>
                </a:solidFill>
                <a:latin typeface="Franklin Gothic Heavy" pitchFamily="34" charset="0"/>
              </a:rPr>
              <a:t>                    без взрослых!  </a:t>
            </a:r>
            <a:endParaRPr lang="ru-RU" sz="3200" dirty="0">
              <a:solidFill>
                <a:srgbClr val="FFFF00"/>
              </a:solidFill>
              <a:latin typeface="Franklin Gothic Heavy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72816"/>
            <a:ext cx="31645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Без взрослых с огнём – </a:t>
            </a:r>
          </a:p>
          <a:p>
            <a:r>
              <a:rPr lang="ru-RU" sz="1600" b="1" dirty="0" smtClean="0"/>
              <a:t>развлекаться опасно! </a:t>
            </a:r>
          </a:p>
          <a:p>
            <a:r>
              <a:rPr lang="ru-RU" sz="1600" b="1" dirty="0" smtClean="0"/>
              <a:t>Закончиться  может забава –</a:t>
            </a:r>
          </a:p>
          <a:p>
            <a:r>
              <a:rPr lang="ru-RU" sz="1600" b="1" dirty="0" smtClean="0"/>
              <a:t>          Ужасно! </a:t>
            </a:r>
          </a:p>
          <a:p>
            <a:r>
              <a:rPr lang="ru-RU" sz="1600" b="1" dirty="0" smtClean="0"/>
              <a:t>В лесу очень сухо бывает </a:t>
            </a:r>
          </a:p>
          <a:p>
            <a:r>
              <a:rPr lang="ru-RU" sz="1600" b="1" dirty="0" smtClean="0"/>
              <a:t>          порой, </a:t>
            </a:r>
          </a:p>
          <a:p>
            <a:r>
              <a:rPr lang="ru-RU" sz="1600" b="1" dirty="0" smtClean="0"/>
              <a:t>Костёр обернётся серьёзной </a:t>
            </a:r>
          </a:p>
          <a:p>
            <a:r>
              <a:rPr lang="ru-RU" sz="1600" b="1" dirty="0" smtClean="0"/>
              <a:t>           бедой! </a:t>
            </a:r>
          </a:p>
          <a:p>
            <a:r>
              <a:rPr lang="ru-RU" sz="1600" b="1" dirty="0" smtClean="0"/>
              <a:t>Представьте, что пламя </a:t>
            </a:r>
          </a:p>
          <a:p>
            <a:r>
              <a:rPr lang="ru-RU" sz="1600" b="1" dirty="0" smtClean="0"/>
              <a:t>            легко разгорится, </a:t>
            </a:r>
          </a:p>
          <a:p>
            <a:r>
              <a:rPr lang="ru-RU" sz="1600" b="1" dirty="0" smtClean="0"/>
              <a:t>Начнёт полыхать, </a:t>
            </a:r>
          </a:p>
          <a:p>
            <a:r>
              <a:rPr lang="ru-RU" sz="1600" b="1" dirty="0" smtClean="0"/>
              <a:t>разбегаться  искриться – </a:t>
            </a:r>
          </a:p>
          <a:p>
            <a:r>
              <a:rPr lang="ru-RU" sz="1600" b="1" dirty="0" smtClean="0"/>
              <a:t>Его потушить невозможно </a:t>
            </a:r>
          </a:p>
          <a:p>
            <a:r>
              <a:rPr lang="ru-RU" sz="1600" b="1" dirty="0" smtClean="0"/>
              <a:t>            тогда…</a:t>
            </a:r>
          </a:p>
          <a:p>
            <a:r>
              <a:rPr lang="ru-RU" sz="1600" b="1" dirty="0" smtClean="0"/>
              <a:t>Пожары лесные – большая беда!     </a:t>
            </a:r>
            <a:endParaRPr lang="ru-RU" sz="1600" b="1" dirty="0"/>
          </a:p>
        </p:txBody>
      </p:sp>
    </p:spTree>
  </p:cSld>
  <p:clrMapOvr>
    <a:masterClrMapping/>
  </p:clrMapOvr>
  <p:transition spd="med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фоны\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39535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55776" y="54868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F0"/>
                </a:solidFill>
                <a:latin typeface="Franklin Gothic Heavy" pitchFamily="34" charset="0"/>
              </a:rPr>
              <a:t>Не шумите в лесу! </a:t>
            </a:r>
            <a:endParaRPr lang="ru-RU" sz="3200" dirty="0">
              <a:solidFill>
                <a:srgbClr val="00B0F0"/>
              </a:solidFill>
              <a:latin typeface="Franklin Gothic Heavy" pitchFamily="34" charset="0"/>
            </a:endParaRPr>
          </a:p>
        </p:txBody>
      </p:sp>
      <p:pic>
        <p:nvPicPr>
          <p:cNvPr id="2" name="Picture 2" descr="C:\Users\DNS\Desktop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484784"/>
            <a:ext cx="4608512" cy="2592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4437112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У леса музыка своя… </a:t>
            </a:r>
          </a:p>
          <a:p>
            <a:r>
              <a:rPr lang="ru-RU" sz="1600" b="1" dirty="0" smtClean="0"/>
              <a:t>Её послушайте друзья! </a:t>
            </a:r>
          </a:p>
          <a:p>
            <a:r>
              <a:rPr lang="ru-RU" sz="1600" b="1" dirty="0" smtClean="0"/>
              <a:t>Вот птичьи трели раздались, </a:t>
            </a:r>
          </a:p>
          <a:p>
            <a:r>
              <a:rPr lang="ru-RU" sz="1600" b="1" dirty="0" smtClean="0"/>
              <a:t>Вот белка скачет вверх и вниз, </a:t>
            </a:r>
          </a:p>
          <a:p>
            <a:r>
              <a:rPr lang="ru-RU" sz="1600" b="1" dirty="0" smtClean="0"/>
              <a:t>А вот кузнечик затрещал, </a:t>
            </a:r>
          </a:p>
          <a:p>
            <a:r>
              <a:rPr lang="ru-RU" sz="1600" b="1" dirty="0" smtClean="0"/>
              <a:t>По ветке дятел застучал…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4509120"/>
            <a:ext cx="31765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Как много звуков тут и там! </a:t>
            </a:r>
          </a:p>
          <a:p>
            <a:r>
              <a:rPr lang="ru-RU" sz="1600" b="1" dirty="0" smtClean="0"/>
              <a:t>В лесу не нужен шум и гам: </a:t>
            </a:r>
          </a:p>
          <a:p>
            <a:r>
              <a:rPr lang="ru-RU" sz="1600" b="1" dirty="0" smtClean="0"/>
              <a:t>Нельзя шуметь, галдеть, кричать </a:t>
            </a:r>
          </a:p>
          <a:p>
            <a:r>
              <a:rPr lang="ru-RU" sz="1600" b="1" dirty="0" smtClean="0"/>
              <a:t>И громко музыку включать!  </a:t>
            </a:r>
            <a:endParaRPr lang="ru-RU" sz="1600" b="1" dirty="0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ф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DNS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464496" cy="2304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620688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Franklin Gothic Heavy" pitchFamily="34" charset="0"/>
              </a:rPr>
              <a:t>Не оставляйте мусор в лесу! </a:t>
            </a:r>
            <a:endParaRPr lang="ru-RU" sz="3200" dirty="0">
              <a:solidFill>
                <a:schemeClr val="accent2"/>
              </a:solidFill>
              <a:latin typeface="Franklin Gothic Heavy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221088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Вы в поход пришли,  ребята…</a:t>
            </a:r>
          </a:p>
          <a:p>
            <a:r>
              <a:rPr lang="ru-RU" sz="1600" b="1" dirty="0" smtClean="0"/>
              <a:t>Отдохнуть, конечно, надо: </a:t>
            </a:r>
          </a:p>
          <a:p>
            <a:r>
              <a:rPr lang="ru-RU" sz="1600" b="1" dirty="0" smtClean="0"/>
              <a:t>Поиграть и порезвиться, </a:t>
            </a:r>
          </a:p>
          <a:p>
            <a:r>
              <a:rPr lang="ru-RU" sz="1600" b="1" dirty="0" smtClean="0"/>
              <a:t>И наесться, и напиться…</a:t>
            </a:r>
          </a:p>
          <a:p>
            <a:r>
              <a:rPr lang="ru-RU" sz="1600" b="1" dirty="0" smtClean="0"/>
              <a:t>Но вокруг остались банки, </a:t>
            </a:r>
          </a:p>
          <a:p>
            <a:r>
              <a:rPr lang="ru-RU" sz="1600" b="1" dirty="0" smtClean="0"/>
              <a:t>Целлофан. Железки, склянки…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4437112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Оставлять их здесь нельзя! </a:t>
            </a:r>
          </a:p>
          <a:p>
            <a:r>
              <a:rPr lang="ru-RU" sz="1600" b="1" dirty="0" smtClean="0"/>
              <a:t>Не поленимся, друзья: </a:t>
            </a:r>
          </a:p>
          <a:p>
            <a:r>
              <a:rPr lang="ru-RU" sz="1600" b="1" dirty="0" smtClean="0"/>
              <a:t>Мусор тут, в лесу, чужой, </a:t>
            </a:r>
          </a:p>
          <a:p>
            <a:r>
              <a:rPr lang="ru-RU" sz="1600" b="1" dirty="0" smtClean="0"/>
              <a:t>Заберём его с собой! </a:t>
            </a:r>
            <a:endParaRPr lang="ru-RU" sz="1600" b="1" dirty="0"/>
          </a:p>
        </p:txBody>
      </p:sp>
    </p:spTree>
  </p:cSld>
  <p:clrMapOvr>
    <a:masterClrMapping/>
  </p:clrMapOvr>
  <p:transition spd="med" advClick="0" advTm="6000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фоны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DNS\Desktop\11_ne_bejte_steklo_v_le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12776"/>
            <a:ext cx="5040560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6" y="47667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Franklin Gothic Heavy" pitchFamily="34" charset="0"/>
              </a:rPr>
              <a:t>Не бейте стекло в лесу! </a:t>
            </a:r>
            <a:endParaRPr lang="ru-RU" sz="3200" dirty="0">
              <a:solidFill>
                <a:srgbClr val="FFFF00"/>
              </a:solidFill>
              <a:latin typeface="Franklin Gothic Heavy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013176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Нельзя стекло в лесу кидать, </a:t>
            </a:r>
          </a:p>
          <a:p>
            <a:r>
              <a:rPr lang="ru-RU" sz="1600" b="1" dirty="0" smtClean="0"/>
              <a:t>Нельзя бутылки разбивать! </a:t>
            </a:r>
          </a:p>
          <a:p>
            <a:r>
              <a:rPr lang="ru-RU" sz="1600" b="1" dirty="0" smtClean="0"/>
              <a:t>Осколки острые опасны…</a:t>
            </a:r>
          </a:p>
          <a:p>
            <a:r>
              <a:rPr lang="ru-RU" sz="1600" b="1" dirty="0" smtClean="0"/>
              <a:t>О них порежешься ужасно! 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60032" y="5085184"/>
            <a:ext cx="3257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 если вдруг  на них свалиться – </a:t>
            </a:r>
          </a:p>
          <a:p>
            <a:r>
              <a:rPr lang="ru-RU" sz="1600" b="1" dirty="0" smtClean="0"/>
              <a:t>В больнице можно очутиться!</a:t>
            </a:r>
          </a:p>
          <a:p>
            <a:r>
              <a:rPr lang="ru-RU" sz="1600" b="1" dirty="0" smtClean="0"/>
              <a:t>И обитателям лесным </a:t>
            </a:r>
          </a:p>
          <a:p>
            <a:r>
              <a:rPr lang="ru-RU" sz="1600" b="1" dirty="0" smtClean="0"/>
              <a:t>Стекляшки тоже не нужны… </a:t>
            </a:r>
            <a:endParaRPr lang="ru-RU" sz="1600" b="1" dirty="0"/>
          </a:p>
        </p:txBody>
      </p:sp>
    </p:spTree>
  </p:cSld>
  <p:clrMapOvr>
    <a:masterClrMapping/>
  </p:clrMapOvr>
  <p:transition spd="med" advClick="0" advTm="600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NS\Desktop\фоны\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1026" name="Picture 2" descr="C:\Users\DNS\Desktop\скачанные файлы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2592288" cy="44644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83768" y="404664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Franklin Gothic Heavy" pitchFamily="34" charset="0"/>
              </a:rPr>
              <a:t>Не вырезайте надписи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Franklin Gothic Heavy" pitchFamily="34" charset="0"/>
              </a:rPr>
              <a:t>          на деревьях! </a:t>
            </a:r>
            <a:endParaRPr lang="ru-RU" sz="3200" dirty="0">
              <a:solidFill>
                <a:srgbClr val="C00000"/>
              </a:solidFill>
              <a:latin typeface="Franklin Gothic Heavy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2420888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Стоят деревья – великаны </a:t>
            </a:r>
          </a:p>
          <a:p>
            <a:r>
              <a:rPr lang="ru-RU" b="1" dirty="0" smtClean="0"/>
              <a:t>Их не жалеют хулиганы </a:t>
            </a:r>
          </a:p>
          <a:p>
            <a:r>
              <a:rPr lang="ru-RU" b="1" dirty="0" smtClean="0"/>
              <a:t>И режут острыми ножами </a:t>
            </a:r>
          </a:p>
          <a:p>
            <a:r>
              <a:rPr lang="ru-RU" b="1" dirty="0" smtClean="0"/>
              <a:t>Слова на дереве- « на память!» </a:t>
            </a:r>
          </a:p>
          <a:p>
            <a:endParaRPr lang="ru-RU" b="1" dirty="0" smtClean="0"/>
          </a:p>
          <a:p>
            <a:r>
              <a:rPr lang="ru-RU" b="1" dirty="0" smtClean="0"/>
              <a:t>Но так жестоко поступать! </a:t>
            </a:r>
          </a:p>
          <a:p>
            <a:r>
              <a:rPr lang="ru-RU" b="1" dirty="0" smtClean="0"/>
              <a:t>Нельзя деревья обижать. </a:t>
            </a:r>
          </a:p>
          <a:p>
            <a:r>
              <a:rPr lang="ru-RU" b="1" dirty="0" smtClean="0"/>
              <a:t>Пускай они в лесу  растут </a:t>
            </a:r>
          </a:p>
          <a:p>
            <a:r>
              <a:rPr lang="ru-RU" b="1" dirty="0" smtClean="0"/>
              <a:t>Добро и красоту несут…  </a:t>
            </a:r>
            <a:endParaRPr lang="ru-RU" b="1" dirty="0"/>
          </a:p>
        </p:txBody>
      </p:sp>
    </p:spTree>
  </p:cSld>
  <p:clrMapOvr>
    <a:masterClrMapping/>
  </p:clrMapOvr>
  <p:transition spd="med" advTm="6000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фоны\svetlyj-fon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DNS\Desktop\прав. повед.в лесу\рр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фоны\spring-background-in-green-color-abstract-illustration_126854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DNS\Desktop\0009-030-Ne-razorjajte-ptichi-gnjoz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3312368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26064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Franklin Gothic Heavy" pitchFamily="34" charset="0"/>
                <a:cs typeface="FrankRuehl" pitchFamily="34" charset="-79"/>
              </a:rPr>
              <a:t>Не разоряйте птичьи гнёзда. </a:t>
            </a:r>
            <a:endParaRPr lang="ru-RU" sz="3200" dirty="0">
              <a:solidFill>
                <a:srgbClr val="0070C0"/>
              </a:solidFill>
              <a:latin typeface="Franklin Gothic Heavy" pitchFamily="34" charset="0"/>
              <a:cs typeface="FrankRuehl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628800"/>
            <a:ext cx="30963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Дети запомнить должны </a:t>
            </a:r>
          </a:p>
          <a:p>
            <a:r>
              <a:rPr lang="ru-RU" b="1" dirty="0" smtClean="0"/>
              <a:t>И понять: </a:t>
            </a:r>
          </a:p>
          <a:p>
            <a:r>
              <a:rPr lang="ru-RU" b="1" dirty="0" smtClean="0"/>
              <a:t>Гнёзда у птичек </a:t>
            </a:r>
          </a:p>
          <a:p>
            <a:r>
              <a:rPr lang="ru-RU" b="1" dirty="0" smtClean="0"/>
              <a:t>Нельзя разорять! </a:t>
            </a:r>
          </a:p>
          <a:p>
            <a:endParaRPr lang="ru-RU" b="1" dirty="0" smtClean="0"/>
          </a:p>
          <a:p>
            <a:r>
              <a:rPr lang="ru-RU" b="1" dirty="0" smtClean="0"/>
              <a:t>Если в траве </a:t>
            </a:r>
          </a:p>
          <a:p>
            <a:r>
              <a:rPr lang="ru-RU" b="1" dirty="0" smtClean="0"/>
              <a:t>Увидали яйцо </a:t>
            </a:r>
          </a:p>
          <a:p>
            <a:r>
              <a:rPr lang="ru-RU" b="1" dirty="0" smtClean="0"/>
              <a:t>Или услышали </a:t>
            </a:r>
          </a:p>
          <a:p>
            <a:r>
              <a:rPr lang="ru-RU" b="1" dirty="0" smtClean="0"/>
              <a:t>Крики птенцов,</a:t>
            </a:r>
          </a:p>
          <a:p>
            <a:r>
              <a:rPr lang="ru-RU" b="1" dirty="0" smtClean="0"/>
              <a:t>Не приближайтесь, </a:t>
            </a:r>
          </a:p>
          <a:p>
            <a:r>
              <a:rPr lang="ru-RU" b="1" dirty="0" smtClean="0"/>
              <a:t>Не лезьте туда </a:t>
            </a:r>
          </a:p>
          <a:p>
            <a:r>
              <a:rPr lang="ru-RU" b="1" dirty="0" smtClean="0"/>
              <a:t>И не тревожьте </a:t>
            </a:r>
          </a:p>
          <a:p>
            <a:r>
              <a:rPr lang="ru-RU" b="1" dirty="0" smtClean="0"/>
              <a:t>Ни птиц, ни гнезда.</a:t>
            </a:r>
          </a:p>
          <a:p>
            <a:r>
              <a:rPr lang="ru-RU" b="1" dirty="0" smtClean="0"/>
              <a:t>    </a:t>
            </a:r>
            <a:endParaRPr lang="ru-RU" b="1" dirty="0"/>
          </a:p>
        </p:txBody>
      </p:sp>
    </p:spTree>
  </p:cSld>
  <p:clrMapOvr>
    <a:masterClrMapping/>
  </p:clrMapOvr>
  <p:transition spd="med" advTm="6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NS\Desktop\фоны\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1026" name="Picture 2" descr="C:\Users\DNS\Desktop\1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24744"/>
            <a:ext cx="4608512" cy="266120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40466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Franklin Gothic Heavy" pitchFamily="34" charset="0"/>
              </a:rPr>
              <a:t>Не забирайте из леса домой животных.</a:t>
            </a:r>
            <a:endParaRPr lang="ru-RU" sz="3200" dirty="0">
              <a:solidFill>
                <a:schemeClr val="tx2"/>
              </a:solidFill>
              <a:latin typeface="Franklin Gothic Heavy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4221088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Для ёжиков и белок </a:t>
            </a:r>
          </a:p>
          <a:p>
            <a:r>
              <a:rPr lang="ru-RU" sz="1600" b="1" dirty="0" smtClean="0"/>
              <a:t>Лес – это дом родной.</a:t>
            </a:r>
          </a:p>
          <a:p>
            <a:r>
              <a:rPr lang="ru-RU" sz="1600" b="1" dirty="0" smtClean="0"/>
              <a:t>Они живут там смело</a:t>
            </a:r>
          </a:p>
          <a:p>
            <a:r>
              <a:rPr lang="ru-RU" sz="1600" b="1" dirty="0" smtClean="0"/>
              <a:t>И летом и зимой: 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4221088"/>
            <a:ext cx="295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Находят</a:t>
            </a:r>
            <a:r>
              <a:rPr lang="ru-RU" b="1" dirty="0" smtClean="0"/>
              <a:t> пропитанье </a:t>
            </a:r>
          </a:p>
          <a:p>
            <a:r>
              <a:rPr lang="ru-RU" b="1" dirty="0" smtClean="0"/>
              <a:t>Своих детей растят </a:t>
            </a:r>
          </a:p>
          <a:p>
            <a:r>
              <a:rPr lang="ru-RU" b="1" dirty="0" smtClean="0"/>
              <a:t>И уходить из леса </a:t>
            </a:r>
          </a:p>
          <a:p>
            <a:r>
              <a:rPr lang="ru-RU" b="1" dirty="0" smtClean="0"/>
              <a:t>Нисколько не хотят…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59832" y="5373216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Поэтому не стоит </a:t>
            </a:r>
          </a:p>
          <a:p>
            <a:r>
              <a:rPr lang="ru-RU" sz="1600" b="1" dirty="0" smtClean="0"/>
              <a:t>Их в город забирать…</a:t>
            </a:r>
          </a:p>
          <a:p>
            <a:r>
              <a:rPr lang="ru-RU" sz="1600" b="1" dirty="0" smtClean="0"/>
              <a:t>Поверь: они в неволе </a:t>
            </a:r>
          </a:p>
          <a:p>
            <a:r>
              <a:rPr lang="ru-RU" sz="1600" b="1" dirty="0" smtClean="0"/>
              <a:t>Не будут есть и спать…</a:t>
            </a:r>
            <a:endParaRPr lang="ru-RU" sz="1600" b="1" dirty="0"/>
          </a:p>
        </p:txBody>
      </p:sp>
    </p:spTree>
  </p:cSld>
  <p:clrMapOvr>
    <a:masterClrMapping/>
  </p:clrMapOvr>
  <p:transition spd="med" advTm="6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NS\Desktop\фоны\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pic>
        <p:nvPicPr>
          <p:cNvPr id="1026" name="Picture 2" descr="C:\Users\DNS\Desktop\1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744416" cy="2592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476672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  <a:latin typeface="Franklin Gothic Heavy" pitchFamily="34" charset="0"/>
              </a:rPr>
              <a:t>Не разоряйте муравейники !</a:t>
            </a:r>
            <a:endParaRPr lang="ru-RU" sz="3200" dirty="0">
              <a:solidFill>
                <a:schemeClr val="accent6"/>
              </a:solidFill>
              <a:latin typeface="Franklin Gothic Heavy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988840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Муравьи – лесные санитары; </a:t>
            </a:r>
          </a:p>
          <a:p>
            <a:r>
              <a:rPr lang="ru-RU" sz="1600" b="1" dirty="0" smtClean="0"/>
              <a:t>Так прозвали люди их недаром! </a:t>
            </a:r>
          </a:p>
          <a:p>
            <a:r>
              <a:rPr lang="ru-RU" sz="1600" b="1" dirty="0" smtClean="0"/>
              <a:t>Чтобы лес красив был и здоров, </a:t>
            </a:r>
          </a:p>
          <a:p>
            <a:r>
              <a:rPr lang="ru-RU" sz="1600" b="1" dirty="0" smtClean="0"/>
              <a:t>Без личинок вредных и жуков, </a:t>
            </a:r>
          </a:p>
          <a:p>
            <a:r>
              <a:rPr lang="ru-RU" sz="1600" b="1" dirty="0" smtClean="0"/>
              <a:t>Муравьи на страже день и ночь: </a:t>
            </a:r>
          </a:p>
          <a:p>
            <a:r>
              <a:rPr lang="ru-RU" sz="1600" b="1" dirty="0" smtClean="0"/>
              <a:t>Гонят разных короедов прочь!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4509120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Только ты им,</a:t>
            </a:r>
            <a:r>
              <a:rPr lang="ru-RU" sz="1600" b="1" dirty="0" smtClean="0"/>
              <a:t> друг мой, не мешай! </a:t>
            </a:r>
          </a:p>
          <a:p>
            <a:r>
              <a:rPr lang="ru-RU" sz="1600" b="1" dirty="0" smtClean="0"/>
              <a:t>Муравейники не разоряй! </a:t>
            </a:r>
          </a:p>
          <a:p>
            <a:r>
              <a:rPr lang="ru-RU" sz="1600" b="1" dirty="0" smtClean="0"/>
              <a:t>Эти санитары так нужны </a:t>
            </a:r>
          </a:p>
          <a:p>
            <a:r>
              <a:rPr lang="ru-RU" sz="1600" b="1" dirty="0" smtClean="0"/>
              <a:t>Для лесов твоей родной страны!</a:t>
            </a:r>
            <a:endParaRPr lang="ru-RU" b="1" dirty="0"/>
          </a:p>
        </p:txBody>
      </p:sp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фоны\1337531365_1aapsdgrncldstmplt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DNS\Desktop\прав. повед\0006-016-Ne-obizhaj-lesnykh-nasekomy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40768"/>
            <a:ext cx="5400600" cy="31683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54868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Franklin Gothic Heavy" pitchFamily="34" charset="0"/>
              </a:rPr>
              <a:t>Не обижайте лесных насекомых! </a:t>
            </a:r>
            <a:endParaRPr lang="ru-RU" sz="3200" dirty="0">
              <a:solidFill>
                <a:schemeClr val="accent2"/>
              </a:solidFill>
              <a:latin typeface="Franklin Gothic Heavy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013176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 лесу летают мотыльки, </a:t>
            </a:r>
          </a:p>
          <a:p>
            <a:r>
              <a:rPr lang="ru-RU" sz="1600" b="1" dirty="0" smtClean="0"/>
              <a:t>Ползут козявки и жуки…</a:t>
            </a:r>
          </a:p>
          <a:p>
            <a:r>
              <a:rPr lang="ru-RU" sz="1600" b="1" dirty="0" smtClean="0"/>
              <a:t>Природа мать им жизнь дала,</a:t>
            </a:r>
          </a:p>
          <a:p>
            <a:r>
              <a:rPr lang="ru-RU" sz="1600" b="1" dirty="0" smtClean="0"/>
              <a:t>У них у всех свои дела. 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501317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Ты их увидишь на пути – </a:t>
            </a:r>
          </a:p>
          <a:p>
            <a:r>
              <a:rPr lang="ru-RU" sz="1600" b="1" dirty="0" smtClean="0"/>
              <a:t>Не обижай, а отойди! </a:t>
            </a:r>
          </a:p>
          <a:p>
            <a:r>
              <a:rPr lang="ru-RU" sz="1600" b="1" dirty="0" smtClean="0"/>
              <a:t>Без насекомых лес, друг мой </a:t>
            </a:r>
          </a:p>
          <a:p>
            <a:r>
              <a:rPr lang="ru-RU" sz="1600" b="1" dirty="0" smtClean="0"/>
              <a:t>И одинокий, и пустой…</a:t>
            </a:r>
            <a:endParaRPr lang="ru-RU" sz="1600" b="1" dirty="0"/>
          </a:p>
        </p:txBody>
      </p:sp>
    </p:spTree>
  </p:cSld>
  <p:clrMapOvr>
    <a:masterClrMapping/>
  </p:clrMapOvr>
  <p:transition spd="med" advClick="0" advTm="6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фоны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DNS\Desktop\0007-019-Ne-rvite-polevye-tsve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00808"/>
            <a:ext cx="3352800" cy="41755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Franklin Gothic Heavy" pitchFamily="34" charset="0"/>
              </a:rPr>
              <a:t>Не рвите полевые цветы! </a:t>
            </a:r>
            <a:endParaRPr lang="ru-RU" sz="3200" dirty="0">
              <a:solidFill>
                <a:srgbClr val="0070C0"/>
              </a:solidFill>
              <a:latin typeface="Franklin Gothic Heavy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204864"/>
            <a:ext cx="4464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Цветы украшают луга и леса </a:t>
            </a:r>
          </a:p>
          <a:p>
            <a:r>
              <a:rPr lang="ru-RU" sz="1600" b="1" dirty="0" smtClean="0"/>
              <a:t>Но это не только природы краса –</a:t>
            </a:r>
          </a:p>
          <a:p>
            <a:r>
              <a:rPr lang="ru-RU" sz="1600" b="1" dirty="0" smtClean="0"/>
              <a:t>В них пчёлы находят целительный дар, </a:t>
            </a:r>
          </a:p>
          <a:p>
            <a:r>
              <a:rPr lang="ru-RU" sz="1600" b="1" dirty="0" smtClean="0"/>
              <a:t>И бабочки пьют из них сладкий нектар. 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Не надо, друзья, их бессмысленно рвать, </a:t>
            </a:r>
          </a:p>
          <a:p>
            <a:r>
              <a:rPr lang="ru-RU" sz="1600" b="1" dirty="0" smtClean="0"/>
              <a:t>Не надо букеты из них составлять…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Завянут букеты…Погибнут цветы…</a:t>
            </a:r>
          </a:p>
          <a:p>
            <a:r>
              <a:rPr lang="ru-RU" sz="1600" b="1" dirty="0" smtClean="0"/>
              <a:t>И больше не будет такой красоты!    </a:t>
            </a:r>
            <a:endParaRPr lang="ru-RU" sz="1600" b="1" dirty="0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фоны\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pic>
        <p:nvPicPr>
          <p:cNvPr id="2051" name="Picture 3" descr="C:\Users\DNS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412776"/>
            <a:ext cx="4608512" cy="28083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54868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Franklin Gothic Heavy" pitchFamily="34" charset="0"/>
              </a:rPr>
              <a:t>Не рвите редкие цветы!</a:t>
            </a:r>
            <a:endParaRPr lang="ru-RU" sz="3200" dirty="0">
              <a:solidFill>
                <a:srgbClr val="FF0000"/>
              </a:solidFill>
              <a:latin typeface="Franklin Gothic Heavy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941168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Есть цветочки редкие, </a:t>
            </a:r>
          </a:p>
          <a:p>
            <a:r>
              <a:rPr lang="ru-RU" sz="1600" b="1" dirty="0" smtClean="0"/>
              <a:t>Белые и нежные: </a:t>
            </a:r>
          </a:p>
          <a:p>
            <a:r>
              <a:rPr lang="ru-RU" sz="1600" b="1" dirty="0" smtClean="0"/>
              <a:t>Вам кивнут приветливо </a:t>
            </a:r>
          </a:p>
          <a:p>
            <a:r>
              <a:rPr lang="ru-RU" sz="1600" b="1" dirty="0" smtClean="0"/>
              <a:t>Ландыши, подснежники…  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4941168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Только рвать не надо их – </a:t>
            </a:r>
          </a:p>
          <a:p>
            <a:r>
              <a:rPr lang="ru-RU" sz="1600" b="1" dirty="0" smtClean="0"/>
              <a:t>С ними лес добрей, светлей. </a:t>
            </a:r>
          </a:p>
          <a:p>
            <a:r>
              <a:rPr lang="ru-RU" sz="1600" b="1" dirty="0" smtClean="0"/>
              <a:t>Ведь теперь цветов таких</a:t>
            </a:r>
          </a:p>
          <a:p>
            <a:r>
              <a:rPr lang="ru-RU" sz="1600" b="1" dirty="0" smtClean="0"/>
              <a:t>Очень мало на земле… </a:t>
            </a:r>
            <a:endParaRPr lang="ru-RU" sz="1600" b="1" dirty="0"/>
          </a:p>
        </p:txBody>
      </p:sp>
    </p:spTree>
  </p:cSld>
  <p:clrMapOvr>
    <a:masterClrMapping/>
  </p:clrMapOvr>
  <p:transition spd="med" advClick="0" advTm="6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NS\Desktop\фоны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DNS\Desktop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84784"/>
            <a:ext cx="3024336" cy="4608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54868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Franklin Gothic Heavy" pitchFamily="34" charset="0"/>
              </a:rPr>
              <a:t>Не ловите бабочек и стрекоз!</a:t>
            </a:r>
            <a:endParaRPr lang="ru-RU" sz="3200" dirty="0">
              <a:solidFill>
                <a:srgbClr val="FFFF00"/>
              </a:solidFill>
              <a:latin typeface="Franklin Gothic Heavy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916832"/>
            <a:ext cx="417646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Бабочка цветная </a:t>
            </a:r>
          </a:p>
          <a:p>
            <a:r>
              <a:rPr lang="ru-RU" sz="1600" b="1" dirty="0" smtClean="0"/>
              <a:t>Над тобой порхает…</a:t>
            </a:r>
          </a:p>
          <a:p>
            <a:r>
              <a:rPr lang="ru-RU" sz="1600" b="1" dirty="0" smtClean="0"/>
              <a:t>Стрекоза резвится, </a:t>
            </a:r>
          </a:p>
          <a:p>
            <a:r>
              <a:rPr lang="ru-RU" sz="1600" b="1" dirty="0" smtClean="0"/>
              <a:t>Пляшет, веселится…</a:t>
            </a:r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                           Лету все так рады! </a:t>
            </a:r>
          </a:p>
          <a:p>
            <a:r>
              <a:rPr lang="ru-RU" sz="1600" b="1" dirty="0" smtClean="0"/>
              <a:t>                            Их ловить не надо…</a:t>
            </a:r>
          </a:p>
          <a:p>
            <a:r>
              <a:rPr lang="ru-RU" sz="1600" b="1" dirty="0" smtClean="0"/>
              <a:t>                            Пусть себе летают,</a:t>
            </a:r>
          </a:p>
          <a:p>
            <a:r>
              <a:rPr lang="ru-RU" sz="1600" b="1" dirty="0" smtClean="0"/>
              <a:t>                            Землю украшают…  </a:t>
            </a:r>
          </a:p>
          <a:p>
            <a:r>
              <a:rPr lang="ru-RU" sz="1600" b="1" dirty="0" smtClean="0"/>
              <a:t> </a:t>
            </a:r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1600" b="1" dirty="0" smtClean="0"/>
              <a:t>                       </a:t>
            </a:r>
            <a:endParaRPr lang="ru-RU" sz="1600" b="1" dirty="0"/>
          </a:p>
        </p:txBody>
      </p:sp>
    </p:spTree>
  </p:cSld>
  <p:clrMapOvr>
    <a:masterClrMapping/>
  </p:clrMapOvr>
  <p:transition spd="med" advClick="0" advTm="6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649</Words>
  <Application>Microsoft Office PowerPoint</Application>
  <PresentationFormat>Экран (4:3)</PresentationFormat>
  <Paragraphs>145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detsad</cp:lastModifiedBy>
  <cp:revision>50</cp:revision>
  <dcterms:created xsi:type="dcterms:W3CDTF">2015-11-24T19:40:51Z</dcterms:created>
  <dcterms:modified xsi:type="dcterms:W3CDTF">2016-03-09T12:22:42Z</dcterms:modified>
</cp:coreProperties>
</file>