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7"/>
  </p:notesMasterIdLst>
  <p:sldIdLst>
    <p:sldId id="256" r:id="rId2"/>
    <p:sldId id="258" r:id="rId3"/>
    <p:sldId id="260" r:id="rId4"/>
    <p:sldId id="270" r:id="rId5"/>
    <p:sldId id="265" r:id="rId6"/>
    <p:sldId id="266" r:id="rId7"/>
    <p:sldId id="275" r:id="rId8"/>
    <p:sldId id="278" r:id="rId9"/>
    <p:sldId id="272" r:id="rId10"/>
    <p:sldId id="280" r:id="rId11"/>
    <p:sldId id="281" r:id="rId12"/>
    <p:sldId id="284" r:id="rId13"/>
    <p:sldId id="276" r:id="rId14"/>
    <p:sldId id="264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4AE9C-AE04-4A5C-8C9D-977DC956E71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21CDD410-1825-425B-87CA-40D267D0060A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Направления   работы по профилактике </a:t>
          </a:r>
          <a:r>
            <a:rPr lang="ru-RU" sz="2000" b="1" i="0" dirty="0" err="1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дисграфии</a:t>
          </a:r>
          <a:endParaRPr lang="ru-RU" sz="2000" i="0" dirty="0">
            <a:solidFill>
              <a:srgbClr val="0070C0"/>
            </a:solidFill>
            <a:latin typeface="Comic Sans MS" pitchFamily="66" charset="0"/>
            <a:cs typeface="Times New Roman" pitchFamily="18" charset="0"/>
          </a:endParaRPr>
        </a:p>
      </dgm:t>
    </dgm:pt>
    <dgm:pt modelId="{F6365079-7D53-4E4F-9AEA-82C4544D0303}" type="parTrans" cxnId="{E2A5F859-00BF-46C7-BCFE-CAC6E7136AB1}">
      <dgm:prSet/>
      <dgm:spPr/>
      <dgm:t>
        <a:bodyPr/>
        <a:lstStyle/>
        <a:p>
          <a:endParaRPr lang="ru-RU"/>
        </a:p>
      </dgm:t>
    </dgm:pt>
    <dgm:pt modelId="{13453A25-ED88-4A3A-8D7B-08D7900EC6FF}" type="sibTrans" cxnId="{E2A5F859-00BF-46C7-BCFE-CAC6E7136AB1}">
      <dgm:prSet/>
      <dgm:spPr/>
      <dgm:t>
        <a:bodyPr/>
        <a:lstStyle/>
        <a:p>
          <a:endParaRPr lang="ru-RU"/>
        </a:p>
      </dgm:t>
    </dgm:pt>
    <dgm:pt modelId="{9C50B411-EABC-4AA8-8ED5-8ED802A7183E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Развитие языкового анализа и синтеза</a:t>
          </a:r>
          <a:r>
            <a: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-формирование умение определять количество, последовательность и место слов в предложении</a:t>
          </a:r>
          <a:endParaRPr lang="ru-RU" sz="18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A812F-DCA4-4FED-8F8D-C5440F45C7AA}" type="parTrans" cxnId="{D5978092-B515-4599-BA8B-E1FAB5CC65A9}">
      <dgm:prSet/>
      <dgm:spPr/>
      <dgm:t>
        <a:bodyPr/>
        <a:lstStyle/>
        <a:p>
          <a:endParaRPr lang="ru-RU"/>
        </a:p>
      </dgm:t>
    </dgm:pt>
    <dgm:pt modelId="{767C619F-EA35-4C59-8340-B9A4506681B7}" type="sibTrans" cxnId="{D5978092-B515-4599-BA8B-E1FAB5CC65A9}">
      <dgm:prSet/>
      <dgm:spPr/>
      <dgm:t>
        <a:bodyPr/>
        <a:lstStyle/>
        <a:p>
          <a:endParaRPr lang="ru-RU"/>
        </a:p>
      </dgm:t>
    </dgm:pt>
    <dgm:pt modelId="{6EFEBEA2-42C2-4384-8EDE-AF500FB6A33D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Развитие фонематического анализа и синтеза: </a:t>
          </a:r>
        </a:p>
        <a:p>
          <a:pPr algn="l"/>
          <a:r>
            <a: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-выделение звука на фоне слова,</a:t>
          </a:r>
        </a:p>
        <a:p>
          <a:pPr algn="l"/>
          <a:r>
            <a: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 Вычленение звука в начале, в середине, в конце слова,</a:t>
          </a:r>
        </a:p>
        <a:p>
          <a:pPr algn="l"/>
          <a:r>
            <a: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-определение количества, последовательности и места звука в слове</a:t>
          </a:r>
        </a:p>
      </dgm:t>
    </dgm:pt>
    <dgm:pt modelId="{3B8829FB-75CA-4901-A53B-20D243AA4761}" type="parTrans" cxnId="{FDFDB846-1453-4ED1-A8DB-2CDEBF79B16A}">
      <dgm:prSet/>
      <dgm:spPr/>
      <dgm:t>
        <a:bodyPr/>
        <a:lstStyle/>
        <a:p>
          <a:endParaRPr lang="ru-RU"/>
        </a:p>
      </dgm:t>
    </dgm:pt>
    <dgm:pt modelId="{BDA1DB2A-A436-4072-BE73-EBD14D4B6821}" type="sibTrans" cxnId="{FDFDB846-1453-4ED1-A8DB-2CDEBF79B16A}">
      <dgm:prSet/>
      <dgm:spPr/>
      <dgm:t>
        <a:bodyPr/>
        <a:lstStyle/>
        <a:p>
          <a:endParaRPr lang="ru-RU"/>
        </a:p>
      </dgm:t>
    </dgm:pt>
    <dgm:pt modelId="{37136221-8E4D-49A5-BF1F-7085F78077A3}">
      <dgm:prSet/>
      <dgm:spPr/>
      <dgm:t>
        <a:bodyPr/>
        <a:lstStyle/>
        <a:p>
          <a:endParaRPr lang="ru-RU"/>
        </a:p>
      </dgm:t>
    </dgm:pt>
    <dgm:pt modelId="{99D8B567-1846-4483-9C2B-113868AF2C57}" type="parTrans" cxnId="{28537CD5-D574-4628-A7B7-54AF788AF573}">
      <dgm:prSet/>
      <dgm:spPr/>
      <dgm:t>
        <a:bodyPr/>
        <a:lstStyle/>
        <a:p>
          <a:endParaRPr lang="ru-RU"/>
        </a:p>
      </dgm:t>
    </dgm:pt>
    <dgm:pt modelId="{27C639D1-7D7F-43B1-BF46-F0C8422C373A}" type="sibTrans" cxnId="{28537CD5-D574-4628-A7B7-54AF788AF573}">
      <dgm:prSet/>
      <dgm:spPr/>
      <dgm:t>
        <a:bodyPr/>
        <a:lstStyle/>
        <a:p>
          <a:endParaRPr lang="ru-RU"/>
        </a:p>
      </dgm:t>
    </dgm:pt>
    <dgm:pt modelId="{57CB08BA-437D-4F84-9020-F522390D5A24}">
      <dgm:prSet custT="1"/>
      <dgm:spPr/>
      <dgm:t>
        <a:bodyPr/>
        <a:lstStyle/>
        <a:p>
          <a:pPr algn="l"/>
          <a:r>
            <a:rPr lang="ru-RU" sz="1800" b="1" i="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Развитие</a:t>
          </a:r>
          <a:r>
            <a:rPr lang="ru-RU" sz="1800" b="1" i="0" baseline="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 слогового анализа и синтеза</a:t>
          </a:r>
        </a:p>
        <a:p>
          <a:pPr algn="l"/>
          <a:r>
            <a:rPr lang="ru-RU" sz="1800" b="0" i="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 умение выделять гласные звуки в слове.</a:t>
          </a:r>
          <a:endParaRPr lang="ru-RU" sz="1800" b="0" i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21AF81-FC19-4EC9-8153-A2DA5C593CBC}" type="parTrans" cxnId="{FFCF88A1-EEE8-4901-9C08-7F9C878D4E55}">
      <dgm:prSet/>
      <dgm:spPr/>
      <dgm:t>
        <a:bodyPr/>
        <a:lstStyle/>
        <a:p>
          <a:endParaRPr lang="ru-RU"/>
        </a:p>
      </dgm:t>
    </dgm:pt>
    <dgm:pt modelId="{8C2FEDCA-5658-427D-930D-F8EA8538526D}" type="sibTrans" cxnId="{FFCF88A1-EEE8-4901-9C08-7F9C878D4E55}">
      <dgm:prSet/>
      <dgm:spPr/>
      <dgm:t>
        <a:bodyPr/>
        <a:lstStyle/>
        <a:p>
          <a:endParaRPr lang="ru-RU"/>
        </a:p>
      </dgm:t>
    </dgm:pt>
    <dgm:pt modelId="{208AF2D0-F896-4493-98EC-C4200CFFF14A}" type="pres">
      <dgm:prSet presAssocID="{67C4AE9C-AE04-4A5C-8C9D-977DC956E7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DF0CED-95EF-4E7C-8D0C-4B2260B33B18}" type="pres">
      <dgm:prSet presAssocID="{21CDD410-1825-425B-87CA-40D267D0060A}" presName="singleCycle" presStyleCnt="0"/>
      <dgm:spPr/>
      <dgm:t>
        <a:bodyPr/>
        <a:lstStyle/>
        <a:p>
          <a:endParaRPr lang="ru-RU"/>
        </a:p>
      </dgm:t>
    </dgm:pt>
    <dgm:pt modelId="{96686E00-46F6-40EE-8BF9-BC986E7A848F}" type="pres">
      <dgm:prSet presAssocID="{21CDD410-1825-425B-87CA-40D267D0060A}" presName="singleCenter" presStyleLbl="node1" presStyleIdx="0" presStyleCnt="4" custScaleX="240585" custScaleY="64138" custLinFactNeighborX="-38975" custLinFactNeighborY="-1879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712E0BD-AD6B-4865-A5C0-D4BBAEEC6C2A}" type="pres">
      <dgm:prSet presAssocID="{73DA812F-DCA4-4FED-8F8D-C5440F45C7A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F58B193-8EA7-420F-8065-EA2FF7852B57}" type="pres">
      <dgm:prSet presAssocID="{9C50B411-EABC-4AA8-8ED5-8ED802A7183E}" presName="text0" presStyleLbl="node1" presStyleIdx="1" presStyleCnt="4" custScaleX="545882" custScaleY="88433" custRadScaleRad="123686" custRadScaleInc="51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BEB6D-42C3-481D-A72F-9FC09E24398C}" type="pres">
      <dgm:prSet presAssocID="{3B8829FB-75CA-4901-A53B-20D243AA4761}" presName="Name56" presStyleLbl="parChTrans1D2" presStyleIdx="1" presStyleCnt="3"/>
      <dgm:spPr/>
      <dgm:t>
        <a:bodyPr/>
        <a:lstStyle/>
        <a:p>
          <a:endParaRPr lang="ru-RU"/>
        </a:p>
      </dgm:t>
    </dgm:pt>
    <dgm:pt modelId="{6F42BB48-EA6B-4335-8DAD-4475BC8B4722}" type="pres">
      <dgm:prSet presAssocID="{6EFEBEA2-42C2-4384-8EDE-AF500FB6A33D}" presName="text0" presStyleLbl="node1" presStyleIdx="2" presStyleCnt="4" custScaleX="537410" custScaleY="138180" custRadScaleRad="82825" custRadScaleInc="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E69AB-14BD-45A0-BBC3-7A86037A4C7A}" type="pres">
      <dgm:prSet presAssocID="{9321AF81-FC19-4EC9-8153-A2DA5C593CB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FB4923E-F077-45F5-82D0-25AB9D12B480}" type="pres">
      <dgm:prSet presAssocID="{57CB08BA-437D-4F84-9020-F522390D5A24}" presName="text0" presStyleLbl="node1" presStyleIdx="3" presStyleCnt="4" custScaleX="385122" custScaleY="109477" custRadScaleRad="103274" custRadScaleInc="-288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BD993-6339-4075-B463-FCEB1FB4A2B2}" type="presOf" srcId="{73DA812F-DCA4-4FED-8F8D-C5440F45C7AA}" destId="{8712E0BD-AD6B-4865-A5C0-D4BBAEEC6C2A}" srcOrd="0" destOrd="0" presId="urn:microsoft.com/office/officeart/2008/layout/RadialCluster"/>
    <dgm:cxn modelId="{E349FD10-B2C6-45C2-8058-F24A06C4AB9C}" type="presOf" srcId="{9321AF81-FC19-4EC9-8153-A2DA5C593CBC}" destId="{4F5E69AB-14BD-45A0-BBC3-7A86037A4C7A}" srcOrd="0" destOrd="0" presId="urn:microsoft.com/office/officeart/2008/layout/RadialCluster"/>
    <dgm:cxn modelId="{FFCF88A1-EEE8-4901-9C08-7F9C878D4E55}" srcId="{21CDD410-1825-425B-87CA-40D267D0060A}" destId="{57CB08BA-437D-4F84-9020-F522390D5A24}" srcOrd="2" destOrd="0" parTransId="{9321AF81-FC19-4EC9-8153-A2DA5C593CBC}" sibTransId="{8C2FEDCA-5658-427D-930D-F8EA8538526D}"/>
    <dgm:cxn modelId="{102B00BB-386E-4B5C-80D1-4D14DB308B5D}" type="presOf" srcId="{9C50B411-EABC-4AA8-8ED5-8ED802A7183E}" destId="{4F58B193-8EA7-420F-8065-EA2FF7852B57}" srcOrd="0" destOrd="0" presId="urn:microsoft.com/office/officeart/2008/layout/RadialCluster"/>
    <dgm:cxn modelId="{28537CD5-D574-4628-A7B7-54AF788AF573}" srcId="{67C4AE9C-AE04-4A5C-8C9D-977DC956E710}" destId="{37136221-8E4D-49A5-BF1F-7085F78077A3}" srcOrd="1" destOrd="0" parTransId="{99D8B567-1846-4483-9C2B-113868AF2C57}" sibTransId="{27C639D1-7D7F-43B1-BF46-F0C8422C373A}"/>
    <dgm:cxn modelId="{FDFDB846-1453-4ED1-A8DB-2CDEBF79B16A}" srcId="{21CDD410-1825-425B-87CA-40D267D0060A}" destId="{6EFEBEA2-42C2-4384-8EDE-AF500FB6A33D}" srcOrd="1" destOrd="0" parTransId="{3B8829FB-75CA-4901-A53B-20D243AA4761}" sibTransId="{BDA1DB2A-A436-4072-BE73-EBD14D4B6821}"/>
    <dgm:cxn modelId="{EBD57D8C-8546-4729-ABE9-A50556F38AD5}" type="presOf" srcId="{21CDD410-1825-425B-87CA-40D267D0060A}" destId="{96686E00-46F6-40EE-8BF9-BC986E7A848F}" srcOrd="0" destOrd="0" presId="urn:microsoft.com/office/officeart/2008/layout/RadialCluster"/>
    <dgm:cxn modelId="{2E2FE96E-30BE-4BBA-ABDD-747400A9DFE3}" type="presOf" srcId="{3B8829FB-75CA-4901-A53B-20D243AA4761}" destId="{7DBBEB6D-42C3-481D-A72F-9FC09E24398C}" srcOrd="0" destOrd="0" presId="urn:microsoft.com/office/officeart/2008/layout/RadialCluster"/>
    <dgm:cxn modelId="{3B25096D-D3AB-4389-96E4-75FDFC646371}" type="presOf" srcId="{6EFEBEA2-42C2-4384-8EDE-AF500FB6A33D}" destId="{6F42BB48-EA6B-4335-8DAD-4475BC8B4722}" srcOrd="0" destOrd="0" presId="urn:microsoft.com/office/officeart/2008/layout/RadialCluster"/>
    <dgm:cxn modelId="{E748FF76-6169-462E-838B-3FA16D2B9DD5}" type="presOf" srcId="{67C4AE9C-AE04-4A5C-8C9D-977DC956E710}" destId="{208AF2D0-F896-4493-98EC-C4200CFFF14A}" srcOrd="0" destOrd="0" presId="urn:microsoft.com/office/officeart/2008/layout/RadialCluster"/>
    <dgm:cxn modelId="{E2A5F859-00BF-46C7-BCFE-CAC6E7136AB1}" srcId="{67C4AE9C-AE04-4A5C-8C9D-977DC956E710}" destId="{21CDD410-1825-425B-87CA-40D267D0060A}" srcOrd="0" destOrd="0" parTransId="{F6365079-7D53-4E4F-9AEA-82C4544D0303}" sibTransId="{13453A25-ED88-4A3A-8D7B-08D7900EC6FF}"/>
    <dgm:cxn modelId="{327B0A32-35C1-4825-B3BC-ABE5210D7AE8}" type="presOf" srcId="{57CB08BA-437D-4F84-9020-F522390D5A24}" destId="{CFB4923E-F077-45F5-82D0-25AB9D12B480}" srcOrd="0" destOrd="0" presId="urn:microsoft.com/office/officeart/2008/layout/RadialCluster"/>
    <dgm:cxn modelId="{D5978092-B515-4599-BA8B-E1FAB5CC65A9}" srcId="{21CDD410-1825-425B-87CA-40D267D0060A}" destId="{9C50B411-EABC-4AA8-8ED5-8ED802A7183E}" srcOrd="0" destOrd="0" parTransId="{73DA812F-DCA4-4FED-8F8D-C5440F45C7AA}" sibTransId="{767C619F-EA35-4C59-8340-B9A4506681B7}"/>
    <dgm:cxn modelId="{5F99C3F8-1A7B-41DB-B21D-BBE50E3FF442}" type="presParOf" srcId="{208AF2D0-F896-4493-98EC-C4200CFFF14A}" destId="{2EDF0CED-95EF-4E7C-8D0C-4B2260B33B18}" srcOrd="0" destOrd="0" presId="urn:microsoft.com/office/officeart/2008/layout/RadialCluster"/>
    <dgm:cxn modelId="{F04D886C-8C3B-4241-BC38-80CD1BAD1AED}" type="presParOf" srcId="{2EDF0CED-95EF-4E7C-8D0C-4B2260B33B18}" destId="{96686E00-46F6-40EE-8BF9-BC986E7A848F}" srcOrd="0" destOrd="0" presId="urn:microsoft.com/office/officeart/2008/layout/RadialCluster"/>
    <dgm:cxn modelId="{81E3C332-3783-4C1A-ADC0-9C97AD1F0BF3}" type="presParOf" srcId="{2EDF0CED-95EF-4E7C-8D0C-4B2260B33B18}" destId="{8712E0BD-AD6B-4865-A5C0-D4BBAEEC6C2A}" srcOrd="1" destOrd="0" presId="urn:microsoft.com/office/officeart/2008/layout/RadialCluster"/>
    <dgm:cxn modelId="{32F3F429-EB09-4541-831B-410689515DE1}" type="presParOf" srcId="{2EDF0CED-95EF-4E7C-8D0C-4B2260B33B18}" destId="{4F58B193-8EA7-420F-8065-EA2FF7852B57}" srcOrd="2" destOrd="0" presId="urn:microsoft.com/office/officeart/2008/layout/RadialCluster"/>
    <dgm:cxn modelId="{62FDEB4D-0EA6-421B-8A3C-B123ED3DEBC6}" type="presParOf" srcId="{2EDF0CED-95EF-4E7C-8D0C-4B2260B33B18}" destId="{7DBBEB6D-42C3-481D-A72F-9FC09E24398C}" srcOrd="3" destOrd="0" presId="urn:microsoft.com/office/officeart/2008/layout/RadialCluster"/>
    <dgm:cxn modelId="{93077284-6FC4-409F-B7FF-E8F7838881F3}" type="presParOf" srcId="{2EDF0CED-95EF-4E7C-8D0C-4B2260B33B18}" destId="{6F42BB48-EA6B-4335-8DAD-4475BC8B4722}" srcOrd="4" destOrd="0" presId="urn:microsoft.com/office/officeart/2008/layout/RadialCluster"/>
    <dgm:cxn modelId="{ABEC518B-C58B-49F0-A453-54A628AF552D}" type="presParOf" srcId="{2EDF0CED-95EF-4E7C-8D0C-4B2260B33B18}" destId="{4F5E69AB-14BD-45A0-BBC3-7A86037A4C7A}" srcOrd="5" destOrd="0" presId="urn:microsoft.com/office/officeart/2008/layout/RadialCluster"/>
    <dgm:cxn modelId="{59F65941-C4EC-4C34-B30D-35EF744D9A50}" type="presParOf" srcId="{2EDF0CED-95EF-4E7C-8D0C-4B2260B33B18}" destId="{CFB4923E-F077-45F5-82D0-25AB9D12B48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86E00-46F6-40EE-8BF9-BC986E7A848F}">
      <dsp:nvSpPr>
        <dsp:cNvPr id="0" name=""/>
        <dsp:cNvSpPr/>
      </dsp:nvSpPr>
      <dsp:spPr>
        <a:xfrm>
          <a:off x="68448" y="1755309"/>
          <a:ext cx="3949882" cy="105300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Направления   работы по профилактике </a:t>
          </a:r>
          <a:r>
            <a:rPr lang="ru-RU" sz="2000" b="1" i="0" kern="1200" dirty="0" err="1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дисграфии</a:t>
          </a:r>
          <a:endParaRPr lang="ru-RU" sz="2000" i="0" kern="1200" dirty="0">
            <a:solidFill>
              <a:srgbClr val="0070C0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119852" y="1806713"/>
        <a:ext cx="3847074" cy="950198"/>
      </dsp:txXfrm>
    </dsp:sp>
    <dsp:sp modelId="{8712E0BD-AD6B-4865-A5C0-D4BBAEEC6C2A}">
      <dsp:nvSpPr>
        <dsp:cNvPr id="0" name=""/>
        <dsp:cNvSpPr/>
      </dsp:nvSpPr>
      <dsp:spPr>
        <a:xfrm rot="20056727">
          <a:off x="3055236" y="1400039"/>
          <a:ext cx="16372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7216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8B193-8EA7-420F-8065-EA2FF7852B57}">
      <dsp:nvSpPr>
        <dsp:cNvPr id="0" name=""/>
        <dsp:cNvSpPr/>
      </dsp:nvSpPr>
      <dsp:spPr>
        <a:xfrm>
          <a:off x="2618670" y="72012"/>
          <a:ext cx="6004670" cy="97275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Развитие языкового анализа и синтеза</a:t>
          </a:r>
          <a:r>
            <a:rPr lang="ru-RU" sz="1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-формирование умение определять количество, последовательность и место слов в предложении</a:t>
          </a:r>
          <a:endParaRPr lang="ru-RU" sz="18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6156" y="119498"/>
        <a:ext cx="5909698" cy="877785"/>
      </dsp:txXfrm>
    </dsp:sp>
    <dsp:sp modelId="{7DBBEB6D-42C3-481D-A72F-9FC09E24398C}">
      <dsp:nvSpPr>
        <dsp:cNvPr id="0" name=""/>
        <dsp:cNvSpPr/>
      </dsp:nvSpPr>
      <dsp:spPr>
        <a:xfrm rot="1820144">
          <a:off x="2825979" y="3240363"/>
          <a:ext cx="17108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0853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2BB48-EA6B-4335-8DAD-4475BC8B4722}">
      <dsp:nvSpPr>
        <dsp:cNvPr id="0" name=""/>
        <dsp:cNvSpPr/>
      </dsp:nvSpPr>
      <dsp:spPr>
        <a:xfrm>
          <a:off x="2762669" y="3672410"/>
          <a:ext cx="5911478" cy="151997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Развитие фонематического анализа и синтеза: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-выделение звука на фоне слова,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 Вычленение звука в начале, в середине, в конце слова,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-определение количества, последовательности и места звука в слове</a:t>
          </a:r>
        </a:p>
      </dsp:txBody>
      <dsp:txXfrm>
        <a:off x="2836868" y="3746609"/>
        <a:ext cx="5763080" cy="1371573"/>
      </dsp:txXfrm>
    </dsp:sp>
    <dsp:sp modelId="{4F5E69AB-14BD-45A0-BBC3-7A86037A4C7A}">
      <dsp:nvSpPr>
        <dsp:cNvPr id="0" name=""/>
        <dsp:cNvSpPr/>
      </dsp:nvSpPr>
      <dsp:spPr>
        <a:xfrm rot="21540405">
          <a:off x="4018310" y="2245244"/>
          <a:ext cx="2687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02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923E-F077-45F5-82D0-25AB9D12B480}">
      <dsp:nvSpPr>
        <dsp:cNvPr id="0" name=""/>
        <dsp:cNvSpPr/>
      </dsp:nvSpPr>
      <dsp:spPr>
        <a:xfrm>
          <a:off x="4286993" y="1604071"/>
          <a:ext cx="4236319" cy="120424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Развитие</a:t>
          </a:r>
          <a:r>
            <a:rPr lang="ru-RU" sz="1800" b="1" i="0" kern="1200" baseline="0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rPr>
            <a:t> слогового анализа и синтеза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 умение выделять гласные звуки в слове.</a:t>
          </a:r>
          <a:endParaRPr lang="ru-RU" sz="1800" b="0" i="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5779" y="1662857"/>
        <a:ext cx="4118747" cy="1086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D8FDE-3102-4BBB-9DBA-540153155F2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76C7-D6D1-4FF4-A150-2F19EC64A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1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76C7-D6D1-4FF4-A150-2F19EC64AB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3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D9538F-C728-402F-9642-5B28A3EECAFB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3E0500-0D70-4933-8802-B568726C5C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96752"/>
            <a:ext cx="8229600" cy="177920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Игры и упражнения для профилактики </a:t>
            </a:r>
            <a:r>
              <a:rPr lang="ru-RU" sz="3200" dirty="0" err="1" smtClean="0">
                <a:latin typeface="Comic Sans MS" pitchFamily="66" charset="0"/>
              </a:rPr>
              <a:t>дисграфии</a:t>
            </a:r>
            <a:r>
              <a:rPr lang="ru-RU" sz="3200" dirty="0" smtClean="0">
                <a:latin typeface="Comic Sans MS" pitchFamily="66" charset="0"/>
              </a:rPr>
              <a:t> на почве нарушения языкового анализа и синтеза у дошкольников с ОНР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077190"/>
            <a:ext cx="3240360" cy="22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5373216"/>
            <a:ext cx="43199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Мельникова Валентина </a:t>
            </a:r>
            <a:r>
              <a:rPr lang="ru-RU" sz="1400" dirty="0" err="1">
                <a:solidFill>
                  <a:srgbClr val="0070C0"/>
                </a:solidFill>
              </a:rPr>
              <a:t>Миндыкановна</a:t>
            </a:r>
            <a:r>
              <a:rPr lang="ru-RU" sz="1400" dirty="0">
                <a:solidFill>
                  <a:srgbClr val="0070C0"/>
                </a:solidFill>
              </a:rPr>
              <a:t>,</a:t>
            </a:r>
          </a:p>
          <a:p>
            <a:r>
              <a:rPr lang="ru-RU" sz="1400" dirty="0">
                <a:solidFill>
                  <a:srgbClr val="0070C0"/>
                </a:solidFill>
              </a:rPr>
              <a:t>учитель-логопед МБДОУ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«Детский сад комбинированного вида № 77»</a:t>
            </a:r>
          </a:p>
          <a:p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Энгельсского</a:t>
            </a:r>
            <a:r>
              <a:rPr lang="ru-RU" sz="1400" dirty="0">
                <a:solidFill>
                  <a:srgbClr val="0070C0"/>
                </a:solidFill>
              </a:rPr>
              <a:t> муниципального района Саратовской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08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2423864" cy="569133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Цель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: формировать навык звукового анализа слова, обучить целенаправленному поиску нужной информации, развить самостоятельность, интеллектуальную активность и  настойчивость в достижении поставленной цели.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quarter" idx="1"/>
          </p:nvPr>
        </p:nvSpPr>
        <p:spPr>
          <a:xfrm>
            <a:off x="2971800" y="260648"/>
            <a:ext cx="5920680" cy="58353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«Да-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нетка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269518" y="51169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932040" y="511693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44208" y="51169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12360" y="511693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864" y="836712"/>
            <a:ext cx="5468896" cy="367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0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Игра «Отгадай загадку»</a:t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Цель: формирование навыка звукового анализа слова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В </a:t>
            </a:r>
            <a:r>
              <a:rPr lang="ru-RU" sz="2400" dirty="0">
                <a:solidFill>
                  <a:srgbClr val="0070C0"/>
                </a:solidFill>
              </a:rPr>
              <a:t>лесу живет известная плутовка,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</a:rPr>
              <a:t>Обхитрит и обманет всех ловко,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</a:rPr>
              <a:t>Обладательница рыжего </a:t>
            </a:r>
            <a:r>
              <a:rPr lang="ru-RU" sz="2400" dirty="0" smtClean="0">
                <a:solidFill>
                  <a:srgbClr val="0070C0"/>
                </a:solidFill>
              </a:rPr>
              <a:t>хвоста.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Кто </a:t>
            </a:r>
            <a:r>
              <a:rPr lang="ru-RU" sz="2400" dirty="0">
                <a:solidFill>
                  <a:srgbClr val="0070C0"/>
                </a:solidFill>
              </a:rPr>
              <a:t>же это? Хитрая</a:t>
            </a:r>
            <a:r>
              <a:rPr lang="ru-RU" sz="2400" dirty="0" smtClean="0">
                <a:solidFill>
                  <a:srgbClr val="0070C0"/>
                </a:solidFill>
              </a:rPr>
              <a:t>…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3853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649588" cy="36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788024" y="5373216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38986" y="5357014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16900" y="53732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8581628" y="583041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97230" y="5352319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Звуковые схемы слов в проекте </a:t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«Сказка в песочнице»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0768"/>
            <a:ext cx="7920880" cy="5092697"/>
          </a:xfrm>
        </p:spPr>
      </p:pic>
    </p:spTree>
    <p:extLst>
      <p:ext uri="{BB962C8B-B14F-4D97-AF65-F5344CB8AC3E}">
        <p14:creationId xmlns:p14="http://schemas.microsoft.com/office/powerpoint/2010/main" val="37651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66794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«Круги </a:t>
            </a:r>
            <a:r>
              <a:rPr lang="ru-RU" sz="3200" b="1" dirty="0" err="1" smtClean="0">
                <a:solidFill>
                  <a:srgbClr val="0070C0"/>
                </a:solidFill>
                <a:latin typeface="Comic Sans MS" pitchFamily="66" charset="0"/>
              </a:rPr>
              <a:t>Луллия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700" dirty="0">
                <a:solidFill>
                  <a:srgbClr val="0070C0"/>
                </a:solidFill>
                <a:latin typeface="Comic Sans MS" pitchFamily="66" charset="0"/>
              </a:rPr>
              <a:t>Цель</a:t>
            </a:r>
            <a:r>
              <a:rPr lang="ru-RU" sz="2700" dirty="0" smtClean="0">
                <a:solidFill>
                  <a:srgbClr val="0070C0"/>
                </a:solidFill>
                <a:latin typeface="Comic Sans MS" pitchFamily="66" charset="0"/>
              </a:rPr>
              <a:t>: формирование навыков </a:t>
            </a:r>
            <a:r>
              <a:rPr lang="ru-RU" sz="2700" dirty="0">
                <a:solidFill>
                  <a:srgbClr val="0070C0"/>
                </a:solidFill>
                <a:latin typeface="Comic Sans MS" pitchFamily="66" charset="0"/>
              </a:rPr>
              <a:t>звукового анализа слова</a:t>
            </a:r>
            <a:r>
              <a:rPr lang="ru-RU" sz="32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860541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717032"/>
            <a:ext cx="5029817" cy="2829272"/>
          </a:xfrm>
        </p:spPr>
      </p:pic>
    </p:spTree>
    <p:extLst>
      <p:ext uri="{BB962C8B-B14F-4D97-AF65-F5344CB8AC3E}">
        <p14:creationId xmlns:p14="http://schemas.microsoft.com/office/powerpoint/2010/main" val="28121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49139"/>
              </p:ext>
            </p:extLst>
          </p:nvPr>
        </p:nvGraphicFramePr>
        <p:xfrm>
          <a:off x="385006" y="3140968"/>
          <a:ext cx="8208911" cy="26605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56315"/>
                <a:gridCol w="2676298"/>
                <a:gridCol w="2676298"/>
              </a:tblGrid>
              <a:tr h="2660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13970"/>
            <a:ext cx="2474070" cy="17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477877"/>
            <a:ext cx="2232249" cy="170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513971"/>
            <a:ext cx="2373966" cy="17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3814" y="332656"/>
            <a:ext cx="770485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Игра «СОСТАВЬ СЛОВО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Цель 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игры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: развитие звукового анализа и синтеза.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выделять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начальный звук в слове.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синтезировать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слова из заданных звуков.</a:t>
            </a:r>
          </a:p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составлять звуковую схему слова.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- учить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обозначать звук буквой.</a:t>
            </a:r>
          </a:p>
        </p:txBody>
      </p:sp>
    </p:spTree>
    <p:extLst>
      <p:ext uri="{BB962C8B-B14F-4D97-AF65-F5344CB8AC3E}">
        <p14:creationId xmlns:p14="http://schemas.microsoft.com/office/powerpoint/2010/main" val="5480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6420" y="3475167"/>
            <a:ext cx="58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Презентацию подготовила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Мельникова Валентина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Миндыкановна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учитель-логопед МБДОУ 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«Детский сад комбинированного вида № 77»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Энгельсского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муниципального района Саратовской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407795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Механизмом этого вида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дисграфии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является нарушение следующих форм языкового анализа и синтеза: анализа предложения на слова, слогового анализа и фонематического анализа и синтеза. </a:t>
            </a:r>
          </a:p>
          <a:p>
            <a:pPr algn="ctr"/>
            <a:endParaRPr lang="ru-RU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Проявляется  в искажениях структуры слова и предложения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606" y="3174041"/>
            <a:ext cx="4108795" cy="309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62240580"/>
              </p:ext>
            </p:extLst>
          </p:nvPr>
        </p:nvGraphicFramePr>
        <p:xfrm>
          <a:off x="255084" y="764704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3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27" y="692696"/>
            <a:ext cx="398226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3320988"/>
            <a:ext cx="4248472" cy="281063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Чтение есть воссоздание звуковой формы слова на основе его графического обозначения.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Д.Б. </a:t>
            </a:r>
            <a:r>
              <a:rPr lang="ru-RU" sz="1800" dirty="0" err="1" smtClean="0">
                <a:solidFill>
                  <a:srgbClr val="0070C0"/>
                </a:solidFill>
                <a:latin typeface="Comic Sans MS" pitchFamily="66" charset="0"/>
              </a:rPr>
              <a:t>Эльконин</a:t>
            </a:r>
            <a:endParaRPr lang="ru-RU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980206"/>
            <a:ext cx="2403431" cy="171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53" y="1916831"/>
            <a:ext cx="3788148" cy="47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6328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Модель думания о звуке</a:t>
            </a:r>
            <a:br>
              <a:rPr lang="ru-RU" sz="20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игра «Маленький ученый</a:t>
            </a:r>
            <a:r>
              <a:rPr lang="ru-RU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4485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Цель игры: научить осмысленно характеризовать звук, проводить звуковой анализ слога, слова.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99792" y="6525344"/>
            <a:ext cx="36724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8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Характеристика звуков детьми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194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30076"/>
            <a:ext cx="330993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798" y="1268760"/>
            <a:ext cx="2664296" cy="17784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07798" y="376001"/>
            <a:ext cx="2664296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5008" y="1820877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-171399"/>
            <a:ext cx="6732240" cy="19922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b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Игра «Рассели картинки в домики»</a:t>
            </a:r>
            <a:b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       Цель: формирование 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навыков определения места звука в слове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96" y="1820877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20877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52894"/>
            <a:ext cx="267652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67652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827227"/>
            <a:ext cx="26765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02" y="3726036"/>
            <a:ext cx="26765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75" y="332566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32595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566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51" y="5220805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96" y="5220805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220805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929308" y="1938352"/>
            <a:ext cx="228600" cy="234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2926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04" y="5331136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20072" y="273050"/>
            <a:ext cx="3923929" cy="243522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«Логопедическое лото»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Цель: Дифференциация звуков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о глухости-звонкости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45" y="404664"/>
            <a:ext cx="4877379" cy="352916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005064"/>
            <a:ext cx="3826892" cy="2551261"/>
          </a:xfr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5" y="188640"/>
            <a:ext cx="1440160" cy="108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1438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39552" y="5373216"/>
            <a:ext cx="1294259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2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«Бабушкины подарки»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2567880" cy="4611216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Цель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: формирование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навыков дифференциации звуков по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твердости-мягкости, развитие фонематического восприятия.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722517" cy="419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3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3">
      <a:dk1>
        <a:sysClr val="windowText" lastClr="000000"/>
      </a:dk1>
      <a:lt1>
        <a:sysClr val="window" lastClr="FFFFFF"/>
      </a:lt1>
      <a:dk2>
        <a:srgbClr val="C6E7FC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1640</TotalTime>
  <Words>316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 Игры и упражнения для профилактики дисграфии на почве нарушения языкового анализа и синтеза у дошкольников с ОНР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Игра «Рассели картинки в домики»          Цель: формирование навыков определения места звука в слове</vt:lpstr>
      <vt:lpstr>«Логопедическое лото» Цель: Дифференциация звуков по глухости-звонкости</vt:lpstr>
      <vt:lpstr>«Бабушкины подарки»</vt:lpstr>
      <vt:lpstr>   </vt:lpstr>
      <vt:lpstr>Игра «Отгадай загадку» Цель: формирование навыка звукового анализа слова</vt:lpstr>
      <vt:lpstr>Звуковые схемы слов в проекте  «Сказка в песочнице»</vt:lpstr>
      <vt:lpstr>«Круги Луллия»  Цель: формирование навыков звукового анализа слова.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дисграфии на почве нарушения языкового анализа и синтеза</dc:title>
  <dc:creator>Пользователь</dc:creator>
  <cp:lastModifiedBy>Пользователь</cp:lastModifiedBy>
  <cp:revision>53</cp:revision>
  <dcterms:created xsi:type="dcterms:W3CDTF">2016-02-14T04:17:17Z</dcterms:created>
  <dcterms:modified xsi:type="dcterms:W3CDTF">2016-03-09T11:05:36Z</dcterms:modified>
</cp:coreProperties>
</file>