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8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6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6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7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8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2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5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8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3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327E-53ED-48A1-B97B-9687DBFA9AF1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327E-53ED-48A1-B97B-9687DBFA9AF1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539AE-3C59-489B-B26B-2632C9B69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073008" cy="6858000"/>
          </a:xfrm>
          <a:prstGeom prst="rect">
            <a:avLst/>
          </a:prstGeom>
          <a:noFill/>
          <a:ln w="635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3450051" y="1965378"/>
            <a:ext cx="4290301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3-х лет</a:t>
            </a:r>
          </a:p>
        </p:txBody>
      </p:sp>
    </p:spTree>
    <p:extLst>
      <p:ext uri="{BB962C8B-B14F-4D97-AF65-F5344CB8AC3E}">
        <p14:creationId xmlns:p14="http://schemas.microsoft.com/office/powerpoint/2010/main" val="3292247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78" y="4428158"/>
            <a:ext cx="1630441" cy="23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6A30"/>
              </a:clrFrom>
              <a:clrTo>
                <a:srgbClr val="AC6A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3136"/>
            <a:ext cx="1515907" cy="210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Прямоугольник 1"/>
          <p:cNvSpPr>
            <a:spLocks noChangeArrowheads="1"/>
          </p:cNvSpPr>
          <p:nvPr/>
        </p:nvSpPr>
        <p:spPr bwMode="auto">
          <a:xfrm>
            <a:off x="1187450" y="239713"/>
            <a:ext cx="68405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9900"/>
                </a:solidFill>
                <a:latin typeface="Cambria" pitchFamily="18" charset="0"/>
              </a:rPr>
              <a:t>Кризис 3-х лет относится к числу самых острых. Острый он не только для ребенка, но в большей степени для родителя. Ребенок неуправляем, впадает в ярость. Поведение почти не поддается коррекции. Так во многих случаях начинается кризис трех лет, кризис может начаться уже с 2,5 лет, а закончится в 3,5 - 4 года. У некоторых детей он протекает ярко выражено у других напротив незаметно. Кризис начинается и завершается незаметно, аффективные вспышки, капризы, конфликта с близкими. Вот основные признаки трех лет.</a:t>
            </a:r>
          </a:p>
        </p:txBody>
      </p:sp>
      <p:pic>
        <p:nvPicPr>
          <p:cNvPr id="717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/>
          <a:stretch>
            <a:fillRect/>
          </a:stretch>
        </p:blipFill>
        <p:spPr bwMode="auto">
          <a:xfrm>
            <a:off x="3348038" y="3076575"/>
            <a:ext cx="2695575" cy="37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8533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3348038" y="2420938"/>
            <a:ext cx="2376487" cy="1903412"/>
          </a:xfrm>
          <a:prstGeom prst="star7">
            <a:avLst/>
          </a:prstGeom>
          <a:solidFill>
            <a:schemeClr val="accent6">
              <a:lumMod val="75000"/>
              <a:alpha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Проявления </a:t>
            </a:r>
            <a:r>
              <a:rPr lang="ru-RU" sz="2400" b="1" dirty="0" err="1" smtClean="0">
                <a:solidFill>
                  <a:srgbClr val="FFFF00"/>
                </a:solidFill>
              </a:rPr>
              <a:t>кризиса«Я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сам»</a:t>
            </a: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289300" y="331788"/>
            <a:ext cx="2493963" cy="1184275"/>
          </a:xfrm>
          <a:prstGeom prst="flowChartDecision">
            <a:avLst/>
          </a:prstGeom>
          <a:solidFill>
            <a:srgbClr val="C00000">
              <a:alpha val="67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упрямство</a:t>
            </a:r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250825" y="741363"/>
            <a:ext cx="2665413" cy="1184275"/>
          </a:xfrm>
          <a:prstGeom prst="flowChartDecision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CCFF"/>
                </a:solidFill>
              </a:rPr>
              <a:t>негативизм</a:t>
            </a:r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5940425" y="868363"/>
            <a:ext cx="2998788" cy="1184275"/>
          </a:xfrm>
          <a:prstGeom prst="flowChartDecision">
            <a:avLst/>
          </a:prstGeom>
          <a:solidFill>
            <a:schemeClr val="accent5">
              <a:alpha val="79000"/>
            </a:schemeClr>
          </a:solidFill>
          <a:ln w="508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строптивость</a:t>
            </a:r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179388" y="3155950"/>
            <a:ext cx="2493962" cy="1184275"/>
          </a:xfrm>
          <a:prstGeom prst="flowChartDecision">
            <a:avLst/>
          </a:prstGeom>
          <a:solidFill>
            <a:srgbClr val="CC00CC">
              <a:alpha val="49000"/>
            </a:srgbClr>
          </a:solidFill>
          <a:ln w="508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деспотизм</a:t>
            </a:r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6457950" y="3140075"/>
            <a:ext cx="2493963" cy="1184275"/>
          </a:xfrm>
          <a:prstGeom prst="flowChartDecision">
            <a:avLst/>
          </a:prstGeom>
          <a:ln w="508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своеволие</a:t>
            </a:r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250825" y="5540375"/>
            <a:ext cx="3600450" cy="1184275"/>
          </a:xfrm>
          <a:prstGeom prst="flowChartDecision">
            <a:avLst/>
          </a:prstGeom>
          <a:solidFill>
            <a:srgbClr val="6600CC">
              <a:alpha val="69804"/>
            </a:srgbClr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Обесценивание взрослого</a:t>
            </a:r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5435600" y="5499100"/>
            <a:ext cx="3430588" cy="1184275"/>
          </a:xfrm>
          <a:prstGeom prst="flowChartDecision">
            <a:avLst/>
          </a:prstGeom>
          <a:solidFill>
            <a:srgbClr val="FFFF00">
              <a:alpha val="32000"/>
            </a:srgb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00CC"/>
                </a:solidFill>
              </a:rPr>
              <a:t>Протест - бунт</a:t>
            </a:r>
          </a:p>
        </p:txBody>
      </p:sp>
      <p:cxnSp>
        <p:nvCxnSpPr>
          <p:cNvPr id="8" name="Прямая соединительная линия 7"/>
          <p:cNvCxnSpPr>
            <a:stCxn id="2" idx="6"/>
            <a:endCxn id="6" idx="2"/>
          </p:cNvCxnSpPr>
          <p:nvPr/>
        </p:nvCxnSpPr>
        <p:spPr>
          <a:xfrm flipV="1">
            <a:off x="4535488" y="1516063"/>
            <a:ext cx="0" cy="904875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2" idx="0"/>
            <a:endCxn id="15" idx="2"/>
          </p:cNvCxnSpPr>
          <p:nvPr/>
        </p:nvCxnSpPr>
        <p:spPr>
          <a:xfrm flipV="1">
            <a:off x="5489575" y="2052638"/>
            <a:ext cx="1949450" cy="744537"/>
          </a:xfrm>
          <a:prstGeom prst="bentConnector2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5"/>
            <a:endCxn id="14" idx="2"/>
          </p:cNvCxnSpPr>
          <p:nvPr/>
        </p:nvCxnSpPr>
        <p:spPr>
          <a:xfrm rot="10800000">
            <a:off x="1584325" y="1925638"/>
            <a:ext cx="1998663" cy="871537"/>
          </a:xfrm>
          <a:prstGeom prst="bentConnector2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" idx="1"/>
            <a:endCxn id="17" idx="1"/>
          </p:cNvCxnSpPr>
          <p:nvPr/>
        </p:nvCxnSpPr>
        <p:spPr>
          <a:xfrm>
            <a:off x="5724525" y="3644900"/>
            <a:ext cx="733425" cy="87313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2673350" y="3644900"/>
            <a:ext cx="674688" cy="103188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" idx="3"/>
            <a:endCxn id="18" idx="0"/>
          </p:cNvCxnSpPr>
          <p:nvPr/>
        </p:nvCxnSpPr>
        <p:spPr>
          <a:xfrm rot="5400000">
            <a:off x="2420937" y="3954463"/>
            <a:ext cx="1216025" cy="1955800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2" idx="2"/>
            <a:endCxn id="19" idx="0"/>
          </p:cNvCxnSpPr>
          <p:nvPr/>
        </p:nvCxnSpPr>
        <p:spPr>
          <a:xfrm rot="16200000" flipH="1">
            <a:off x="5520532" y="3867943"/>
            <a:ext cx="1174750" cy="2087563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82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87852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Негативизм.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Это отрицательная реакция, связанная с отношением одного человека к другому человеку. Ребенок отказывается вообще подчиняться определенным требованиям взрослых. Негативизм нельзя смешивать с непослушанием. Непослушание бывает и в более раннем возрасте.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«Какие у тебя красивые косы!» – «Нет, некрасивые!»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1628775"/>
            <a:ext cx="87852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Упрямство.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Это реакция на свое собственное решение. Упрямство не следует смешивать с настойчивостью. Упрямство состоит в том, что ребенок настаивает на своем требовании, на своем решении.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Дай мне красную юбку, я хочу!».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Здесь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происходит выделение личности и выдвигается требование, чтобы с этой личностью считались.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725" y="2938463"/>
            <a:ext cx="878522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Строптивость.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Близка к негативизму и упрямству, но имеет специфические особенности. Строптивость носит более безличный характер. Это протест против порядков, которые существуют дома.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638" y="3860800"/>
            <a:ext cx="88931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Своеволие.</a:t>
            </a: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Ребенок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сам хочет что-то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делать(покупать товары в магазине, переходить дорогу). Самый лучший способ в данной ситуации – КОМПРОМИСС. «Давай я понесу тяжелую сумку за эту ручку, а ты за другую».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9223" name="Группа 8"/>
          <p:cNvGrpSpPr>
            <a:grpSpLocks/>
          </p:cNvGrpSpPr>
          <p:nvPr/>
        </p:nvGrpSpPr>
        <p:grpSpPr bwMode="auto">
          <a:xfrm>
            <a:off x="196785" y="4868871"/>
            <a:ext cx="8769350" cy="923331"/>
            <a:chOff x="244047" y="4506102"/>
            <a:chExt cx="7380312" cy="58879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4047" y="4506102"/>
              <a:ext cx="7380312" cy="5887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+mn-lt"/>
                  <a:cs typeface="+mn-cs"/>
                </a:rPr>
                <a:t> </a:t>
              </a:r>
              <a:r>
                <a:rPr lang="ru-RU" b="1" dirty="0">
                  <a:solidFill>
                    <a:srgbClr val="FF0000"/>
                  </a:solidFill>
                  <a:latin typeface="+mn-lt"/>
                  <a:cs typeface="+mn-cs"/>
                </a:rPr>
                <a:t>Деспотизм.</a:t>
              </a:r>
              <a:r>
                <a:rPr lang="ru-RU" dirty="0">
                  <a:latin typeface="+mn-lt"/>
                  <a:cs typeface="+mn-cs"/>
                </a:rPr>
                <a:t> 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Ребенок проявляет деспотическую власть по отношению ко всему окружающему и изыскивает для этого множество способов</a:t>
              </a:r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+mn-cs"/>
                </a:rPr>
                <a:t>. «Нет, ты не пойдешь в гости, а будешь дома со мной дома».  </a:t>
              </a:r>
              <a:endPara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226" name="Прямоугольник 7"/>
            <p:cNvSpPr>
              <a:spLocks noChangeArrowheads="1"/>
            </p:cNvSpPr>
            <p:nvPr/>
          </p:nvSpPr>
          <p:spPr bwMode="auto">
            <a:xfrm>
              <a:off x="409147" y="4514695"/>
              <a:ext cx="2525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/>
                <a:t>•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9213" y="6237288"/>
            <a:ext cx="90360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•  </a:t>
            </a:r>
            <a:r>
              <a:rPr lang="ru-RU" b="1" dirty="0">
                <a:solidFill>
                  <a:srgbClr val="FF0000"/>
                </a:solidFill>
                <a:latin typeface="+mn-lt"/>
                <a:cs typeface="+mn-cs"/>
              </a:rPr>
              <a:t>Обесценивание взрослых.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Ребёнок начинает ругаться, дразнить и обзывать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311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1331913" y="333375"/>
            <a:ext cx="6264275" cy="6264275"/>
          </a:xfrm>
          <a:prstGeom prst="verticalScroll">
            <a:avLst/>
          </a:prstGeom>
          <a:ln w="254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78050" y="1341438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Кризис 3 лет у детей – серьезное испытание для родителей, но ребенку в это время приходится еще тяжелее. Он не понимает, что с ним происходит, и не в состоянии контролировать свое поведение. И ему нужна ваша поддержка. Не забывайте хвалить малышей за хорошее поведение и поощряйте самостоятельность: «Катюша молодец! Маленькие детишки не умеют убирать за собой игрушки, а Катюша умеет», расскажите бабушке или папе, пришедшему с работы: «Сегодня Катюша такая умница – сама днем спать легла». Это поможет сформировать у ребенка положительный образ себя.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6" y="4509120"/>
            <a:ext cx="1464820" cy="201233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1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385763" y="188913"/>
            <a:ext cx="84248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</a:rPr>
              <a:t>кризис 3 лет у ребенка – это вовсе не проявление вредности или негативной наследственности, а природная необходимость испытать себя, закрепить ощущение силы воли и собственной значимости. Это жизненный этап, без которого невозможно становление личности ребенка!</a:t>
            </a:r>
          </a:p>
          <a:p>
            <a:pPr algn="ctr"/>
            <a:r>
              <a:rPr lang="ru-RU" b="1">
                <a:solidFill>
                  <a:srgbClr val="C00000"/>
                </a:solidFill>
              </a:rPr>
              <a:t>Кризис нужно пережить!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81213" y="2767013"/>
            <a:ext cx="5035550" cy="369887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Как бы ни было трудно, сохраняйте спокойствие!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719263" y="3525838"/>
            <a:ext cx="5759450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FFFF00"/>
                </a:solidFill>
              </a:rPr>
              <a:t>Не заостряйте внимание на плохом поведении ребёнка!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370138" y="1989138"/>
            <a:ext cx="4457700" cy="368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>
                <a:solidFill>
                  <a:srgbClr val="FFFF00"/>
                </a:solidFill>
              </a:rPr>
              <a:t>Не пытайтесь «сломить» характер ребёнка!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8588" y="4149725"/>
            <a:ext cx="6399212" cy="368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Вседозволенность и потакание капризам до добра не доведут!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39738" y="5589588"/>
            <a:ext cx="850106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>
                <a:solidFill>
                  <a:srgbClr val="C00000"/>
                </a:solidFill>
              </a:rPr>
              <a:t>Ребёнок не должен решить, что истерика – это надёжный способ добиться своего!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988" y="4821238"/>
            <a:ext cx="7110412" cy="369887"/>
          </a:xfrm>
          <a:prstGeom prst="rect">
            <a:avLst/>
          </a:prstGeom>
          <a:solidFill>
            <a:schemeClr val="accent4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  <a:cs typeface="+mn-cs"/>
              </a:rPr>
              <a:t>Создайте иллюзию выбора: «ты хочешь гулять во дворе или в парке?»</a:t>
            </a:r>
          </a:p>
        </p:txBody>
      </p:sp>
    </p:spTree>
    <p:extLst>
      <p:ext uri="{BB962C8B-B14F-4D97-AF65-F5344CB8AC3E}">
        <p14:creationId xmlns:p14="http://schemas.microsoft.com/office/powerpoint/2010/main" val="328799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399" r="-399" b="-3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4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541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</dc:creator>
  <cp:lastModifiedBy>ROMA</cp:lastModifiedBy>
  <cp:revision>16</cp:revision>
  <dcterms:created xsi:type="dcterms:W3CDTF">2012-01-28T09:52:06Z</dcterms:created>
  <dcterms:modified xsi:type="dcterms:W3CDTF">2015-04-01T05:45:08Z</dcterms:modified>
</cp:coreProperties>
</file>