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00FF"/>
    <a:srgbClr val="00FFFF"/>
    <a:srgbClr val="00CCFF"/>
    <a:srgbClr val="FFDA65"/>
    <a:srgbClr val="D5E31D"/>
    <a:srgbClr val="F7D865"/>
    <a:srgbClr val="FCFAB2"/>
    <a:srgbClr val="F5F01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8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3D76A-875B-4F1B-A7D4-99646019C7C6}" type="datetimeFigureOut">
              <a:rPr lang="ru-RU" smtClean="0"/>
              <a:pPr/>
              <a:t>11.03.2010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92612-70A5-4497-A73D-FA082255A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774D8-0BED-481B-B0ED-8ABBC860A072}" type="datetimeFigureOut">
              <a:rPr lang="ru-RU" smtClean="0"/>
              <a:pPr/>
              <a:t>11.03.2010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16A70-7C62-42D6-A168-EC3E2FD85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16A70-7C62-42D6-A168-EC3E2FD851D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16A70-7C62-42D6-A168-EC3E2FD851D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8077200" cy="338554"/>
          </a:xfrm>
          <a:prstGeom prst="rect">
            <a:avLst/>
          </a:prstGeom>
        </p:spPr>
        <p:txBody>
          <a:bodyPr wrap="square" lIns="91440" tIns="45720" rIns="91440" bIns="45720" anchor="t" anchorCtr="0"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33400" y="2675692"/>
            <a:ext cx="8077200" cy="769441"/>
          </a:xfrm>
          <a:prstGeom prst="rect">
            <a:avLst/>
          </a:prstGeom>
        </p:spPr>
        <p:txBody>
          <a:bodyPr wrap="square" lIns="91440" tIns="45720" rIns="91440" bIns="45720" anchor="t" anchorCtr="0">
            <a:noAutofit/>
          </a:bodyPr>
          <a:lstStyle>
            <a:lvl1pPr marL="0" indent="0" algn="ctr">
              <a:buNone/>
              <a:defRPr sz="48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33400" y="2209800"/>
            <a:ext cx="8077200" cy="30777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33400" y="3578423"/>
            <a:ext cx="8077200" cy="76497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5029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E43258E-B84F-43BF-88EB-FBEA0EE45A76}" type="datetime4">
              <a:rPr lang="ru-RU" smtClean="0"/>
              <a:pPr/>
              <a:t>11 марта 2010 г.</a:t>
            </a:fld>
            <a:endParaRPr lang="ru-RU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0292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Signature of Teacher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5029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3258E-B84F-43BF-88EB-FBEA0EE45A76}" type="datetime4">
              <a:rPr lang="ru-RU" smtClean="0"/>
              <a:pPr/>
              <a:t>11 марта 2010 г.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50292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err="1" smtClean="0"/>
              <a:t>Signature</a:t>
            </a:r>
            <a:r>
              <a:rPr lang="ru-RU" dirty="0" smtClean="0"/>
              <a:t>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 smtClean="0"/>
              <a:t>Teacher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8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wmf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786842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Департамент образования города 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Москвы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 Юго-западное </a:t>
            </a:r>
            <a:r>
              <a:rPr lang="ru-RU" b="1" dirty="0" smtClean="0">
                <a:ln w="3175">
                  <a:solidFill>
                    <a:sysClr val="windowText" lastClr="000000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окружное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 управление 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образования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Государственное образовательное учреждение детский сад комбинированного вида № 2483</a:t>
            </a:r>
            <a:r>
              <a:rPr lang="ru-RU" sz="18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8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9" name="Subtitle 18"/>
          <p:cNvSpPr>
            <a:spLocks noGrp="1"/>
          </p:cNvSpPr>
          <p:nvPr>
            <p:ph type="subTitle" idx="1"/>
          </p:nvPr>
        </p:nvSpPr>
        <p:spPr>
          <a:xfrm>
            <a:off x="714348" y="3071810"/>
            <a:ext cx="8077200" cy="1143008"/>
          </a:xfrm>
        </p:spPr>
        <p:txBody>
          <a:bodyPr/>
          <a:lstStyle/>
          <a:p>
            <a:r>
              <a:rPr lang="ru-RU" sz="6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Р</a:t>
            </a:r>
            <a:r>
              <a:rPr lang="ru-RU" sz="66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а</a:t>
            </a:r>
            <a:r>
              <a:rPr lang="ru-RU" sz="6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д</a:t>
            </a:r>
            <a:r>
              <a:rPr lang="ru-RU" sz="6600" b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</a:rPr>
              <a:t>у</a:t>
            </a:r>
            <a:r>
              <a:rPr lang="ru-RU" sz="66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г</a:t>
            </a:r>
            <a:r>
              <a:rPr lang="ru-RU" sz="66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а</a:t>
            </a:r>
            <a:endParaRPr lang="ru-RU" sz="6600" b="1" dirty="0">
              <a:ln>
                <a:solidFill>
                  <a:sysClr val="windowText" lastClr="000000"/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285984" y="2071678"/>
            <a:ext cx="5786478" cy="142876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Знакомство детей с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цветом </a:t>
            </a:r>
            <a:endParaRPr lang="ru-RU" sz="2800" b="1" dirty="0" smtClean="0">
              <a:ln>
                <a:solidFill>
                  <a:sysClr val="windowText" lastClr="000000"/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18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Учим и закрепляем названия </a:t>
            </a:r>
            <a:r>
              <a:rPr lang="ru-RU" sz="18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цветов</a:t>
            </a:r>
            <a:endParaRPr lang="ru-RU" sz="1800" b="1" dirty="0">
              <a:ln>
                <a:solidFill>
                  <a:sysClr val="windowText" lastClr="000000"/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857224" y="5143512"/>
            <a:ext cx="8077200" cy="271458"/>
          </a:xfrm>
        </p:spPr>
        <p:txBody>
          <a:bodyPr>
            <a:noAutofit/>
          </a:bodyPr>
          <a:lstStyle/>
          <a:p>
            <a:r>
              <a:rPr lang="ru-RU" sz="1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Мультимедийное</a:t>
            </a:r>
            <a:r>
              <a:rPr lang="ru-RU" sz="16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пособие</a:t>
            </a:r>
            <a:r>
              <a:rPr lang="ru-RU" sz="16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для детей 4-5 </a:t>
            </a:r>
            <a:r>
              <a:rPr lang="ru-RU" sz="16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лет</a:t>
            </a:r>
            <a:endParaRPr lang="ru-RU" sz="1600" b="1" dirty="0" smtClean="0">
              <a:ln>
                <a:solidFill>
                  <a:sysClr val="windowText" lastClr="000000"/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6000768"/>
            <a:ext cx="7643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Автор- составитель  и разработчик – </a:t>
            </a:r>
            <a:r>
              <a:rPr lang="ru-RU" sz="1600" b="1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  <a:r>
              <a:rPr lang="ru-RU" sz="1600" b="1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ерновская С.А.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/>
      <p:bldP spid="20" grpId="0" uiExpand="1" build="p"/>
      <p:bldP spid="21" grpId="0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0"/>
            <a:ext cx="4929222" cy="642942"/>
          </a:xfrm>
        </p:spPr>
        <p:txBody>
          <a:bodyPr>
            <a:noAutofit/>
          </a:bodyPr>
          <a:lstStyle/>
          <a:p>
            <a:r>
              <a:rPr lang="ru-RU" sz="4400" b="1" u="sng" dirty="0" smtClean="0">
                <a:ln>
                  <a:solidFill>
                    <a:sysClr val="windowText" lastClr="000000"/>
                  </a:solidFill>
                </a:ln>
                <a:gradFill flip="none" rotWithShape="1">
                  <a:gsLst>
                    <a:gs pos="2600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  <a:tileRect/>
                </a:gradFill>
              </a:rPr>
              <a:t>Назови цвета:</a:t>
            </a:r>
            <a:endParaRPr lang="ru-RU" sz="4400" b="1" u="sng" dirty="0">
              <a:ln>
                <a:solidFill>
                  <a:sysClr val="windowText" lastClr="000000"/>
                </a:solidFill>
              </a:ln>
              <a:gradFill flip="none" rotWithShape="1">
                <a:gsLst>
                  <a:gs pos="2600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  <a:tileRect/>
              </a:gradFill>
            </a:endParaRPr>
          </a:p>
        </p:txBody>
      </p:sp>
      <p:pic>
        <p:nvPicPr>
          <p:cNvPr id="9" name="Рисунок 8" descr="s79053879 копия.png"/>
          <p:cNvPicPr>
            <a:picLocks noChangeAspect="1"/>
          </p:cNvPicPr>
          <p:nvPr/>
        </p:nvPicPr>
        <p:blipFill>
          <a:blip r:embed="rId3"/>
          <a:srcRect l="14587" t="7759" r="11781" b="9475"/>
          <a:stretch>
            <a:fillRect/>
          </a:stretch>
        </p:blipFill>
        <p:spPr>
          <a:xfrm rot="10800000">
            <a:off x="1071538" y="880194"/>
            <a:ext cx="1500198" cy="1982404"/>
          </a:xfrm>
          <a:prstGeom prst="rect">
            <a:avLst/>
          </a:prstGeom>
        </p:spPr>
      </p:pic>
      <p:pic>
        <p:nvPicPr>
          <p:cNvPr id="10" name="Рисунок 9" descr="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6786578" y="3500438"/>
            <a:ext cx="1928826" cy="2342703"/>
          </a:xfrm>
          <a:prstGeom prst="rect">
            <a:avLst/>
          </a:prstGeom>
        </p:spPr>
      </p:pic>
      <p:pic>
        <p:nvPicPr>
          <p:cNvPr id="11" name="Рисунок 10" descr="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4786314" y="3429000"/>
            <a:ext cx="1941445" cy="2358030"/>
          </a:xfrm>
          <a:prstGeom prst="rect">
            <a:avLst/>
          </a:prstGeom>
        </p:spPr>
      </p:pic>
      <p:pic>
        <p:nvPicPr>
          <p:cNvPr id="12" name="Рисунок 11" descr="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2714612" y="3429000"/>
            <a:ext cx="1954067" cy="2373362"/>
          </a:xfrm>
          <a:prstGeom prst="rect">
            <a:avLst/>
          </a:prstGeom>
        </p:spPr>
      </p:pic>
      <p:pic>
        <p:nvPicPr>
          <p:cNvPr id="13" name="Рисунок 12" descr="3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642910" y="3500438"/>
            <a:ext cx="1954067" cy="2373361"/>
          </a:xfrm>
          <a:prstGeom prst="rect">
            <a:avLst/>
          </a:prstGeom>
        </p:spPr>
      </p:pic>
      <p:pic>
        <p:nvPicPr>
          <p:cNvPr id="14" name="Рисунок 13" descr="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6429388" y="857231"/>
            <a:ext cx="1938044" cy="2225175"/>
          </a:xfrm>
          <a:prstGeom prst="rect">
            <a:avLst/>
          </a:prstGeom>
        </p:spPr>
      </p:pic>
      <p:pic>
        <p:nvPicPr>
          <p:cNvPr id="15" name="Рисунок 14" descr="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>
            <a:off x="3643306" y="714356"/>
            <a:ext cx="1882629" cy="2286594"/>
          </a:xfrm>
          <a:prstGeom prst="rect">
            <a:avLst/>
          </a:prstGeom>
        </p:spPr>
      </p:pic>
      <p:sp>
        <p:nvSpPr>
          <p:cNvPr id="16" name="Текст 3"/>
          <p:cNvSpPr>
            <a:spLocks noGrp="1"/>
          </p:cNvSpPr>
          <p:nvPr>
            <p:ph type="body" sz="quarter" idx="13"/>
          </p:nvPr>
        </p:nvSpPr>
        <p:spPr>
          <a:xfrm>
            <a:off x="142844" y="2786058"/>
            <a:ext cx="2428892" cy="71438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красный</a:t>
            </a:r>
            <a:endParaRPr lang="ru-RU" sz="3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13"/>
          </p:nvPr>
        </p:nvSpPr>
        <p:spPr>
          <a:xfrm>
            <a:off x="2857488" y="2786058"/>
            <a:ext cx="3071834" cy="71438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оранжевый</a:t>
            </a:r>
            <a:endParaRPr lang="ru-RU" sz="3600" b="1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3"/>
          </p:nvPr>
        </p:nvSpPr>
        <p:spPr>
          <a:xfrm>
            <a:off x="5786446" y="2786058"/>
            <a:ext cx="3071834" cy="71438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жёлтый</a:t>
            </a:r>
            <a:endParaRPr lang="ru-RU" sz="3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9" name="Текст 3"/>
          <p:cNvSpPr>
            <a:spLocks noGrp="1"/>
          </p:cNvSpPr>
          <p:nvPr>
            <p:ph type="body" sz="quarter" idx="13"/>
          </p:nvPr>
        </p:nvSpPr>
        <p:spPr>
          <a:xfrm>
            <a:off x="0" y="5715016"/>
            <a:ext cx="2143140" cy="71438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зелёный</a:t>
            </a:r>
            <a:endParaRPr lang="ru-RU" sz="36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0" name="Текст 3"/>
          <p:cNvSpPr>
            <a:spLocks noGrp="1"/>
          </p:cNvSpPr>
          <p:nvPr>
            <p:ph type="body" sz="quarter" idx="13"/>
          </p:nvPr>
        </p:nvSpPr>
        <p:spPr>
          <a:xfrm>
            <a:off x="2285984" y="5715016"/>
            <a:ext cx="2143140" cy="71438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</a:rPr>
              <a:t>голубой</a:t>
            </a:r>
            <a:endParaRPr lang="ru-RU" sz="3600" b="1" dirty="0">
              <a:ln>
                <a:solidFill>
                  <a:sysClr val="windowText" lastClr="000000"/>
                </a:solidFill>
              </a:ln>
              <a:solidFill>
                <a:srgbClr val="00FFFF"/>
              </a:solidFill>
            </a:endParaRPr>
          </a:p>
        </p:txBody>
      </p:sp>
      <p:sp>
        <p:nvSpPr>
          <p:cNvPr id="21" name="Текст 3"/>
          <p:cNvSpPr>
            <a:spLocks noGrp="1"/>
          </p:cNvSpPr>
          <p:nvPr>
            <p:ph type="body" sz="quarter" idx="13"/>
          </p:nvPr>
        </p:nvSpPr>
        <p:spPr>
          <a:xfrm>
            <a:off x="4500562" y="5715016"/>
            <a:ext cx="1571636" cy="71438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синий</a:t>
            </a:r>
            <a:endParaRPr lang="ru-RU" sz="3600" b="1" dirty="0">
              <a:ln>
                <a:solidFill>
                  <a:sysClr val="windowText" lastClr="000000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13"/>
          </p:nvPr>
        </p:nvSpPr>
        <p:spPr>
          <a:xfrm>
            <a:off x="6072166" y="5715016"/>
            <a:ext cx="3071834" cy="5715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</a:rPr>
              <a:t>фиолетовый</a:t>
            </a:r>
            <a:endParaRPr lang="ru-RU" sz="3600" b="1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0"/>
                            </p:stCondLst>
                            <p:childTnLst>
                              <p:par>
                                <p:cTn id="40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40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0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9000"/>
                            </p:stCondLst>
                            <p:childTnLst>
                              <p:par>
                                <p:cTn id="53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20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40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7000"/>
                            </p:stCondLst>
                            <p:childTnLst>
                              <p:par>
                                <p:cTn id="66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2000"/>
                            </p:stCondLst>
                            <p:childTnLst>
                              <p:par>
                                <p:cTn id="7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0"/>
                            </p:stCondLst>
                            <p:childTnLst>
                              <p:par>
                                <p:cTn id="79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80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0"/>
                            </p:stCondLst>
                            <p:childTnLst>
                              <p:par>
                                <p:cTn id="8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0"/>
                            </p:stCondLst>
                            <p:childTnLst>
                              <p:par>
                                <p:cTn id="92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6000"/>
                            </p:stCondLst>
                            <p:childTnLst>
                              <p:par>
                                <p:cTn id="9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build="p"/>
      <p:bldP spid="17" grpId="0" build="p"/>
      <p:bldP spid="18" grpId="0" build="p"/>
      <p:bldP spid="19" grpId="0" build="p"/>
      <p:bldP spid="20" grpId="0" build="p"/>
      <p:bldP spid="21" grpId="0" build="p"/>
      <p:bldP spid="2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1571612"/>
            <a:ext cx="6286544" cy="2214578"/>
          </a:xfrm>
        </p:spPr>
        <p:txBody>
          <a:bodyPr>
            <a:noAutofit/>
          </a:bodyPr>
          <a:lstStyle/>
          <a:p>
            <a:r>
              <a:rPr lang="ru-RU" sz="9600" b="1" u="sng" dirty="0" smtClean="0">
                <a:ln>
                  <a:solidFill>
                    <a:sysClr val="windowText" lastClr="000000"/>
                  </a:solidFill>
                </a:ln>
                <a:gradFill flip="none" rotWithShape="1">
                  <a:gsLst>
                    <a:gs pos="2600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  <a:tileRect/>
                </a:gradFill>
              </a:rPr>
              <a:t>Конец</a:t>
            </a:r>
            <a:endParaRPr lang="ru-RU" sz="9600" b="1" u="sng" dirty="0">
              <a:ln>
                <a:solidFill>
                  <a:sysClr val="windowText" lastClr="000000"/>
                </a:solidFill>
              </a:ln>
              <a:gradFill flip="none" rotWithShape="1">
                <a:gsLst>
                  <a:gs pos="2600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00" y="5357826"/>
            <a:ext cx="73677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b="1" cap="all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C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 </a:t>
            </a:r>
            <a:r>
              <a:rPr lang="ru-RU" b="1" cap="all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мультимедийном</a:t>
            </a:r>
            <a:r>
              <a:rPr lang="ru-RU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пособии использованы стихи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А. </a:t>
            </a:r>
            <a:r>
              <a:rPr lang="ru-RU" b="1" cap="all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Венгер</a:t>
            </a:r>
            <a:r>
              <a:rPr lang="ru-RU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«Цвета радуги»</a:t>
            </a:r>
            <a:endParaRPr lang="ru-RU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C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2000232" y="1500174"/>
            <a:ext cx="5791184" cy="2071702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Краски сегодня очень устали:</a:t>
            </a:r>
          </a:p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Радугу в небе они рисовали.</a:t>
            </a:r>
          </a:p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Долго трудились над радугой краски,</a:t>
            </a:r>
          </a:p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Радуга вышла красивой как в сказке.</a:t>
            </a:r>
          </a:p>
          <a:p>
            <a:pPr>
              <a:defRPr/>
            </a:pPr>
            <a:r>
              <a:rPr lang="ru-RU" sz="2400" b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Вся разноцветная - вот красота!</a:t>
            </a:r>
          </a:p>
          <a:p>
            <a:pPr>
              <a:defRPr/>
            </a:pPr>
            <a:r>
              <a:rPr lang="ru-RU" sz="2400" b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Ты полюбуйся,  какие цвета.</a:t>
            </a:r>
          </a:p>
          <a:p>
            <a:endParaRPr lang="ru-RU" sz="2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8110566" cy="752460"/>
          </a:xfr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Радуга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9" name="Picture 5" descr="C:\Documents and Settings\Администратор\Local Settings\Temporary Internet Files\Content.IE5\FYQ1HV32\MPj04120540000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643314"/>
            <a:ext cx="4429156" cy="300039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1142976" y="1571612"/>
            <a:ext cx="6143668" cy="207170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Красная редиска выросла на грядке,</a:t>
            </a:r>
          </a:p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Рядом помидоры — красные ребятки.</a:t>
            </a:r>
          </a:p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Красные тюльпаны на окне стоят, </a:t>
            </a:r>
          </a:p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Красные знамена за окном горят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3300"/>
                </a:solidFill>
              </a:rPr>
              <a:t>.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28604"/>
            <a:ext cx="8110566" cy="857256"/>
          </a:xfrm>
          <a:solidFill>
            <a:srgbClr val="FF0000"/>
          </a:solidFill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Красный цвет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6" name="Рисунок 5" descr="s79053879 копия.png"/>
          <p:cNvPicPr>
            <a:picLocks noChangeAspect="1"/>
          </p:cNvPicPr>
          <p:nvPr/>
        </p:nvPicPr>
        <p:blipFill>
          <a:blip r:embed="rId3"/>
          <a:srcRect l="14587" t="7759" r="11781" b="9475"/>
          <a:stretch>
            <a:fillRect/>
          </a:stretch>
        </p:blipFill>
        <p:spPr>
          <a:xfrm rot="10800000">
            <a:off x="7643834" y="4857760"/>
            <a:ext cx="1297451" cy="1714488"/>
          </a:xfrm>
          <a:prstGeom prst="rect">
            <a:avLst/>
          </a:prstGeom>
        </p:spPr>
      </p:pic>
      <p:pic>
        <p:nvPicPr>
          <p:cNvPr id="2053" name="Picture 5" descr="C:\Documents and Settings\Администратор\Local Settings\Temporary Internet Files\Content.IE5\WEYI9ZEB\MCFD00546_0000[1].wmf"/>
          <p:cNvPicPr>
            <a:picLocks noChangeAspect="1" noChangeArrowheads="1"/>
          </p:cNvPicPr>
          <p:nvPr/>
        </p:nvPicPr>
        <p:blipFill>
          <a:blip r:embed="rId4"/>
          <a:srcRect l="46576"/>
          <a:stretch>
            <a:fillRect/>
          </a:stretch>
        </p:blipFill>
        <p:spPr bwMode="auto">
          <a:xfrm>
            <a:off x="1500166" y="5000636"/>
            <a:ext cx="3429024" cy="1397892"/>
          </a:xfrm>
          <a:prstGeom prst="rect">
            <a:avLst/>
          </a:prstGeom>
          <a:noFill/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285720" y="6500834"/>
            <a:ext cx="750099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7" descr="C:\Documents and Settings\Администратор\Local Settings\Temporary Internet Files\Content.IE5\ZCZVU2G9\MCj0239543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3857628"/>
            <a:ext cx="1500198" cy="2490145"/>
          </a:xfrm>
          <a:prstGeom prst="rect">
            <a:avLst/>
          </a:prstGeom>
          <a:noFill/>
        </p:spPr>
      </p:pic>
      <p:pic>
        <p:nvPicPr>
          <p:cNvPr id="26" name="Рисунок 25" descr="MCj039649400м00[1]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571744"/>
            <a:ext cx="1857356" cy="2428892"/>
          </a:xfrm>
          <a:prstGeom prst="rect">
            <a:avLst/>
          </a:prstGeom>
        </p:spPr>
      </p:pic>
      <p:pic>
        <p:nvPicPr>
          <p:cNvPr id="34" name="Рисунок 33" descr="Новое изображение копияй копия.png"/>
          <p:cNvPicPr>
            <a:picLocks noChangeAspect="1"/>
          </p:cNvPicPr>
          <p:nvPr/>
        </p:nvPicPr>
        <p:blipFill>
          <a:blip r:embed="rId7">
            <a:lum bright="-29000" contrast="65000"/>
          </a:blip>
          <a:srcRect l="-6895"/>
          <a:stretch>
            <a:fillRect/>
          </a:stretch>
        </p:blipFill>
        <p:spPr>
          <a:xfrm>
            <a:off x="6858016" y="1571612"/>
            <a:ext cx="2143108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0034" y="1643050"/>
            <a:ext cx="7429552" cy="121444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6600"/>
                </a:solidFill>
              </a:rPr>
              <a:t>Оранжевой лисице всю ночь морковка снится.</a:t>
            </a:r>
          </a:p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6600"/>
                </a:solidFill>
              </a:rPr>
              <a:t>На лисий хвост похожа: оранжевая тоже.</a:t>
            </a:r>
          </a:p>
          <a:p>
            <a:endParaRPr lang="ru-RU" sz="2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28604"/>
            <a:ext cx="8110566" cy="857256"/>
          </a:xfrm>
          <a:solidFill>
            <a:srgbClr val="FF9900"/>
          </a:solidFill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Оранжевый цвет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85720" y="6500834"/>
            <a:ext cx="7500990" cy="1588"/>
          </a:xfrm>
          <a:prstGeom prst="line">
            <a:avLst/>
          </a:prstGeom>
          <a:ln w="762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C:\Documents and Settings\Администратор\Local Settings\Temporary Internet Files\Content.IE5\5E3MX33I\MCj0441392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571744"/>
            <a:ext cx="3429024" cy="2857520"/>
          </a:xfrm>
          <a:prstGeom prst="rect">
            <a:avLst/>
          </a:prstGeom>
          <a:noFill/>
        </p:spPr>
      </p:pic>
      <p:pic>
        <p:nvPicPr>
          <p:cNvPr id="3086" name="Picture 14" descr="C:\Documents and Settings\Администратор\Local Settings\Temporary Internet Files\Content.IE5\7Q80QU00\MCj0193430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727971">
            <a:off x="5103841" y="2984416"/>
            <a:ext cx="3643338" cy="1415732"/>
          </a:xfrm>
          <a:prstGeom prst="rect">
            <a:avLst/>
          </a:prstGeom>
          <a:noFill/>
        </p:spPr>
      </p:pic>
      <p:pic>
        <p:nvPicPr>
          <p:cNvPr id="28" name="Рисунок 27" descr="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7580634" y="4786322"/>
            <a:ext cx="1563366" cy="1898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2285984" y="1500174"/>
            <a:ext cx="6572296" cy="192882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Желтое солнце на землю глядит,</a:t>
            </a:r>
            <a:endParaRPr lang="ru-RU" sz="8000" b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Желтый подсолнух за солнцем следит. </a:t>
            </a:r>
          </a:p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Желтые груши на ветках висят. </a:t>
            </a:r>
          </a:p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Желтые листья с деревьев летят.</a:t>
            </a:r>
          </a:p>
          <a:p>
            <a:endParaRPr lang="ru-RU" sz="2400" dirty="0" smtClean="0">
              <a:solidFill>
                <a:srgbClr val="FFFF00"/>
              </a:solidFill>
            </a:endParaRPr>
          </a:p>
          <a:p>
            <a:endParaRPr lang="ru-RU" sz="2400" dirty="0" smtClean="0">
              <a:solidFill>
                <a:srgbClr val="FFFF00"/>
              </a:solidFill>
            </a:endParaRPr>
          </a:p>
          <a:p>
            <a:endParaRPr lang="ru-RU" sz="2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28604"/>
            <a:ext cx="8110566" cy="857256"/>
          </a:xfrm>
          <a:solidFill>
            <a:srgbClr val="FFFF00"/>
          </a:solidFill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Жёлтый цвет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85720" y="6500834"/>
            <a:ext cx="7500990" cy="158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572396" y="4643446"/>
            <a:ext cx="1742134" cy="2000240"/>
          </a:xfrm>
          <a:prstGeom prst="rect">
            <a:avLst/>
          </a:prstGeom>
        </p:spPr>
      </p:pic>
      <p:pic>
        <p:nvPicPr>
          <p:cNvPr id="4100" name="Picture 4" descr="C:\Documents and Settings\Администратор\Local Settings\Temporary Internet Files\Content.IE5\ZCZVU2G9\MCj0438205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357298"/>
            <a:ext cx="2286016" cy="2286016"/>
          </a:xfrm>
          <a:prstGeom prst="rect">
            <a:avLst/>
          </a:prstGeom>
          <a:noFill/>
        </p:spPr>
      </p:pic>
      <p:pic>
        <p:nvPicPr>
          <p:cNvPr id="4103" name="Picture 7" descr="C:\Documents and Settings\Администратор\Local Settings\Temporary Internet Files\Content.IE5\QYOZ9TO4\MCj0428161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3" y="4214818"/>
            <a:ext cx="1643074" cy="2152652"/>
          </a:xfrm>
          <a:prstGeom prst="rect">
            <a:avLst/>
          </a:prstGeom>
          <a:noFill/>
        </p:spPr>
      </p:pic>
      <p:pic>
        <p:nvPicPr>
          <p:cNvPr id="31" name="Рисунок 30" descr="Новое изображение копиязз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628" y="3429000"/>
            <a:ext cx="2714644" cy="3236612"/>
          </a:xfrm>
          <a:prstGeom prst="rect">
            <a:avLst/>
          </a:prstGeom>
        </p:spPr>
      </p:pic>
      <p:pic>
        <p:nvPicPr>
          <p:cNvPr id="39" name="Рисунок 38" descr="Новое изображение ааакопия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7422" y="3643314"/>
            <a:ext cx="2260318" cy="2374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1357290" y="1357298"/>
            <a:ext cx="6572296" cy="271464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Зеленеют все опушки,</a:t>
            </a:r>
          </a:p>
          <a:p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Зеленеет пруд.</a:t>
            </a:r>
          </a:p>
          <a:p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А зелёные лягушки   песенку поют.</a:t>
            </a:r>
          </a:p>
          <a:p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Ёлка - сноп зелёных свечек,</a:t>
            </a:r>
          </a:p>
          <a:p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Мох - зелёный пол,</a:t>
            </a:r>
          </a:p>
          <a:p>
            <a:r>
              <a:rPr lang="ru-RU" sz="2400" spc="50" dirty="0" smtClean="0">
                <a:ln w="135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</a:rPr>
              <a:t>И зелёненький кузнечик   песенку завел...</a:t>
            </a:r>
          </a:p>
          <a:p>
            <a:endParaRPr lang="ru-RU" sz="2400" dirty="0" smtClean="0">
              <a:solidFill>
                <a:schemeClr val="folHlink"/>
              </a:solidFill>
            </a:endParaRPr>
          </a:p>
          <a:p>
            <a:endParaRPr lang="ru-RU" sz="2400" dirty="0" smtClean="0">
              <a:solidFill>
                <a:schemeClr val="folHlink"/>
              </a:solidFill>
            </a:endParaRPr>
          </a:p>
          <a:p>
            <a:endParaRPr lang="ru-RU" sz="2400" dirty="0" smtClean="0">
              <a:solidFill>
                <a:srgbClr val="FFFF00"/>
              </a:solidFill>
            </a:endParaRPr>
          </a:p>
          <a:p>
            <a:endParaRPr lang="ru-RU" sz="2400" dirty="0" smtClean="0">
              <a:solidFill>
                <a:srgbClr val="FFFF00"/>
              </a:solidFill>
            </a:endParaRPr>
          </a:p>
          <a:p>
            <a:endParaRPr lang="ru-RU" sz="2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28604"/>
            <a:ext cx="8110566" cy="857256"/>
          </a:xfrm>
          <a:solidFill>
            <a:srgbClr val="00B050"/>
          </a:solidFill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Зелёный цвет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85720" y="6500834"/>
            <a:ext cx="7500990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572396" y="4572008"/>
            <a:ext cx="1714480" cy="2082364"/>
          </a:xfrm>
          <a:prstGeom prst="rect">
            <a:avLst/>
          </a:prstGeom>
        </p:spPr>
      </p:pic>
      <p:pic>
        <p:nvPicPr>
          <p:cNvPr id="5127" name="Picture 7" descr="C:\Documents and Settings\Администратор\Local Settings\Temporary Internet Files\Content.IE5\I4V5383M\MMAG00181_000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642952">
            <a:off x="3540850" y="3825296"/>
            <a:ext cx="2676496" cy="2228862"/>
          </a:xfrm>
          <a:prstGeom prst="rect">
            <a:avLst/>
          </a:prstGeom>
          <a:noFill/>
        </p:spPr>
      </p:pic>
      <p:pic>
        <p:nvPicPr>
          <p:cNvPr id="20" name="Рисунок 19" descr="Новое изображехээээхние копия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103796" flipV="1">
            <a:off x="7176285" y="1922115"/>
            <a:ext cx="1574603" cy="2425397"/>
          </a:xfrm>
          <a:prstGeom prst="rect">
            <a:avLst/>
          </a:prstGeom>
        </p:spPr>
      </p:pic>
      <p:pic>
        <p:nvPicPr>
          <p:cNvPr id="5136" name="Picture 16" descr="C:\Documents and Settings\Администратор\Local Settings\Temporary Internet Files\Content.IE5\I4V5383M\MCj0351349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428868"/>
            <a:ext cx="1857388" cy="3934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3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214282" y="1500174"/>
            <a:ext cx="6572296" cy="200026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0099FF"/>
                </a:solidFill>
              </a:rPr>
              <a:t>Глаза голубые у куклы моей, </a:t>
            </a:r>
          </a:p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0099FF"/>
                </a:solidFill>
              </a:rPr>
              <a:t>А небо над нами еще голубей. </a:t>
            </a:r>
          </a:p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0099FF"/>
                </a:solidFill>
              </a:rPr>
              <a:t>Оно голубое, как тысячи глаз.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</a:rPr>
              <a:t> </a:t>
            </a:r>
          </a:p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0099FF"/>
                </a:solidFill>
              </a:rPr>
              <a:t>Мы смотрим на небо, а небо — на нас.</a:t>
            </a:r>
          </a:p>
          <a:p>
            <a:endParaRPr lang="ru-RU" sz="2400" dirty="0" smtClean="0">
              <a:solidFill>
                <a:schemeClr val="folHlink"/>
              </a:solidFill>
            </a:endParaRPr>
          </a:p>
          <a:p>
            <a:endParaRPr lang="ru-RU" sz="2400" dirty="0" smtClean="0">
              <a:solidFill>
                <a:schemeClr val="folHlink"/>
              </a:solidFill>
            </a:endParaRPr>
          </a:p>
          <a:p>
            <a:endParaRPr lang="ru-RU" sz="2400" dirty="0" smtClean="0">
              <a:solidFill>
                <a:srgbClr val="FFFF00"/>
              </a:solidFill>
            </a:endParaRPr>
          </a:p>
          <a:p>
            <a:endParaRPr lang="ru-RU" sz="2400" dirty="0" smtClean="0">
              <a:solidFill>
                <a:srgbClr val="FFFF00"/>
              </a:solidFill>
            </a:endParaRPr>
          </a:p>
          <a:p>
            <a:endParaRPr lang="ru-RU" sz="2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28604"/>
            <a:ext cx="8110566" cy="857256"/>
          </a:xfrm>
          <a:solidFill>
            <a:srgbClr val="00CCFF"/>
          </a:solidFill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Голубой цвет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85720" y="6500834"/>
            <a:ext cx="7500990" cy="1588"/>
          </a:xfrm>
          <a:prstGeom prst="line">
            <a:avLst/>
          </a:prstGeom>
          <a:ln w="76200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572396" y="4500570"/>
            <a:ext cx="1764498" cy="2143116"/>
          </a:xfrm>
          <a:prstGeom prst="rect">
            <a:avLst/>
          </a:prstGeom>
        </p:spPr>
      </p:pic>
      <p:pic>
        <p:nvPicPr>
          <p:cNvPr id="17" name="Рисунок 16" descr="MCj04404060000[1]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1071546"/>
            <a:ext cx="2857488" cy="2857488"/>
          </a:xfrm>
          <a:prstGeom prst="rect">
            <a:avLst/>
          </a:prstGeom>
        </p:spPr>
      </p:pic>
      <p:pic>
        <p:nvPicPr>
          <p:cNvPr id="6152" name="Picture 8" descr="C:\Documents and Settings\Администратор\Local Settings\Temporary Internet Files\Content.IE5\5E3MX33I\MCj0237791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3786190"/>
            <a:ext cx="1500198" cy="1886986"/>
          </a:xfrm>
          <a:prstGeom prst="rect">
            <a:avLst/>
          </a:prstGeom>
          <a:noFill/>
        </p:spPr>
      </p:pic>
      <p:pic>
        <p:nvPicPr>
          <p:cNvPr id="6156" name="Picture 12" descr="C:\Documents and Settings\Администратор\Local Settings\Temporary Internet Files\Content.IE5\0ULF5O3U\MCj0438231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3357562"/>
            <a:ext cx="1928826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3428992" y="1428736"/>
            <a:ext cx="5214974" cy="214314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В синем море — островок, </a:t>
            </a:r>
          </a:p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Путь до острова далек. </a:t>
            </a:r>
          </a:p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А на нем растет цветок — </a:t>
            </a:r>
          </a:p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Синий-синий василек.</a:t>
            </a:r>
          </a:p>
          <a:p>
            <a:endParaRPr lang="ru-RU" sz="2400" dirty="0" smtClean="0">
              <a:solidFill>
                <a:schemeClr val="folHlink"/>
              </a:solidFill>
            </a:endParaRPr>
          </a:p>
          <a:p>
            <a:endParaRPr lang="ru-RU" sz="2400" dirty="0" smtClean="0">
              <a:solidFill>
                <a:schemeClr val="folHlink"/>
              </a:solidFill>
            </a:endParaRPr>
          </a:p>
          <a:p>
            <a:endParaRPr lang="ru-RU" sz="2400" dirty="0" smtClean="0">
              <a:solidFill>
                <a:srgbClr val="FFFF00"/>
              </a:solidFill>
            </a:endParaRPr>
          </a:p>
          <a:p>
            <a:endParaRPr lang="ru-RU" sz="2400" dirty="0" smtClean="0">
              <a:solidFill>
                <a:srgbClr val="FFFF00"/>
              </a:solidFill>
            </a:endParaRPr>
          </a:p>
          <a:p>
            <a:endParaRPr lang="ru-RU" sz="2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28604"/>
            <a:ext cx="8110566" cy="857256"/>
          </a:xfrm>
          <a:solidFill>
            <a:srgbClr val="0070C0"/>
          </a:solidFill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Синий цвет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85720" y="6500834"/>
            <a:ext cx="7500990" cy="158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497136" y="4500570"/>
            <a:ext cx="1646864" cy="2000240"/>
          </a:xfrm>
          <a:prstGeom prst="rect">
            <a:avLst/>
          </a:prstGeom>
        </p:spPr>
      </p:pic>
      <p:pic>
        <p:nvPicPr>
          <p:cNvPr id="19" name="Рисунок 18" descr="Новое иллзображение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620130">
            <a:off x="4376261" y="4158502"/>
            <a:ext cx="2556873" cy="1794231"/>
          </a:xfrm>
          <a:prstGeom prst="rect">
            <a:avLst/>
          </a:prstGeom>
        </p:spPr>
      </p:pic>
      <p:pic>
        <p:nvPicPr>
          <p:cNvPr id="24" name="Рисунок 23" descr="дддддд копия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1571612"/>
            <a:ext cx="3000396" cy="4811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71472" y="1428736"/>
            <a:ext cx="8001056" cy="200026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Фиолетовой фиалке надоело жить в лесу. </a:t>
            </a:r>
          </a:p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Я сорву ее и маме в день рожденья принесу.</a:t>
            </a:r>
          </a:p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С фиолетовой сиренью будет жить она</a:t>
            </a:r>
          </a:p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На столе в красивой вазе около окна.</a:t>
            </a:r>
          </a:p>
          <a:p>
            <a:endParaRPr lang="ru-RU" sz="2400" dirty="0" smtClean="0">
              <a:solidFill>
                <a:schemeClr val="folHlink"/>
              </a:solidFill>
            </a:endParaRPr>
          </a:p>
          <a:p>
            <a:endParaRPr lang="ru-RU" sz="2400" dirty="0" smtClean="0">
              <a:solidFill>
                <a:schemeClr val="folHlink"/>
              </a:solidFill>
            </a:endParaRPr>
          </a:p>
          <a:p>
            <a:endParaRPr lang="ru-RU" sz="2400" dirty="0" smtClean="0">
              <a:solidFill>
                <a:srgbClr val="FFFF00"/>
              </a:solidFill>
            </a:endParaRPr>
          </a:p>
          <a:p>
            <a:endParaRPr lang="ru-RU" sz="2400" dirty="0" smtClean="0">
              <a:solidFill>
                <a:srgbClr val="FFFF00"/>
              </a:solidFill>
            </a:endParaRPr>
          </a:p>
          <a:p>
            <a:endParaRPr lang="ru-RU" sz="2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28604"/>
            <a:ext cx="8110566" cy="857256"/>
          </a:xfrm>
          <a:solidFill>
            <a:srgbClr val="7030A0"/>
          </a:solidFill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Фиолетовый цвет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85720" y="6500834"/>
            <a:ext cx="7500990" cy="158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438318" y="4714884"/>
            <a:ext cx="1588047" cy="1928802"/>
          </a:xfrm>
          <a:prstGeom prst="rect">
            <a:avLst/>
          </a:prstGeom>
        </p:spPr>
      </p:pic>
      <p:pic>
        <p:nvPicPr>
          <p:cNvPr id="8201" name="Picture 9" descr="C:\Documents and Settings\Администратор\Local Settings\Temporary Internet Files\Content.IE5\RCO4LHAB\MCj0122983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29824">
            <a:off x="4828797" y="3344529"/>
            <a:ext cx="2483159" cy="3362655"/>
          </a:xfrm>
          <a:prstGeom prst="rect">
            <a:avLst/>
          </a:prstGeom>
          <a:noFill/>
        </p:spPr>
      </p:pic>
      <p:pic>
        <p:nvPicPr>
          <p:cNvPr id="18" name="Рисунок 17" descr="ддддд копия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00" y="3643314"/>
            <a:ext cx="2565450" cy="2612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" grpId="0" animBg="1"/>
    </p:bldLst>
  </p:timing>
</p:sld>
</file>

<file path=ppt/theme/theme1.xml><?xml version="1.0" encoding="utf-8"?>
<a:theme xmlns:a="http://schemas.openxmlformats.org/drawingml/2006/main" name="Похвальный лист за отличную посещаемост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ids Zon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279</Words>
  <Application>Microsoft Office PowerPoint</Application>
  <PresentationFormat>Экран (4:3)</PresentationFormat>
  <Paragraphs>76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Похвальный лист за отличную посещаемость</vt:lpstr>
      <vt:lpstr>Департамент образования города Москвы  Юго-западное окружное управление образования Государственное образовательное учреждение детский сад комбинированного вида № 2483  </vt:lpstr>
      <vt:lpstr>Радуга</vt:lpstr>
      <vt:lpstr>Красный цвет</vt:lpstr>
      <vt:lpstr>Оранжевый цвет</vt:lpstr>
      <vt:lpstr>Жёлтый цвет</vt:lpstr>
      <vt:lpstr>Зелёный цвет</vt:lpstr>
      <vt:lpstr>Голубой цвет</vt:lpstr>
      <vt:lpstr>Синий цвет</vt:lpstr>
      <vt:lpstr>Фиолетовый цвет</vt:lpstr>
      <vt:lpstr>Назови цвета:</vt:lpstr>
      <vt:lpstr>Конец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2010-02-06T09:53:41Z</dcterms:created>
  <dcterms:modified xsi:type="dcterms:W3CDTF">2010-03-11T11:08:49Z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TC102512851049</vt:lpwstr>
  </property>
</Properties>
</file>