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F46F3-3419-4B61-AFBC-8761C3EC530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38533D9-2718-4B00-8648-B5CF2DE91F0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3D3EE-ADF1-489C-8FF5-0959717F5E5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C8526-0FC6-4652-93F1-F21427E2BD3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82D0E-D221-4668-86F7-01EECDE0AC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F08E-7D5C-4F38-9E4A-61D2A655A4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0A230-D28F-425B-B2F0-DD05010E0E1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58EF593-7F43-4520-83A1-E673C873B53A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19D41-57F5-4B96-9C4F-0B8583A3508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CDC6B-9023-465E-B6E3-D4BE32CE844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F6CAC-FE46-48B7-BD43-FD5D02B4693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0C691-C90C-41CC-A21D-D1051EA1CAB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71FB8-D3C1-465C-982F-7F953CC5552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31068E4-3A57-4D14-A007-BC34D46E6E9B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E8F90-104A-4069-898F-BBAA1E77FAC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01230-44FE-42A7-97C0-79AF961AFF7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B6E35-362B-4D0C-8DE5-84DDAFF92C7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0C6C5-F26F-46AF-A042-59C60C141A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C1FCA-983B-4F47-875A-216FA5D1BB6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E6D0-2D6F-494B-AD82-B6361501980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3E78F-ED5C-4FEC-93D3-DCF56E9287C3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51430-147B-4BEC-ADFA-CEDABE8ECD4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E05F87-A234-4E7E-8124-A4C055D9A30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15.03.2016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97723F-0E16-4BAF-8542-C142D5EE781A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>
            <a:noAutofit/>
          </a:bodyPr>
          <a:lstStyle/>
          <a:p>
            <a:pPr algn="ctr"/>
            <a:endParaRPr lang="ru-RU" sz="1600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340768"/>
            <a:ext cx="712511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Взаимодействие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детского сада и семьи</a:t>
            </a:r>
          </a:p>
          <a:p>
            <a:pPr marL="0" indent="0" algn="r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Тематические выставки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Дары осени</a:t>
            </a:r>
          </a:p>
          <a:p>
            <a:r>
              <a:rPr lang="ru-RU" dirty="0" smtClean="0"/>
              <a:t>Зимний макет</a:t>
            </a:r>
          </a:p>
          <a:p>
            <a:r>
              <a:rPr lang="ru-RU" dirty="0" smtClean="0"/>
              <a:t>Птичья столовая</a:t>
            </a:r>
          </a:p>
          <a:p>
            <a:r>
              <a:rPr lang="ru-RU" dirty="0" smtClean="0"/>
              <a:t>Космос глазами детей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 горка, осенние поделки, праздник осени\DSC_02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2"/>
          <a:stretch/>
        </p:blipFill>
        <p:spPr bwMode="auto">
          <a:xfrm>
            <a:off x="348072" y="4581128"/>
            <a:ext cx="4104456" cy="149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:\фото\15.04.2014\DSC_0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16" y="2011491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21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«Родословная моей семьи»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Цель: помочь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осознать важность семейных традиций, совместного труда и отдыха, необходимость уважительного, заботливого отношения к членам своей семьи</a:t>
            </a:r>
            <a:endParaRPr lang="ru-RU" dirty="0"/>
          </a:p>
        </p:txBody>
      </p:sp>
      <p:pic>
        <p:nvPicPr>
          <p:cNvPr id="1026" name="Picture 2" descr="D:\фото пред-разв\DSCN1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33105"/>
            <a:ext cx="4343400" cy="3258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38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в горнице детского сада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82824"/>
            <a:ext cx="4191000" cy="4724400"/>
          </a:xfrm>
        </p:spPr>
        <p:txBody>
          <a:bodyPr/>
          <a:lstStyle/>
          <a:p>
            <a:r>
              <a:rPr lang="ru-RU" dirty="0" smtClean="0"/>
              <a:t>Бабушкин сундук</a:t>
            </a:r>
          </a:p>
          <a:p>
            <a:r>
              <a:rPr lang="ru-RU" dirty="0" smtClean="0"/>
              <a:t>Знакомство с русской избой</a:t>
            </a:r>
          </a:p>
          <a:p>
            <a:r>
              <a:rPr lang="ru-RU" dirty="0" smtClean="0"/>
              <a:t>Вечера русской старины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есурсный центр фото\горница 2\DSCN1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ресурсный центр фото\горница3\163CANON\IMG_5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ресурсный центр фото\пчелка посиделки\SDC12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655581"/>
            <a:ext cx="4283968" cy="309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14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79576"/>
            <a:ext cx="8686800" cy="84124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Круглый стол «моя любимая детская книга»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2708920"/>
            <a:ext cx="6715472" cy="4724400"/>
          </a:xfrm>
        </p:spPr>
        <p:txBody>
          <a:bodyPr/>
          <a:lstStyle/>
          <a:p>
            <a:r>
              <a:rPr lang="ru-RU" b="1" dirty="0" smtClean="0"/>
              <a:t>Цель: </a:t>
            </a:r>
            <a:r>
              <a:rPr lang="ru-RU" dirty="0" smtClean="0"/>
              <a:t>повышение педагогической компетенции родителей по приобщению детей к чтению художественной литературы.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49263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Созданная система работы дошкольного учреждения с родителями, основанная на реализации главного принципа  – вовлечение семьи в жизнь детского сада, в целях создания единого пространства развития ребенка; позволяет максимально удовлетворять потребности и запросы родителей, о чём свидетельствуют следующие результаты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marL="0" lvl="0" indent="449263"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• активное участие родителей в жизни детского сада (регулярное посещение мероприятий, участие родителей в реализации проектов по благоустройству участков и оформлению групп и т.д.)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marL="0" lvl="0" indent="449263"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• наличие положительных отзывов о работе дошкольных групп.</a:t>
            </a:r>
            <a:endParaRPr lang="ru-RU" sz="3400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Библиографический список: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Федеральный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закон «Об образовании в Российской Федерации»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Федеральные государственные общеобразовательные стандарты дошкольного образования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Давыдова О.И., Майер А.А.,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Богославец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Л.Г. проекты в работе с семьей. Творческий центр, 2012г.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Осипова Л.Е. родительские собрания в детском саду, 2009г.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Социальное партнерство детского сада и семьи. Творческий центр, 2013г.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Шорохова О.А. Играем в сказку. Москва, 2008г.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Доронова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Т.Н. Взаимодействие дошкольного учреждения с родителями. Сфера, 2002г.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Зверева О.Л., Кротова Т.В. Общение педагога с родителями в ДОУ. Творческий центр, 2005г.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Статья </a:t>
            </a:r>
            <a:r>
              <a:rPr lang="ru-RU" sz="2800" b="1" dirty="0" smtClean="0">
                <a:latin typeface="Times New Roman"/>
                <a:ea typeface="Times New Roman"/>
              </a:rPr>
              <a:t>44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федерального закона              «Об образовании в Российской Федерации»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Права</a:t>
            </a:r>
            <a:r>
              <a:rPr lang="ru-RU" sz="2400" b="1" dirty="0">
                <a:latin typeface="Times New Roman"/>
                <a:ea typeface="Times New Roman"/>
              </a:rPr>
              <a:t>, обязанности и ответственность в сфере образования родителей (законных представителей) несовершеннолетних обучающихся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1.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pPr algn="ctr"/>
            <a:r>
              <a:rPr lang="ru-RU" sz="2400" b="1" dirty="0" smtClean="0"/>
              <a:t>Федеральный государственный образовательный стандарт дошкольного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3"/>
            <a:ext cx="7162955" cy="468051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ts val="1350"/>
              </a:lnSpc>
              <a:spcAft>
                <a:spcPts val="1500"/>
              </a:spcAft>
            </a:pPr>
            <a:endParaRPr lang="ru-RU" dirty="0" smtClean="0"/>
          </a:p>
          <a:p>
            <a:pPr algn="just">
              <a:lnSpc>
                <a:spcPts val="1350"/>
              </a:lnSpc>
              <a:spcAft>
                <a:spcPts val="1500"/>
              </a:spcAft>
            </a:pPr>
            <a:endParaRPr lang="ru-RU" dirty="0"/>
          </a:p>
          <a:p>
            <a:pPr algn="just">
              <a:spcAft>
                <a:spcPts val="1500"/>
              </a:spcAft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ставит перед нами задачу 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обеспечения </a:t>
            </a:r>
            <a:r>
              <a:rPr lang="ru-RU" sz="29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психолого-педагогической 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является основой для </a:t>
            </a:r>
            <a:r>
              <a:rPr lang="ru-RU" sz="29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оказания 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</a:t>
            </a:r>
            <a:r>
              <a:rPr lang="ru-RU" sz="29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500"/>
              </a:spcAft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основной общеобразовательной программы  </a:t>
            </a:r>
            <a:r>
              <a:rPr lang="ru-RU" sz="29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создает </a:t>
            </a:r>
            <a:r>
              <a:rPr lang="ru-RU" sz="29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участия родителей (законных представителей) в образовательной деятельности</a:t>
            </a:r>
          </a:p>
          <a:p>
            <a:pPr marL="0" indent="0" algn="just">
              <a:lnSpc>
                <a:spcPts val="1350"/>
              </a:lnSpc>
              <a:spcAft>
                <a:spcPts val="15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2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4E3B3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525963"/>
          </a:xfrm>
        </p:spPr>
        <p:txBody>
          <a:bodyPr/>
          <a:lstStyle/>
          <a:p>
            <a:pPr algn="just">
              <a:spcAft>
                <a:spcPts val="1500"/>
              </a:spcAft>
              <a:buClr>
                <a:srgbClr val="F0A22E"/>
              </a:buClr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обеспечивают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поддержку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pPr algn="just">
              <a:spcAft>
                <a:spcPts val="1500"/>
              </a:spcAft>
              <a:buClr>
                <a:srgbClr val="F0A22E"/>
              </a:buClr>
            </a:pP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Условием, необходимым для создания социальной ситуации развития детей, соответствующей специфике дошкольного </a:t>
            </a:r>
            <a:r>
              <a:rPr lang="ru-RU" sz="1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возраста является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взаимодействие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1350"/>
              </a:lnSpc>
              <a:spcAft>
                <a:spcPts val="15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9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 дошкольного образования </a:t>
            </a:r>
            <a:r>
              <a:rPr lang="ru-RU" sz="31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должен:</a:t>
            </a:r>
            <a:r>
              <a:rPr lang="ru-RU" dirty="0">
                <a:effectLst/>
                <a:latin typeface="Times New Roman"/>
                <a:ea typeface="Times New Roman"/>
              </a:rPr>
              <a:t/>
            </a:r>
            <a:br>
              <a:rPr lang="ru-RU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4162"/>
            <a:ext cx="7920880" cy="4525963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владеть </a:t>
            </a:r>
            <a:r>
              <a:rPr lang="ru-RU" sz="2400" dirty="0">
                <a:latin typeface="Times New Roman"/>
                <a:ea typeface="Times New Roman"/>
              </a:rPr>
              <a:t>методами и средствами психолого-педагогического просвещения родителей (законных представителей) детей раннего и дошкольного возраста, уметь выстраивать партнерское взаимодействие с ними для решения образовательных задач.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38" y="1428750"/>
            <a:ext cx="8229600" cy="50974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ru-RU" sz="2800" b="1" dirty="0">
              <a:solidFill>
                <a:prstClr val="black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688" y="2714625"/>
            <a:ext cx="2143125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формы работы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8455793">
            <a:off x="1978819" y="1046957"/>
            <a:ext cx="1244600" cy="267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Анкетирование</a:t>
            </a:r>
          </a:p>
        </p:txBody>
      </p:sp>
      <p:sp>
        <p:nvSpPr>
          <p:cNvPr id="9" name="Овал 8"/>
          <p:cNvSpPr/>
          <p:nvPr/>
        </p:nvSpPr>
        <p:spPr>
          <a:xfrm rot="20739069">
            <a:off x="3098800" y="269875"/>
            <a:ext cx="1214438" cy="2676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Игровой практикум</a:t>
            </a:r>
          </a:p>
        </p:txBody>
      </p:sp>
      <p:sp>
        <p:nvSpPr>
          <p:cNvPr id="10" name="Овал 9"/>
          <p:cNvSpPr/>
          <p:nvPr/>
        </p:nvSpPr>
        <p:spPr>
          <a:xfrm rot="1601713">
            <a:off x="4529113" y="448574"/>
            <a:ext cx="1359893" cy="26765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Оформление стенгазет</a:t>
            </a:r>
          </a:p>
        </p:txBody>
      </p:sp>
      <p:sp>
        <p:nvSpPr>
          <p:cNvPr id="11" name="Овал 10"/>
          <p:cNvSpPr/>
          <p:nvPr/>
        </p:nvSpPr>
        <p:spPr>
          <a:xfrm rot="5115199">
            <a:off x="5834857" y="2031206"/>
            <a:ext cx="1090612" cy="26765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Оформление наглядной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9700286">
            <a:off x="4760913" y="3959225"/>
            <a:ext cx="1143000" cy="26765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День открытых </a:t>
            </a:r>
            <a:r>
              <a:rPr lang="ru-RU" dirty="0">
                <a:solidFill>
                  <a:schemeClr val="tx1"/>
                </a:solidFill>
              </a:rPr>
              <a:t>дверей</a:t>
            </a:r>
          </a:p>
        </p:txBody>
      </p:sp>
      <p:sp>
        <p:nvSpPr>
          <p:cNvPr id="13" name="Овал 12"/>
          <p:cNvSpPr/>
          <p:nvPr/>
        </p:nvSpPr>
        <p:spPr>
          <a:xfrm rot="250034">
            <a:off x="3524250" y="4135438"/>
            <a:ext cx="1119188" cy="2676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Портфолио группы</a:t>
            </a:r>
          </a:p>
        </p:txBody>
      </p:sp>
      <p:sp>
        <p:nvSpPr>
          <p:cNvPr id="14" name="Овал 13"/>
          <p:cNvSpPr/>
          <p:nvPr/>
        </p:nvSpPr>
        <p:spPr>
          <a:xfrm rot="16008134">
            <a:off x="1538287" y="2352676"/>
            <a:ext cx="1236663" cy="26781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Проектная деятельность</a:t>
            </a:r>
          </a:p>
        </p:txBody>
      </p:sp>
      <p:sp>
        <p:nvSpPr>
          <p:cNvPr id="15" name="Овал 14"/>
          <p:cNvSpPr/>
          <p:nvPr/>
        </p:nvSpPr>
        <p:spPr>
          <a:xfrm rot="2551319">
            <a:off x="2090738" y="3659188"/>
            <a:ext cx="1301750" cy="26781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Совместные праздники, развлечения</a:t>
            </a:r>
          </a:p>
        </p:txBody>
      </p:sp>
      <p:sp>
        <p:nvSpPr>
          <p:cNvPr id="16" name="Овал 15"/>
          <p:cNvSpPr/>
          <p:nvPr/>
        </p:nvSpPr>
        <p:spPr>
          <a:xfrm rot="3009146">
            <a:off x="5530851" y="957262"/>
            <a:ext cx="1071562" cy="26781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Мастер-классы</a:t>
            </a:r>
          </a:p>
        </p:txBody>
      </p:sp>
      <p:sp>
        <p:nvSpPr>
          <p:cNvPr id="17" name="Овал 16"/>
          <p:cNvSpPr/>
          <p:nvPr/>
        </p:nvSpPr>
        <p:spPr>
          <a:xfrm rot="6475840">
            <a:off x="5669756" y="3109119"/>
            <a:ext cx="1127125" cy="267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Деловые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9542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Беседа «Характеристика типов семейного воспитания»</a:t>
            </a:r>
          </a:p>
          <a:p>
            <a:r>
              <a:rPr lang="ru-RU" dirty="0" smtClean="0"/>
              <a:t>Анкетирование </a:t>
            </a:r>
          </a:p>
          <a:p>
            <a:r>
              <a:rPr lang="ru-RU" dirty="0" smtClean="0"/>
              <a:t>Упражнение-тренинг «Какой я родитель?»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 доверия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доверительные отношения родителей и педагогов в вопросах воспитания и обучения детей</a:t>
            </a:r>
            <a:endParaRPr lang="ru-RU" dirty="0"/>
          </a:p>
        </p:txBody>
      </p:sp>
      <p:pic>
        <p:nvPicPr>
          <p:cNvPr id="1027" name="Picture 3" descr="D:\фото пред-разв\DSCN1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72014"/>
            <a:ext cx="4343400" cy="438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78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Наглядная информация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Фотоотчеты</a:t>
            </a:r>
          </a:p>
          <a:p>
            <a:r>
              <a:rPr lang="ru-RU" dirty="0" smtClean="0"/>
              <a:t>Стенгазеты</a:t>
            </a:r>
          </a:p>
          <a:p>
            <a:endParaRPr lang="ru-RU" dirty="0"/>
          </a:p>
        </p:txBody>
      </p:sp>
      <p:pic>
        <p:nvPicPr>
          <p:cNvPr id="2050" name="Picture 2" descr="D:\фото пред-разв\DSCN19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268760"/>
            <a:ext cx="4343400" cy="3258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фото пред-разв\DSCN1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5420"/>
            <a:ext cx="2680065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фото пред-разв\DSCN1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7"/>
            <a:ext cx="4050663" cy="3038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91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465</TotalTime>
  <Words>594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Monotype Corsiva</vt:lpstr>
      <vt:lpstr>Times New Roman</vt:lpstr>
      <vt:lpstr>Wingdings 2</vt:lpstr>
      <vt:lpstr>Трек</vt:lpstr>
      <vt:lpstr>Презентация PowerPoint</vt:lpstr>
      <vt:lpstr>Статья 44 федерального закона              «Об образовании в Российской Федерации»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Педагог дошкольного образования должен: </vt:lpstr>
      <vt:lpstr> </vt:lpstr>
      <vt:lpstr>Знакомство с родителями</vt:lpstr>
      <vt:lpstr>Почта доверия</vt:lpstr>
      <vt:lpstr>Наглядная информация для родителей</vt:lpstr>
      <vt:lpstr>Тематические выставки</vt:lpstr>
      <vt:lpstr>Проект «Родословная моей семьи»</vt:lpstr>
      <vt:lpstr>Мероприятия в горнице детского сада</vt:lpstr>
      <vt:lpstr>Круглый стол «моя любимая детская книга»</vt:lpstr>
      <vt:lpstr>Презентация PowerPoint</vt:lpstr>
      <vt:lpstr>Библиографический список: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</dc:title>
  <dc:creator>Анюта</dc:creator>
  <cp:lastModifiedBy>Анюта</cp:lastModifiedBy>
  <cp:revision>27</cp:revision>
  <dcterms:created xsi:type="dcterms:W3CDTF">2014-04-21T11:20:33Z</dcterms:created>
  <dcterms:modified xsi:type="dcterms:W3CDTF">2016-03-15T12:44:28Z</dcterms:modified>
</cp:coreProperties>
</file>