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70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7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58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1"/>
          <p:cNvGrpSpPr/>
          <p:nvPr/>
        </p:nvGrpSpPr>
        <p:grpSpPr>
          <a:xfrm>
            <a:off x="0" y="0"/>
            <a:ext cx="9144000" cy="6400800"/>
            <a:chOff x="0" y="0"/>
            <a:chExt cx="9144000" cy="6400800"/>
          </a:xfrm>
        </p:grpSpPr>
        <p:sp>
          <p:nvSpPr>
            <p:cNvPr id="16" name="Rectangle 15"/>
            <p:cNvSpPr/>
            <p:nvPr/>
          </p:nvSpPr>
          <p:spPr>
            <a:xfrm>
              <a:off x="1828800" y="4572000"/>
              <a:ext cx="68580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0" y="0"/>
              <a:ext cx="9144000" cy="6400800"/>
              <a:chOff x="0" y="0"/>
              <a:chExt cx="9144000" cy="6400800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0"/>
                <a:ext cx="1828800" cy="64008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0" y="4572000"/>
                <a:ext cx="9144000" cy="18288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>
                <a:reflection blurRad="6350" stA="50000" endA="300" endPos="38500" dist="508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0" y="45720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553200"/>
            <a:ext cx="1676400" cy="228600"/>
          </a:xfrm>
        </p:spPr>
        <p:txBody>
          <a:bodyPr vert="horz" lIns="91440" tIns="45720" rIns="91440" bIns="45720" rtlCol="0" anchor="t" anchorCtr="0"/>
          <a:lstStyle>
            <a:lvl1pPr marL="0" algn="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156B160C-1DD4-4528-B662-12DE6C7B8FE9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1553" y="6553200"/>
            <a:ext cx="1676400" cy="228600"/>
          </a:xfrm>
        </p:spPr>
        <p:txBody>
          <a:bodyPr anchor="t" anchorCtr="0"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70076" y="6553200"/>
            <a:ext cx="762000" cy="228600"/>
          </a:xfrm>
          <a:noFill/>
          <a:ln>
            <a:noFill/>
          </a:ln>
          <a:effectLst/>
        </p:spPr>
        <p:txBody>
          <a:bodyPr/>
          <a:lstStyle>
            <a:lvl1pPr algn="ctr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4EAE058B-D682-4D24-9C96-4E141E833A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5867400"/>
            <a:ext cx="6570722" cy="457200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contourClr>
                <a:srgbClr val="DDDDDD"/>
              </a:contourClr>
            </a:sp3d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>
                    <a:alpha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648200"/>
            <a:ext cx="6553200" cy="1219200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B160C-1DD4-4528-B662-12DE6C7B8FE9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E058B-D682-4D24-9C96-4E141E833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9144000" cy="6858000"/>
            <a:chOff x="-442912" y="457200"/>
            <a:chExt cx="9144000" cy="6858000"/>
          </a:xfrm>
        </p:grpSpPr>
        <p:sp>
          <p:nvSpPr>
            <p:cNvPr id="18" name="Rectangle 17"/>
            <p:cNvSpPr/>
            <p:nvPr/>
          </p:nvSpPr>
          <p:spPr>
            <a:xfrm>
              <a:off x="-442912" y="457200"/>
              <a:ext cx="9129712" cy="1676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872288" y="457200"/>
              <a:ext cx="1828800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872288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1" name="Oval 20"/>
            <p:cNvSpPr/>
            <p:nvPr/>
          </p:nvSpPr>
          <p:spPr>
            <a:xfrm>
              <a:off x="7367588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2298700"/>
            <a:ext cx="1447800" cy="38274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0"/>
            <a:ext cx="5943600" cy="38401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B160C-1DD4-4528-B662-12DE6C7B8FE9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48600" y="533400"/>
            <a:ext cx="762000" cy="609600"/>
          </a:xfrm>
        </p:spPr>
        <p:txBody>
          <a:bodyPr/>
          <a:lstStyle/>
          <a:p>
            <a:fld id="{4EAE058B-D682-4D24-9C96-4E141E833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B160C-1DD4-4528-B662-12DE6C7B8FE9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E058B-D682-4D24-9C96-4E141E833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0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25146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28800" y="2514600"/>
              <a:ext cx="73152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667000"/>
            <a:ext cx="6629400" cy="114300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4495800"/>
            <a:ext cx="1524000" cy="205740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200000"/>
              </a:lnSpc>
              <a:buNone/>
              <a:defRPr sz="16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1152" y="6556248"/>
            <a:ext cx="1673352" cy="228600"/>
          </a:xfrm>
        </p:spPr>
        <p:txBody>
          <a:bodyPr/>
          <a:lstStyle/>
          <a:p>
            <a:fld id="{156B160C-1DD4-4528-B662-12DE6C7B8FE9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2808" y="6556248"/>
            <a:ext cx="1673352" cy="2286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67656" y="6556248"/>
            <a:ext cx="762000" cy="228600"/>
          </a:xfr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4EAE058B-D682-4D24-9C96-4E141E833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B160C-1DD4-4528-B662-12DE6C7B8FE9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E058B-D682-4D24-9C96-4E141E833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91697"/>
            <a:ext cx="2971800" cy="639762"/>
          </a:xfrm>
        </p:spPr>
        <p:txBody>
          <a:bodyPr vert="horz" lIns="91440" tIns="45720" rIns="91440" bIns="45720" rtlCol="0" anchor="ctr" anchorCtr="0">
            <a:noAutofit/>
          </a:bodyPr>
          <a:lstStyle>
            <a:lvl1pPr marL="0" indent="0">
              <a:buNone/>
              <a:defRPr sz="22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47925" y="3137647"/>
            <a:ext cx="2971800" cy="299923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15000" y="2291697"/>
            <a:ext cx="2971800" cy="639762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2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15000" y="3137647"/>
            <a:ext cx="2971800" cy="300196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B160C-1DD4-4528-B662-12DE6C7B8FE9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E058B-D682-4D24-9C96-4E141E833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0" y="0"/>
            <a:ext cx="9144000" cy="1676400"/>
            <a:chOff x="0" y="0"/>
            <a:chExt cx="9144000" cy="16764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91440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B160C-1DD4-4528-B662-12DE6C7B8FE9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E058B-D682-4D24-9C96-4E141E833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9"/>
          <p:cNvGrpSpPr/>
          <p:nvPr/>
        </p:nvGrpSpPr>
        <p:grpSpPr>
          <a:xfrm>
            <a:off x="0" y="0"/>
            <a:ext cx="1828800" cy="1676400"/>
            <a:chOff x="457200" y="457200"/>
            <a:chExt cx="1828800" cy="1676400"/>
          </a:xfrm>
        </p:grpSpPr>
        <p:sp>
          <p:nvSpPr>
            <p:cNvPr id="8" name="Rectangle 7"/>
            <p:cNvSpPr/>
            <p:nvPr/>
          </p:nvSpPr>
          <p:spPr>
            <a:xfrm>
              <a:off x="457200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Oval 8"/>
            <p:cNvSpPr/>
            <p:nvPr/>
          </p:nvSpPr>
          <p:spPr>
            <a:xfrm>
              <a:off x="952500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B160C-1DD4-4528-B662-12DE6C7B8FE9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E058B-D682-4D24-9C96-4E141E833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6624" y="2446991"/>
            <a:ext cx="5715000" cy="353119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90"/>
            <a:ext cx="1524000" cy="2362200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1400" b="1">
                <a:solidFill>
                  <a:srgbClr val="000000">
                    <a:alpha val="50196"/>
                  </a:srgb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B160C-1DD4-4528-B662-12DE6C7B8FE9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E058B-D682-4D24-9C96-4E141E833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06624" y="2450592"/>
            <a:ext cx="5715000" cy="3529584"/>
          </a:xfrm>
          <a:noFill/>
          <a:ln w="101600" cmpd="sng">
            <a:miter lim="800000"/>
          </a:ln>
          <a:effectLst>
            <a:outerShdw blurRad="63500" sx="102000" sy="102000" algn="ctr" rotWithShape="0">
              <a:prstClr val="black">
                <a:alpha val="3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89"/>
            <a:ext cx="1527048" cy="2359152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50000"/>
              </a:lnSpc>
              <a:buNone/>
              <a:defRPr sz="14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B160C-1DD4-4528-B662-12DE6C7B8FE9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E058B-D682-4D24-9C96-4E141E833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457200" y="0"/>
              <a:ext cx="86868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86000"/>
            <a:ext cx="6248400" cy="384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149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156B160C-1DD4-4528-B662-12DE6C7B8FE9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400" y="533400"/>
            <a:ext cx="762000" cy="60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4EAE058B-D682-4D24-9C96-4E141E833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med">
    <p:dissolve/>
  </p:transition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4400" kern="1200" cap="small" spc="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1800"/>
        </a:spcBef>
        <a:buClr>
          <a:schemeClr val="accent1"/>
        </a:buClr>
        <a:buSzPct val="80000"/>
        <a:buFont typeface="Wingdings" pitchFamily="2" charset="2"/>
        <a:buChar char="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800"/>
        </a:spcBef>
        <a:buClr>
          <a:schemeClr val="accent2"/>
        </a:buClr>
        <a:buSzPct val="8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200"/>
        </a:spcBef>
        <a:buClr>
          <a:schemeClr val="accent3"/>
        </a:buClr>
        <a:buSzPct val="80000"/>
        <a:buFont typeface="Wingdings" pitchFamily="2" charset="2"/>
        <a:buChar char="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200"/>
        </a:spcBef>
        <a:buClr>
          <a:schemeClr val="accent4"/>
        </a:buClr>
        <a:buSzPct val="80000"/>
        <a:buFont typeface="Wingdings" pitchFamily="2" charset="2"/>
        <a:buChar char="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200"/>
        </a:spcBef>
        <a:buClr>
          <a:schemeClr val="accent5"/>
        </a:buClr>
        <a:buSzPct val="80000"/>
        <a:buFont typeface="Wingdings" pitchFamily="2" charset="2"/>
        <a:buChar char="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200"/>
        </a:spcBef>
        <a:buClr>
          <a:schemeClr val="accent6"/>
        </a:buClr>
        <a:buSzPct val="90000"/>
        <a:buFont typeface="Wingdings" pitchFamily="2" charset="2"/>
        <a:buChar char="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200"/>
        </a:spcBef>
        <a:buClr>
          <a:schemeClr val="accent1"/>
        </a:buClr>
        <a:buSzPct val="70000"/>
        <a:buFont typeface="Wingdings" pitchFamily="2" charset="2"/>
        <a:buChar char="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200"/>
        </a:spcBef>
        <a:buClr>
          <a:schemeClr val="accent3"/>
        </a:buClr>
        <a:buFont typeface="Courier New" pitchFamily="49" charset="0"/>
        <a:buChar char="o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2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3500430" y="1785926"/>
            <a:ext cx="3214710" cy="642942"/>
          </a:xfrm>
          <a:prstGeom prst="rect">
            <a:avLst/>
          </a:prstGeom>
        </p:spPr>
        <p:txBody>
          <a:bodyPr vert="horz" lIns="45720" tIns="0" rIns="45720" bIns="0" anchor="b" anchorCtr="0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u="none" strike="noStrike" kern="1200" normalizeH="0" baseline="0" noProof="0" dirty="0" smtClean="0">
                <a:ln w="28575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Кляксы</a:t>
            </a:r>
            <a:endParaRPr kumimoji="0" lang="ru-RU" sz="4800" b="1" i="0" u="none" strike="noStrike" kern="1200" normalizeH="0" baseline="0" noProof="0" dirty="0">
              <a:ln w="28575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2285984" y="2500306"/>
            <a:ext cx="6429420" cy="1428760"/>
          </a:xfrm>
          <a:prstGeom prst="rect">
            <a:avLst/>
          </a:prstGeom>
        </p:spPr>
        <p:txBody>
          <a:bodyPr vert="horz" lIns="45720" tIns="0" rIns="45720" bIns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kumimoji="0" lang="ru-RU" sz="2400" b="1" i="1" u="none" strike="noStrike" kern="120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</a:rPr>
              <a:t>Эта</a:t>
            </a:r>
            <a:r>
              <a:rPr kumimoji="0" lang="ru-RU" sz="2400" b="1" i="1" u="none" strike="noStrike" kern="1200" normalizeH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</a:rPr>
              <a:t> дидактическая игра</a:t>
            </a:r>
            <a:r>
              <a:rPr kumimoji="0" lang="ru-RU" sz="2400" b="1" i="1" u="none" strike="noStrike" kern="120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</a:rPr>
              <a:t> развивает у детей воображение, интуицию, чувствительность к пространственным отношениям</a:t>
            </a:r>
            <a:endParaRPr kumimoji="0" lang="ru-RU" sz="2400" b="1" i="0" u="none" strike="noStrike" kern="120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142852"/>
            <a:ext cx="6000792" cy="14547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Содержимое 2"/>
          <p:cNvSpPr txBox="1">
            <a:spLocks noGrp="1"/>
          </p:cNvSpPr>
          <p:nvPr>
            <p:ph type="title"/>
          </p:nvPr>
        </p:nvSpPr>
        <p:spPr>
          <a:xfrm>
            <a:off x="2000232" y="4071942"/>
            <a:ext cx="6858048" cy="1500198"/>
          </a:xfrm>
          <a:prstGeom prst="rect">
            <a:avLst/>
          </a:prstGeom>
        </p:spPr>
        <p:txBody>
          <a:bodyPr vert="horz" lIns="45720" tIns="0" rIns="45720" bIns="0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kumimoji="0" lang="ru-RU" sz="1800" b="1" i="1" u="sng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Задание: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kumimoji="0" lang="ru-RU" sz="1800" b="1" i="1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В каждой кляксе спряталось какое-то </a:t>
            </a:r>
            <a:r>
              <a:rPr lang="ru-RU" sz="1800" b="1" i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животное</a:t>
            </a:r>
            <a:r>
              <a:rPr kumimoji="0" lang="ru-RU" sz="1800" b="1" i="1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. Не спеши. Всмотрись внимательно, кого напоминает каждая из клякс.  Кто спрятался в них?</a:t>
            </a:r>
            <a:endParaRPr kumimoji="0" lang="ru-RU" sz="22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Содержимое 2"/>
          <p:cNvSpPr txBox="1">
            <a:spLocks noGrp="1"/>
          </p:cNvSpPr>
          <p:nvPr>
            <p:ph type="body" sz="half" idx="2"/>
          </p:nvPr>
        </p:nvSpPr>
        <p:spPr>
          <a:xfrm>
            <a:off x="2714612" y="5929330"/>
            <a:ext cx="4857784" cy="642942"/>
          </a:xfrm>
          <a:prstGeom prst="rect">
            <a:avLst/>
          </a:prstGeom>
        </p:spPr>
        <p:txBody>
          <a:bodyPr vert="horz" lIns="45720" tIns="0" rIns="45720" bIns="0"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lang="ru-RU" sz="64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Разработчик:</a:t>
            </a:r>
          </a:p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kumimoji="0" lang="ru-RU" sz="6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Учитель-дефектолог – Терновская</a:t>
            </a:r>
            <a:r>
              <a:rPr kumimoji="0" lang="ru-RU" sz="6400" b="1" i="1" u="none" strike="noStrike" kern="1200" cap="none" spc="0" normalizeH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 С.А.</a:t>
            </a:r>
            <a:endParaRPr kumimoji="0" lang="ru-RU" sz="6400" b="1" i="1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kumimoji="0" lang="ru-RU" sz="2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ru-RU" sz="2200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9512" y="0"/>
            <a:ext cx="144016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Для детей</a:t>
            </a:r>
          </a:p>
          <a:p>
            <a:pPr algn="ctr"/>
            <a:endParaRPr lang="ru-RU" sz="800" b="1" dirty="0" smtClean="0"/>
          </a:p>
          <a:p>
            <a:pPr algn="ctr"/>
            <a:endParaRPr lang="ru-RU" sz="800" b="1" dirty="0" smtClean="0"/>
          </a:p>
          <a:p>
            <a:pPr algn="ctr"/>
            <a:r>
              <a:rPr lang="ru-RU" b="1" smtClean="0"/>
              <a:t>   </a:t>
            </a:r>
            <a:r>
              <a:rPr lang="ru-RU" sz="2800" b="1" dirty="0" smtClean="0"/>
              <a:t>4</a:t>
            </a:r>
            <a:r>
              <a:rPr lang="ru-RU" sz="2800" b="1" smtClean="0"/>
              <a:t> </a:t>
            </a:r>
            <a:r>
              <a:rPr lang="ru-RU" sz="2800" b="1" dirty="0" smtClean="0"/>
              <a:t>- 6</a:t>
            </a:r>
          </a:p>
          <a:p>
            <a:pPr algn="ctr"/>
            <a:endParaRPr lang="ru-RU" sz="800" b="1" dirty="0" smtClean="0"/>
          </a:p>
          <a:p>
            <a:pPr algn="ctr"/>
            <a:r>
              <a:rPr lang="ru-RU" sz="2800" b="1" dirty="0" smtClean="0"/>
              <a:t> </a:t>
            </a:r>
            <a:r>
              <a:rPr lang="ru-RU" b="1" dirty="0" smtClean="0"/>
              <a:t>лет</a:t>
            </a:r>
            <a:endParaRPr lang="ru-RU" b="1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Documents and Settings\Admin\Рабочий стол\7.JPG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 t="8375" b="9958"/>
          <a:stretch>
            <a:fillRect/>
          </a:stretch>
        </p:blipFill>
        <p:spPr bwMode="auto">
          <a:xfrm>
            <a:off x="2643174" y="2428868"/>
            <a:ext cx="5205867" cy="407196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42844" y="6072206"/>
            <a:ext cx="16430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Кошка</a:t>
            </a:r>
            <a:endParaRPr lang="ru-RU" sz="3200" b="1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Кто это?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Documents and Settings\Admin\Рабочий стол\9.JPG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2786050" y="2500306"/>
            <a:ext cx="4786346" cy="405687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42844" y="6072206"/>
            <a:ext cx="1714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Лягушка</a:t>
            </a:r>
            <a:endParaRPr lang="ru-RU" sz="3200" b="1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Кто это?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Documents and Settings\Admin\Рабочий стол\8.JPG"/>
          <p:cNvPicPr>
            <a:picLocks noChangeAspect="1" noChangeArrowheads="1"/>
          </p:cNvPicPr>
          <p:nvPr/>
        </p:nvPicPr>
        <p:blipFill>
          <a:blip r:embed="rId2" cstate="print"/>
          <a:srcRect t="12462"/>
          <a:stretch>
            <a:fillRect/>
          </a:stretch>
        </p:blipFill>
        <p:spPr bwMode="auto">
          <a:xfrm>
            <a:off x="3000364" y="2447672"/>
            <a:ext cx="4786346" cy="3922603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42844" y="6072206"/>
            <a:ext cx="16430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Петух</a:t>
            </a:r>
            <a:endParaRPr lang="ru-RU" sz="3200" b="1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Кто это?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2285984" y="5429264"/>
            <a:ext cx="6143668" cy="71438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В презентации использовались материалы книги:</a:t>
            </a:r>
          </a:p>
          <a:p>
            <a:r>
              <a:rPr lang="ru-RU" b="1" dirty="0" err="1" smtClean="0"/>
              <a:t>Гатанова</a:t>
            </a:r>
            <a:r>
              <a:rPr lang="ru-RU" b="1" dirty="0" smtClean="0"/>
              <a:t> Н. В., </a:t>
            </a:r>
            <a:r>
              <a:rPr lang="ru-RU" b="1" dirty="0" err="1" smtClean="0"/>
              <a:t>Тунина</a:t>
            </a:r>
            <a:r>
              <a:rPr lang="ru-RU" b="1" dirty="0" smtClean="0"/>
              <a:t> Е. Г. Развиваю мелкую моторику — СПб.: Издательство «Питер», 2000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2214546" y="1571612"/>
            <a:ext cx="6286544" cy="1357322"/>
          </a:xfrm>
        </p:spPr>
        <p:txBody>
          <a:bodyPr/>
          <a:lstStyle/>
          <a:p>
            <a:pPr algn="ctr"/>
            <a:r>
              <a:rPr lang="ru-RU" sz="7200" b="1" cap="none" spc="0" dirty="0" smtClean="0">
                <a:ln w="381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МОЛОДЕЦ!!!</a:t>
            </a:r>
            <a:endParaRPr lang="ru-RU" sz="7200" b="1" cap="none" spc="0" dirty="0">
              <a:ln w="381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50" autoRev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7" dur="250" autoRev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3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8992" y="285728"/>
            <a:ext cx="3643338" cy="1000132"/>
          </a:xfrm>
        </p:spPr>
        <p:txBody>
          <a:bodyPr>
            <a:norm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Кто это?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26" name="Picture 2" descr="C:\Documents and Settings\Admin\Рабочий стол\Безымянный.JPG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2857488" y="2428868"/>
            <a:ext cx="4643470" cy="4043021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42844" y="6072206"/>
            <a:ext cx="16430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Лошадь</a:t>
            </a:r>
            <a:endParaRPr lang="ru-RU" sz="3200" b="1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\Рабочий стол\1.JPG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2714612" y="2571744"/>
            <a:ext cx="5186384" cy="3929089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42844" y="6072206"/>
            <a:ext cx="16430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Улитка</a:t>
            </a:r>
            <a:endParaRPr lang="ru-RU" sz="3200" b="1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Кто это?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Documents and Settings\Admin\Рабочий стол\Безымянный.JPG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2500298" y="2500306"/>
            <a:ext cx="5524500" cy="3819525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42844" y="6072206"/>
            <a:ext cx="16430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Лиса</a:t>
            </a:r>
            <a:endParaRPr lang="ru-RU" sz="3200" b="1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Кто это?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Admin\Рабочий стол\10.JPG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3071802" y="2285992"/>
            <a:ext cx="4286280" cy="437772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42844" y="6072206"/>
            <a:ext cx="16430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Слон</a:t>
            </a:r>
            <a:endParaRPr lang="ru-RU" sz="3200" b="1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Кто это?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Admin\Рабочий стол\2.JPG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 t="4749" b="5011"/>
          <a:stretch>
            <a:fillRect/>
          </a:stretch>
        </p:blipFill>
        <p:spPr bwMode="auto">
          <a:xfrm>
            <a:off x="3428992" y="2272597"/>
            <a:ext cx="3714776" cy="4411298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42844" y="6072206"/>
            <a:ext cx="16430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Жираф</a:t>
            </a:r>
            <a:endParaRPr lang="ru-RU" sz="3200" b="1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Кто это?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Admin\Рабочий стол\3.JPG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 rot="846505">
            <a:off x="2881171" y="2825249"/>
            <a:ext cx="5105252" cy="3344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0" y="6072206"/>
            <a:ext cx="171451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b="1" dirty="0" smtClean="0"/>
              <a:t>Ящерица</a:t>
            </a:r>
            <a:endParaRPr lang="ru-RU" sz="3000" b="1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Кто это?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 descr="C:\Documents and Settings\Admin\Рабочий стол\4.JPG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 r="12068" b="5259"/>
          <a:stretch>
            <a:fillRect/>
          </a:stretch>
        </p:blipFill>
        <p:spPr bwMode="auto">
          <a:xfrm>
            <a:off x="3071802" y="2357430"/>
            <a:ext cx="4572032" cy="4289083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42844" y="6072206"/>
            <a:ext cx="16430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Бабочка</a:t>
            </a:r>
            <a:endParaRPr lang="ru-RU" sz="3200" b="1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Кто это?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 descr="C:\Documents and Settings\Admin\Рабочий стол\6.JPG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 t="3122" b="6331"/>
          <a:stretch>
            <a:fillRect/>
          </a:stretch>
        </p:blipFill>
        <p:spPr bwMode="auto">
          <a:xfrm>
            <a:off x="3286116" y="2357430"/>
            <a:ext cx="4212379" cy="428628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0" y="6072206"/>
            <a:ext cx="185742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b="1" dirty="0" smtClean="0"/>
              <a:t>Осьминог</a:t>
            </a:r>
            <a:endParaRPr lang="ru-RU" sz="3000" b="1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Кто это?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Mod">
  <a:themeElements>
    <a:clrScheme name="Mod">
      <a:dk1>
        <a:sysClr val="windowText" lastClr="000000"/>
      </a:dk1>
      <a:lt1>
        <a:sysClr val="window" lastClr="FFFFFF"/>
      </a:lt1>
      <a:dk2>
        <a:srgbClr val="065218"/>
      </a:dk2>
      <a:lt2>
        <a:srgbClr val="EDF3AE"/>
      </a:lt2>
      <a:accent1>
        <a:srgbClr val="8FCB17"/>
      </a:accent1>
      <a:accent2>
        <a:srgbClr val="769F11"/>
      </a:accent2>
      <a:accent3>
        <a:srgbClr val="D4E336"/>
      </a:accent3>
      <a:accent4>
        <a:srgbClr val="0C8228"/>
      </a:accent4>
      <a:accent5>
        <a:srgbClr val="C0EDA8"/>
      </a:accent5>
      <a:accent6>
        <a:srgbClr val="3B4F18"/>
      </a:accent6>
      <a:hlink>
        <a:srgbClr val="0A6A21"/>
      </a:hlink>
      <a:folHlink>
        <a:srgbClr val="406EA5"/>
      </a:folHlink>
    </a:clrScheme>
    <a:fontScheme name="Mod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od">
      <a:fillStyleLst>
        <a:solidFill>
          <a:schemeClr val="phClr"/>
        </a:solidFill>
        <a:solidFill>
          <a:schemeClr val="phClr">
            <a:tint val="80000"/>
          </a:schemeClr>
        </a:solidFill>
        <a:solidFill>
          <a:schemeClr val="phClr">
            <a:shade val="30000"/>
            <a:satMod val="150000"/>
          </a:schemeClr>
        </a:solidFill>
      </a:fillStyleLst>
      <a:lnStyleLst>
        <a:ln w="9525" cap="flat" cmpd="sng" algn="ctr">
          <a:solidFill>
            <a:schemeClr val="phClr">
              <a:tint val="90000"/>
              <a:satMod val="105000"/>
            </a:schemeClr>
          </a:solidFill>
          <a:prstDash val="solid"/>
        </a:ln>
        <a:ln w="50800" cap="flat" cmpd="sng" algn="ctr">
          <a:solidFill>
            <a:schemeClr val="phClr">
              <a:tint val="90000"/>
            </a:schemeClr>
          </a:solidFill>
          <a:prstDash val="solid"/>
        </a:ln>
        <a:ln w="76200" cap="flat" cmpd="dbl" algn="ctr">
          <a:solidFill>
            <a:schemeClr val="phClr">
              <a:tint val="9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dist="25400" dir="5400000" sx="101000" sy="101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50800" dir="5400000" sx="101000" sy="101000" rotWithShape="0">
              <a:srgbClr val="000000">
                <a:alpha val="50000"/>
              </a:srgbClr>
            </a:outerShdw>
            <a:reflection blurRad="12700" stA="30000" endPos="30000" dist="508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5400000"/>
            </a:lightRig>
          </a:scene3d>
          <a:sp3d prstMaterial="softmetal">
            <a:bevelT w="63500" h="25400" prst="coolSlant"/>
          </a:sp3d>
        </a:effectStyle>
      </a:effectStyleLst>
      <a:bgFillStyleLst>
        <a:solidFill>
          <a:schemeClr val="phClr">
            <a:satMod val="125000"/>
          </a:schemeClr>
        </a:solidFill>
        <a:solidFill>
          <a:schemeClr val="phClr">
            <a:shade val="30000"/>
            <a:satMod val="150000"/>
          </a:schemeClr>
        </a:solidFill>
        <a:gradFill>
          <a:gsLst>
            <a:gs pos="0">
              <a:schemeClr val="phClr">
                <a:tint val="100000"/>
                <a:shade val="80000"/>
                <a:satMod val="135000"/>
              </a:schemeClr>
            </a:gs>
            <a:gs pos="55000">
              <a:schemeClr val="phClr">
                <a:tint val="70000"/>
                <a:shade val="100000"/>
                <a:satMod val="150000"/>
              </a:schemeClr>
            </a:gs>
            <a:gs pos="100000">
              <a:schemeClr val="phClr">
                <a:tint val="70000"/>
                <a:shade val="100000"/>
                <a:satMod val="15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Theme_Mod_theme</Template>
  <TotalTime>335</TotalTime>
  <Words>130</Words>
  <Application>Microsoft Office PowerPoint</Application>
  <PresentationFormat>Экран (4:3)</PresentationFormat>
  <Paragraphs>39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Mod</vt:lpstr>
      <vt:lpstr>Задание: В каждой кляксе спряталось какое-то животное. Не спеши. Всмотрись внимательно, кого напоминает каждая из клякс.  Кто спрятался в них?</vt:lpstr>
      <vt:lpstr>Кто это?</vt:lpstr>
      <vt:lpstr>Кто это?</vt:lpstr>
      <vt:lpstr>Кто это?</vt:lpstr>
      <vt:lpstr>Кто это?</vt:lpstr>
      <vt:lpstr>Кто это?</vt:lpstr>
      <vt:lpstr>Кто это?</vt:lpstr>
      <vt:lpstr>Кто это?</vt:lpstr>
      <vt:lpstr>Кто это?</vt:lpstr>
      <vt:lpstr>Кто это?</vt:lpstr>
      <vt:lpstr>Кто это?</vt:lpstr>
      <vt:lpstr>Кто это?</vt:lpstr>
      <vt:lpstr>МОЛОДЕЦ!!!</vt:lpstr>
    </vt:vector>
  </TitlesOfParts>
  <Company>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Светлана Терновская</dc:creator>
  <cp:lastModifiedBy>Маша</cp:lastModifiedBy>
  <cp:revision>38</cp:revision>
  <dcterms:created xsi:type="dcterms:W3CDTF">2010-12-04T07:29:33Z</dcterms:created>
  <dcterms:modified xsi:type="dcterms:W3CDTF">2012-12-06T10:37:00Z</dcterms:modified>
</cp:coreProperties>
</file>