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70" r:id="rId2"/>
    <p:sldId id="257" r:id="rId3"/>
    <p:sldId id="258" r:id="rId4"/>
    <p:sldId id="269" r:id="rId5"/>
    <p:sldId id="262" r:id="rId6"/>
    <p:sldId id="263" r:id="rId7"/>
    <p:sldId id="261" r:id="rId8"/>
    <p:sldId id="260" r:id="rId9"/>
    <p:sldId id="264" r:id="rId10"/>
    <p:sldId id="265" r:id="rId11"/>
    <p:sldId id="266" r:id="rId12"/>
    <p:sldId id="267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1"/>
          <p:cNvGrpSpPr/>
          <p:nvPr/>
        </p:nvGrpSpPr>
        <p:grpSpPr>
          <a:xfrm>
            <a:off x="0" y="0"/>
            <a:ext cx="9144000" cy="6400800"/>
            <a:chOff x="0" y="0"/>
            <a:chExt cx="9144000" cy="6400800"/>
          </a:xfrm>
        </p:grpSpPr>
        <p:sp>
          <p:nvSpPr>
            <p:cNvPr id="16" name="Rectangle 15"/>
            <p:cNvSpPr/>
            <p:nvPr/>
          </p:nvSpPr>
          <p:spPr>
            <a:xfrm>
              <a:off x="1828800" y="4572000"/>
              <a:ext cx="68580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0" y="0"/>
              <a:ext cx="9144000" cy="6400800"/>
              <a:chOff x="0" y="0"/>
              <a:chExt cx="9144000" cy="64008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0"/>
                <a:ext cx="1828800" cy="64008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0" y="4572000"/>
                <a:ext cx="9144000" cy="18288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>
                <a:reflection blurRad="6350" stA="50000" endA="300" endPos="38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0" y="45720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4200" y="6553200"/>
            <a:ext cx="1676400" cy="228600"/>
          </a:xfrm>
        </p:spPr>
        <p:txBody>
          <a:bodyPr vert="horz" lIns="91440" tIns="45720" rIns="91440" bIns="45720" rtlCol="0" anchor="t" anchorCtr="0"/>
          <a:lstStyle>
            <a:lvl1pPr marL="0" algn="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156B160C-1DD4-4528-B662-12DE6C7B8FE9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1553" y="6553200"/>
            <a:ext cx="1676400" cy="228600"/>
          </a:xfrm>
        </p:spPr>
        <p:txBody>
          <a:bodyPr anchor="t" anchorCtr="0"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70076" y="6553200"/>
            <a:ext cx="762000" cy="228600"/>
          </a:xfrm>
          <a:noFill/>
          <a:ln>
            <a:noFill/>
          </a:ln>
          <a:effectLst/>
        </p:spPr>
        <p:txBody>
          <a:bodyPr/>
          <a:lstStyle>
            <a:lvl1pPr algn="ctr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4EAE058B-D682-4D24-9C96-4E141E833A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5867400"/>
            <a:ext cx="6570722" cy="45720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>
                    <a:alpha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648200"/>
            <a:ext cx="6553200" cy="1219200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160C-1DD4-4528-B662-12DE6C7B8FE9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E058B-D682-4D24-9C96-4E141E833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9144000" cy="6858000"/>
            <a:chOff x="-442912" y="457200"/>
            <a:chExt cx="9144000" cy="6858000"/>
          </a:xfrm>
        </p:grpSpPr>
        <p:sp>
          <p:nvSpPr>
            <p:cNvPr id="18" name="Rectangle 17"/>
            <p:cNvSpPr/>
            <p:nvPr/>
          </p:nvSpPr>
          <p:spPr>
            <a:xfrm>
              <a:off x="-442912" y="457200"/>
              <a:ext cx="9129712" cy="1676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72288" y="457200"/>
              <a:ext cx="18288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872288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Oval 20"/>
            <p:cNvSpPr/>
            <p:nvPr/>
          </p:nvSpPr>
          <p:spPr>
            <a:xfrm>
              <a:off x="7367588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2298700"/>
            <a:ext cx="1447800" cy="38274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0"/>
            <a:ext cx="5943600" cy="3840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160C-1DD4-4528-B662-12DE6C7B8FE9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600" y="533400"/>
            <a:ext cx="762000" cy="609600"/>
          </a:xfrm>
        </p:spPr>
        <p:txBody>
          <a:bodyPr/>
          <a:lstStyle/>
          <a:p>
            <a:fld id="{4EAE058B-D682-4D24-9C96-4E141E833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160C-1DD4-4528-B662-12DE6C7B8FE9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E058B-D682-4D24-9C96-4E141E833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25146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28800" y="2514600"/>
              <a:ext cx="73152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667000"/>
            <a:ext cx="6629400" cy="114300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4495800"/>
            <a:ext cx="1524000" cy="20574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200000"/>
              </a:lnSpc>
              <a:buNone/>
              <a:defRPr sz="16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1152" y="6556248"/>
            <a:ext cx="1673352" cy="228600"/>
          </a:xfrm>
        </p:spPr>
        <p:txBody>
          <a:bodyPr/>
          <a:lstStyle/>
          <a:p>
            <a:fld id="{156B160C-1DD4-4528-B662-12DE6C7B8FE9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2808" y="6556248"/>
            <a:ext cx="1673352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67656" y="6556248"/>
            <a:ext cx="762000" cy="228600"/>
          </a:xfrm>
          <a:noFill/>
          <a:ln>
            <a:noFill/>
          </a:ln>
          <a:effectLst/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4EAE058B-D682-4D24-9C96-4E141E833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160C-1DD4-4528-B662-12DE6C7B8FE9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E058B-D682-4D24-9C96-4E141E833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2291697"/>
            <a:ext cx="2971800" cy="639762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>
              <a:buNone/>
              <a:defRPr sz="2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47925" y="3137647"/>
            <a:ext cx="2971800" cy="2999232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15000" y="2291697"/>
            <a:ext cx="2971800" cy="63976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15000" y="3137647"/>
            <a:ext cx="2971800" cy="3001962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160C-1DD4-4528-B662-12DE6C7B8FE9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E058B-D682-4D24-9C96-4E141E833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0" y="0"/>
            <a:ext cx="9144000" cy="1676400"/>
            <a:chOff x="0" y="0"/>
            <a:chExt cx="9144000" cy="16764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91440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160C-1DD4-4528-B662-12DE6C7B8FE9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E058B-D682-4D24-9C96-4E141E833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9"/>
          <p:cNvGrpSpPr/>
          <p:nvPr/>
        </p:nvGrpSpPr>
        <p:grpSpPr>
          <a:xfrm>
            <a:off x="0" y="0"/>
            <a:ext cx="1828800" cy="1676400"/>
            <a:chOff x="457200" y="457200"/>
            <a:chExt cx="1828800" cy="1676400"/>
          </a:xfrm>
        </p:grpSpPr>
        <p:sp>
          <p:nvSpPr>
            <p:cNvPr id="8" name="Rectangle 7"/>
            <p:cNvSpPr/>
            <p:nvPr/>
          </p:nvSpPr>
          <p:spPr>
            <a:xfrm>
              <a:off x="457200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Oval 8"/>
            <p:cNvSpPr/>
            <p:nvPr/>
          </p:nvSpPr>
          <p:spPr>
            <a:xfrm>
              <a:off x="952500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160C-1DD4-4528-B662-12DE6C7B8FE9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E058B-D682-4D24-9C96-4E141E833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6624" y="2446991"/>
            <a:ext cx="5715000" cy="3531198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90"/>
            <a:ext cx="1524000" cy="2362200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1">
                <a:solidFill>
                  <a:srgbClr val="000000">
                    <a:alpha val="50196"/>
                  </a:srgb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160C-1DD4-4528-B662-12DE6C7B8FE9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E058B-D682-4D24-9C96-4E141E833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06624" y="2450592"/>
            <a:ext cx="5715000" cy="3529584"/>
          </a:xfrm>
          <a:noFill/>
          <a:ln w="101600" cmpd="sng">
            <a:miter lim="800000"/>
          </a:ln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89"/>
            <a:ext cx="1527048" cy="235915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50000"/>
              </a:lnSpc>
              <a:buNone/>
              <a:defRPr sz="14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160C-1DD4-4528-B662-12DE6C7B8FE9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E058B-D682-4D24-9C96-4E141E833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457200" y="0"/>
              <a:ext cx="86868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Oval 10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2286000"/>
            <a:ext cx="6248400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149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156B160C-1DD4-4528-B662-12DE6C7B8FE9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400" y="533400"/>
            <a:ext cx="7620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4EAE058B-D682-4D24-9C96-4E141E833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med">
    <p:dissolve/>
  </p:transition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 cap="small" spc="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1800"/>
        </a:spcBef>
        <a:buClr>
          <a:schemeClr val="accent1"/>
        </a:buClr>
        <a:buSzPct val="80000"/>
        <a:buFont typeface="Wingdings" pitchFamily="2" charset="2"/>
        <a:buChar char="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800"/>
        </a:spcBef>
        <a:buClr>
          <a:schemeClr val="accent2"/>
        </a:buClr>
        <a:buSzPct val="8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200"/>
        </a:spcBef>
        <a:buClr>
          <a:schemeClr val="accent3"/>
        </a:buClr>
        <a:buSzPct val="80000"/>
        <a:buFont typeface="Wingdings" pitchFamily="2" charset="2"/>
        <a:buChar char="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200"/>
        </a:spcBef>
        <a:buClr>
          <a:schemeClr val="accent4"/>
        </a:buClr>
        <a:buSzPct val="80000"/>
        <a:buFont typeface="Wingdings" pitchFamily="2" charset="2"/>
        <a:buChar char="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200"/>
        </a:spcBef>
        <a:buClr>
          <a:schemeClr val="accent5"/>
        </a:buClr>
        <a:buSzPct val="80000"/>
        <a:buFont typeface="Wingdings" pitchFamily="2" charset="2"/>
        <a:buChar char="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200"/>
        </a:spcBef>
        <a:buClr>
          <a:schemeClr val="accent6"/>
        </a:buClr>
        <a:buSzPct val="90000"/>
        <a:buFont typeface="Wingdings" pitchFamily="2" charset="2"/>
        <a:buChar char="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200"/>
        </a:spcBef>
        <a:buClr>
          <a:schemeClr val="accent1"/>
        </a:buClr>
        <a:buSzPct val="70000"/>
        <a:buFont typeface="Wingdings" pitchFamily="2" charset="2"/>
        <a:buChar char="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200"/>
        </a:spcBef>
        <a:buClr>
          <a:schemeClr val="accent3"/>
        </a:buClr>
        <a:buFont typeface="Courier New" pitchFamily="49" charset="0"/>
        <a:buChar char="o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2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203848" y="1916832"/>
            <a:ext cx="4320480" cy="1224136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 smtClean="0">
                <a:ln w="28575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Зашумлённые картинки</a:t>
            </a:r>
            <a:endParaRPr kumimoji="0" lang="ru-RU" sz="4800" b="1" i="0" u="none" strike="noStrike" kern="1200" normalizeH="0" baseline="0" noProof="0" dirty="0">
              <a:ln w="28575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3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1979712" y="3284984"/>
            <a:ext cx="6429420" cy="1008112"/>
          </a:xfrm>
          <a:prstGeom prst="rect">
            <a:avLst/>
          </a:prstGeom>
        </p:spPr>
        <p:txBody>
          <a:bodyPr vert="horz" lIns="45720" tIns="0" rIns="4572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ru-RU" sz="2400" b="1" i="1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Эта</a:t>
            </a:r>
            <a:r>
              <a:rPr kumimoji="0" lang="ru-RU" sz="2400" b="1" i="1" u="none" strike="noStrike" kern="1200" normalizeH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 дидактическая игра</a:t>
            </a:r>
            <a:r>
              <a:rPr kumimoji="0" lang="ru-RU" sz="2400" b="1" i="1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 развивает у детей </a:t>
            </a:r>
            <a:r>
              <a:rPr lang="ru-RU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внимание и </a:t>
            </a:r>
            <a:r>
              <a:rPr kumimoji="0" lang="ru-RU" sz="2400" b="1" i="1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зрительное восприятие</a:t>
            </a:r>
            <a:endParaRPr kumimoji="0" lang="ru-RU" sz="2400" b="1" i="0" u="none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42852"/>
            <a:ext cx="6000792" cy="1454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одержимое 2"/>
          <p:cNvSpPr txBox="1">
            <a:spLocks noGrp="1"/>
          </p:cNvSpPr>
          <p:nvPr>
            <p:ph type="title"/>
          </p:nvPr>
        </p:nvSpPr>
        <p:spPr>
          <a:xfrm>
            <a:off x="1979712" y="4437112"/>
            <a:ext cx="6858048" cy="1080120"/>
          </a:xfrm>
          <a:prstGeom prst="rect">
            <a:avLst/>
          </a:prstGeom>
        </p:spPr>
        <p:txBody>
          <a:bodyPr vert="horz" lIns="45720" tIns="0" rIns="45720" bIns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ru-RU" sz="1800" b="1" i="1" u="sng" strike="noStrike" kern="1200" cap="none" spc="0" normalizeH="0" baseline="0" noProof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Задание: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lang="ru-RU" sz="1800" b="1" i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Посмотри внимательно. Что спрятано на картинке?</a:t>
            </a:r>
            <a:endParaRPr kumimoji="0" lang="ru-RU" sz="2200" b="1" i="0" u="none" strike="noStrike" kern="1200" cap="none" spc="0" normalizeH="0" baseline="0" noProof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2"/>
          <p:cNvSpPr txBox="1">
            <a:spLocks noGrp="1"/>
          </p:cNvSpPr>
          <p:nvPr>
            <p:ph type="body" sz="half" idx="2"/>
          </p:nvPr>
        </p:nvSpPr>
        <p:spPr>
          <a:xfrm>
            <a:off x="2714612" y="5929330"/>
            <a:ext cx="4857784" cy="642942"/>
          </a:xfrm>
          <a:prstGeom prst="rect">
            <a:avLst/>
          </a:prstGeom>
        </p:spPr>
        <p:txBody>
          <a:bodyPr vert="horz" lIns="45720" tIns="0" rIns="45720" bIns="0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lang="ru-RU" sz="64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Разработчик: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ru-RU" sz="6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Учитель-дефектолог – Терновская</a:t>
            </a:r>
            <a:r>
              <a:rPr kumimoji="0" lang="ru-RU" sz="6400" b="1" i="1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С.А.</a:t>
            </a:r>
            <a:endParaRPr kumimoji="0" lang="ru-RU" sz="6400" b="1" i="1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0"/>
            <a:ext cx="144016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Для детей</a:t>
            </a:r>
          </a:p>
          <a:p>
            <a:pPr algn="ctr"/>
            <a:endParaRPr lang="ru-RU" sz="800" b="1" dirty="0" smtClean="0"/>
          </a:p>
          <a:p>
            <a:pPr algn="ctr"/>
            <a:endParaRPr lang="ru-RU" sz="800" b="1" dirty="0" smtClean="0"/>
          </a:p>
          <a:p>
            <a:pPr algn="ctr"/>
            <a:r>
              <a:rPr lang="ru-RU" b="1" smtClean="0"/>
              <a:t>   </a:t>
            </a:r>
            <a:r>
              <a:rPr lang="ru-RU" sz="2800" b="1" dirty="0" smtClean="0"/>
              <a:t>4</a:t>
            </a:r>
            <a:r>
              <a:rPr lang="ru-RU" sz="2800" b="1" smtClean="0"/>
              <a:t> </a:t>
            </a:r>
            <a:r>
              <a:rPr lang="ru-RU" sz="2800" b="1" dirty="0" smtClean="0"/>
              <a:t>- 6</a:t>
            </a:r>
          </a:p>
          <a:p>
            <a:pPr algn="ctr"/>
            <a:endParaRPr lang="ru-RU" sz="800" b="1" dirty="0" smtClean="0"/>
          </a:p>
          <a:p>
            <a:pPr algn="ctr"/>
            <a:r>
              <a:rPr lang="ru-RU" sz="2800" b="1" dirty="0" smtClean="0"/>
              <a:t> </a:t>
            </a:r>
            <a:r>
              <a:rPr lang="ru-RU" b="1" dirty="0" smtClean="0"/>
              <a:t>лет</a:t>
            </a:r>
            <a:endParaRPr lang="ru-RU" b="1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072206"/>
            <a:ext cx="18574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/>
              <a:t>Машина</a:t>
            </a:r>
            <a:endParaRPr lang="ru-RU" sz="3000" b="1" dirty="0"/>
          </a:p>
        </p:txBody>
      </p:sp>
      <p:pic>
        <p:nvPicPr>
          <p:cNvPr id="5" name="Рисунок 4" descr="5"/>
          <p:cNvPicPr/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53651" t="1879" r="3943" b="64508"/>
          <a:stretch>
            <a:fillRect/>
          </a:stretch>
        </p:blipFill>
        <p:spPr bwMode="auto">
          <a:xfrm>
            <a:off x="3059832" y="2060848"/>
            <a:ext cx="4608512" cy="4464496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059832" y="332656"/>
            <a:ext cx="4464496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Что спрятано?</a:t>
            </a:r>
            <a:endParaRPr kumimoji="0" lang="ru-RU" sz="54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021288"/>
            <a:ext cx="1980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Кораблик</a:t>
            </a:r>
            <a:endParaRPr lang="ru-RU" sz="2800" b="1" dirty="0"/>
          </a:p>
        </p:txBody>
      </p:sp>
      <p:pic>
        <p:nvPicPr>
          <p:cNvPr id="5" name="Рисунок 4" descr="2"/>
          <p:cNvPicPr/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53668" t="1829" r="3748" b="66623"/>
          <a:stretch>
            <a:fillRect/>
          </a:stretch>
        </p:blipFill>
        <p:spPr bwMode="auto">
          <a:xfrm>
            <a:off x="3131840" y="2204864"/>
            <a:ext cx="4320480" cy="4176464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059832" y="332656"/>
            <a:ext cx="4464496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Что спрятано?</a:t>
            </a:r>
            <a:endParaRPr kumimoji="0" lang="ru-RU" sz="54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44" y="6072206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Лопата</a:t>
            </a:r>
            <a:endParaRPr lang="ru-RU" sz="3200" b="1" dirty="0"/>
          </a:p>
        </p:txBody>
      </p:sp>
      <p:pic>
        <p:nvPicPr>
          <p:cNvPr id="5" name="Рисунок 4" descr="2"/>
          <p:cNvPicPr/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54725" t="58665" r="3527" b="8713"/>
          <a:stretch>
            <a:fillRect/>
          </a:stretch>
        </p:blipFill>
        <p:spPr bwMode="auto">
          <a:xfrm>
            <a:off x="3419872" y="2348880"/>
            <a:ext cx="4320480" cy="4248472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059832" y="332656"/>
            <a:ext cx="4464496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Что спрятано?</a:t>
            </a:r>
            <a:endParaRPr kumimoji="0" lang="ru-RU" sz="54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214546" y="1571612"/>
            <a:ext cx="6286544" cy="1357322"/>
          </a:xfrm>
        </p:spPr>
        <p:txBody>
          <a:bodyPr/>
          <a:lstStyle/>
          <a:p>
            <a:pPr algn="ctr"/>
            <a:r>
              <a:rPr lang="ru-RU" sz="7200" b="1" cap="none" spc="0" dirty="0" smtClean="0">
                <a:ln w="381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МОЛОДЕЦ!!!</a:t>
            </a:r>
            <a:endParaRPr lang="ru-RU" sz="7200" b="1" cap="none" spc="0" dirty="0">
              <a:ln w="381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285728"/>
            <a:ext cx="4464496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Что спрятано?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6072206"/>
            <a:ext cx="1692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Морковь</a:t>
            </a:r>
            <a:endParaRPr lang="ru-RU" sz="2800" b="1" dirty="0"/>
          </a:p>
        </p:txBody>
      </p:sp>
      <p:pic>
        <p:nvPicPr>
          <p:cNvPr id="3" name="Picture 2" descr="C:\Users\User\Desktop\Зашумленные картинки\Безымянный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10035" b="2255"/>
          <a:stretch>
            <a:fillRect/>
          </a:stretch>
        </p:blipFill>
        <p:spPr bwMode="auto">
          <a:xfrm>
            <a:off x="3707904" y="2276872"/>
            <a:ext cx="3456384" cy="436463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44" y="6072206"/>
            <a:ext cx="164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Яблоко</a:t>
            </a:r>
            <a:endParaRPr lang="ru-RU" sz="3200" b="1" dirty="0"/>
          </a:p>
        </p:txBody>
      </p:sp>
      <p:pic>
        <p:nvPicPr>
          <p:cNvPr id="3075" name="Picture 3" descr="C:\Users\User\Desktop\Зашумленные картинки\1.jpg"/>
          <p:cNvPicPr>
            <a:picLocks noChangeAspect="1" noChangeArrowheads="1"/>
          </p:cNvPicPr>
          <p:nvPr/>
        </p:nvPicPr>
        <p:blipFill>
          <a:blip r:embed="rId2" cstate="print"/>
          <a:srcRect t="3186" b="2852"/>
          <a:stretch>
            <a:fillRect/>
          </a:stretch>
        </p:blipFill>
        <p:spPr bwMode="auto">
          <a:xfrm>
            <a:off x="3059832" y="2348880"/>
            <a:ext cx="4333367" cy="4248472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059832" y="332656"/>
            <a:ext cx="4464496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Что спрятано?</a:t>
            </a:r>
            <a:endParaRPr kumimoji="0" lang="ru-RU" sz="54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44" y="6072206"/>
            <a:ext cx="164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Заяц</a:t>
            </a:r>
            <a:endParaRPr lang="ru-RU" sz="3200" b="1" dirty="0"/>
          </a:p>
        </p:txBody>
      </p:sp>
      <p:pic>
        <p:nvPicPr>
          <p:cNvPr id="5122" name="Picture 2" descr="C:\Users\User\Desktop\5.jpg"/>
          <p:cNvPicPr>
            <a:picLocks noChangeAspect="1" noChangeArrowheads="1"/>
          </p:cNvPicPr>
          <p:nvPr/>
        </p:nvPicPr>
        <p:blipFill>
          <a:blip r:embed="rId2" cstate="print"/>
          <a:srcRect l="10131" t="11958" r="3760" b="9058"/>
          <a:stretch>
            <a:fillRect/>
          </a:stretch>
        </p:blipFill>
        <p:spPr bwMode="auto">
          <a:xfrm>
            <a:off x="2627784" y="2348880"/>
            <a:ext cx="5684223" cy="4095984"/>
          </a:xfrm>
          <a:prstGeom prst="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059832" y="332656"/>
            <a:ext cx="4464496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Кто</a:t>
            </a:r>
            <a:r>
              <a:rPr kumimoji="0" lang="ru-RU" sz="54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спрятался?</a:t>
            </a:r>
            <a:endParaRPr kumimoji="0" lang="ru-RU" sz="54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44" y="6072206"/>
            <a:ext cx="164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Бабочка</a:t>
            </a:r>
            <a:endParaRPr lang="ru-RU" sz="3200" b="1" dirty="0"/>
          </a:p>
        </p:txBody>
      </p:sp>
      <p:pic>
        <p:nvPicPr>
          <p:cNvPr id="2052" name="Picture 4" descr="C:\Users\User\Desktop\2.jpg"/>
          <p:cNvPicPr>
            <a:picLocks noChangeAspect="1" noChangeArrowheads="1"/>
          </p:cNvPicPr>
          <p:nvPr/>
        </p:nvPicPr>
        <p:blipFill>
          <a:blip r:embed="rId2" cstate="print"/>
          <a:srcRect l="4143" t="1220" r="21175" b="38342"/>
          <a:stretch>
            <a:fillRect/>
          </a:stretch>
        </p:blipFill>
        <p:spPr bwMode="auto">
          <a:xfrm>
            <a:off x="3203848" y="2276872"/>
            <a:ext cx="4104456" cy="424847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3059832" y="332656"/>
            <a:ext cx="4464496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Кто</a:t>
            </a:r>
            <a:r>
              <a:rPr kumimoji="0" lang="ru-RU" sz="54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спрятался?</a:t>
            </a:r>
            <a:endParaRPr kumimoji="0" lang="ru-RU" sz="54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072206"/>
            <a:ext cx="17145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/>
              <a:t>Слон</a:t>
            </a:r>
            <a:endParaRPr lang="ru-RU" sz="3000" b="1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059832" y="332656"/>
            <a:ext cx="4464496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Кто</a:t>
            </a:r>
            <a:r>
              <a:rPr kumimoji="0" lang="ru-RU" sz="54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спрятался?</a:t>
            </a:r>
            <a:endParaRPr kumimoji="0" lang="ru-RU" sz="54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 descr="C:\Users\User\Desktop\Зашумленные картинки\3.jpg"/>
          <p:cNvPicPr>
            <a:picLocks noChangeAspect="1" noChangeArrowheads="1"/>
          </p:cNvPicPr>
          <p:nvPr/>
        </p:nvPicPr>
        <p:blipFill>
          <a:blip r:embed="rId2" cstate="print"/>
          <a:srcRect l="2821" t="4513" r="16785"/>
          <a:stretch>
            <a:fillRect/>
          </a:stretch>
        </p:blipFill>
        <p:spPr bwMode="auto">
          <a:xfrm>
            <a:off x="2915816" y="2132856"/>
            <a:ext cx="4921825" cy="4406174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44" y="6072206"/>
            <a:ext cx="164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Ключ</a:t>
            </a:r>
            <a:endParaRPr lang="ru-RU" sz="3200" b="1" dirty="0"/>
          </a:p>
        </p:txBody>
      </p:sp>
      <p:pic>
        <p:nvPicPr>
          <p:cNvPr id="5" name="Рисунок 4" descr="1"/>
          <p:cNvPicPr/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53582" t="58237" r="3008" b="8813"/>
          <a:stretch>
            <a:fillRect/>
          </a:stretch>
        </p:blipFill>
        <p:spPr bwMode="auto">
          <a:xfrm>
            <a:off x="3563888" y="2276872"/>
            <a:ext cx="4032448" cy="4032448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059832" y="332656"/>
            <a:ext cx="4464496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Что спрятано?</a:t>
            </a:r>
            <a:endParaRPr kumimoji="0" lang="ru-RU" sz="54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44" y="6072206"/>
            <a:ext cx="164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Дом</a:t>
            </a:r>
            <a:endParaRPr lang="ru-RU" sz="3200" b="1" dirty="0"/>
          </a:p>
        </p:txBody>
      </p:sp>
      <p:pic>
        <p:nvPicPr>
          <p:cNvPr id="5" name="Рисунок 4" descr="1"/>
          <p:cNvPicPr/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54066" t="1898" r="2554" b="65200"/>
          <a:stretch>
            <a:fillRect/>
          </a:stretch>
        </p:blipFill>
        <p:spPr bwMode="auto">
          <a:xfrm>
            <a:off x="3347864" y="2348880"/>
            <a:ext cx="4176464" cy="4032448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059832" y="332656"/>
            <a:ext cx="4464496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Что спрятано?</a:t>
            </a:r>
            <a:endParaRPr kumimoji="0" lang="ru-RU" sz="54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44" y="6072206"/>
            <a:ext cx="164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Кит</a:t>
            </a:r>
            <a:endParaRPr lang="ru-RU" sz="3200" b="1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059832" y="332656"/>
            <a:ext cx="4464496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Кто</a:t>
            </a:r>
            <a:r>
              <a:rPr kumimoji="0" lang="ru-RU" sz="54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спрятался?</a:t>
            </a:r>
            <a:endParaRPr kumimoji="0" lang="ru-RU" sz="54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Рисунок 8" descr="6"/>
          <p:cNvPicPr/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53872" t="58252" r="3853" b="8355"/>
          <a:stretch>
            <a:fillRect/>
          </a:stretch>
        </p:blipFill>
        <p:spPr bwMode="auto">
          <a:xfrm>
            <a:off x="3347864" y="2348880"/>
            <a:ext cx="4320480" cy="4176464"/>
          </a:xfrm>
          <a:prstGeom prst="rect">
            <a:avLst/>
          </a:prstGeom>
          <a:noFill/>
          <a:ln w="5715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Mod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od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od">
      <a:fillStyleLst>
        <a:solidFill>
          <a:schemeClr val="phClr"/>
        </a:solidFill>
        <a:solidFill>
          <a:schemeClr val="phClr">
            <a:tint val="80000"/>
          </a:schemeClr>
        </a:solidFill>
        <a:solidFill>
          <a:schemeClr val="phClr">
            <a:shade val="30000"/>
            <a:satMod val="150000"/>
          </a:schemeClr>
        </a:solidFill>
      </a:fillStyleLst>
      <a:lnStyleLst>
        <a:ln w="9525" cap="flat" cmpd="sng" algn="ctr">
          <a:solidFill>
            <a:schemeClr val="phClr">
              <a:tint val="90000"/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tint val="90000"/>
            </a:schemeClr>
          </a:solidFill>
          <a:prstDash val="solid"/>
        </a:ln>
        <a:ln w="76200" cap="flat" cmpd="dbl" algn="ctr">
          <a:solidFill>
            <a:schemeClr val="phClr">
              <a:tint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dist="25400" dir="5400000" sx="101000" sy="101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50800" dir="5400000" sx="101000" sy="101000" rotWithShape="0">
              <a:srgbClr val="000000">
                <a:alpha val="50000"/>
              </a:srgbClr>
            </a:outerShdw>
            <a:reflection blurRad="12700" stA="30000" endPos="30000" dist="508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 prstMaterial="softmetal">
            <a:bevelT w="63500" h="25400" prst="coolSlant"/>
          </a:sp3d>
        </a:effectStyle>
      </a:effectStyleLst>
      <a:bgFillStyleLst>
        <a:solidFill>
          <a:schemeClr val="phClr">
            <a:satMod val="125000"/>
          </a:schemeClr>
        </a:solidFill>
        <a:solidFill>
          <a:schemeClr val="phClr">
            <a:shade val="30000"/>
            <a:satMod val="150000"/>
          </a:schemeClr>
        </a:solidFill>
        <a:gradFill>
          <a:gsLst>
            <a:gs pos="0">
              <a:schemeClr val="phClr">
                <a:tint val="100000"/>
                <a:shade val="80000"/>
                <a:satMod val="135000"/>
              </a:schemeClr>
            </a:gs>
            <a:gs pos="55000">
              <a:schemeClr val="phClr">
                <a:tint val="70000"/>
                <a:shade val="100000"/>
                <a:satMod val="150000"/>
              </a:schemeClr>
            </a:gs>
            <a:gs pos="100000">
              <a:schemeClr val="phClr">
                <a:tint val="70000"/>
                <a:shade val="100000"/>
                <a:satMod val="15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Theme_Mod_theme</Template>
  <TotalTime>486</TotalTime>
  <Words>84</Words>
  <Application>Microsoft Office PowerPoint</Application>
  <PresentationFormat>Экран (4:3)</PresentationFormat>
  <Paragraphs>37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Mod</vt:lpstr>
      <vt:lpstr>Задание: Посмотри внимательно. Что спрятано на картинке?</vt:lpstr>
      <vt:lpstr>Что спрятано?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МОЛОДЕЦ!!!</vt:lpstr>
    </vt:vector>
  </TitlesOfParts>
  <Company>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 Терновская</dc:creator>
  <cp:lastModifiedBy>Маша</cp:lastModifiedBy>
  <cp:revision>53</cp:revision>
  <dcterms:created xsi:type="dcterms:W3CDTF">2010-12-04T07:29:33Z</dcterms:created>
  <dcterms:modified xsi:type="dcterms:W3CDTF">2012-12-06T10:38:42Z</dcterms:modified>
</cp:coreProperties>
</file>