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43" r:id="rId3"/>
    <p:sldId id="257" r:id="rId4"/>
    <p:sldId id="305" r:id="rId5"/>
    <p:sldId id="342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13" r:id="rId21"/>
    <p:sldId id="347" r:id="rId22"/>
    <p:sldId id="339" r:id="rId23"/>
    <p:sldId id="319" r:id="rId24"/>
    <p:sldId id="348" r:id="rId25"/>
    <p:sldId id="349" r:id="rId26"/>
    <p:sldId id="350" r:id="rId27"/>
    <p:sldId id="32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99"/>
    <a:srgbClr val="008000"/>
    <a:srgbClr val="FFCC66"/>
    <a:srgbClr val="5D49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9E22-24B3-4701-BD08-A176D4317B2C}" type="pres">
      <dgm:prSet presAssocID="{1F019D97-E912-4A9C-87EB-2A898F9069AE}" presName="parentText" presStyleLbl="node1" presStyleIdx="0" presStyleCnt="3" custLinFactNeighborX="1219" custLinFactNeighborY="-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2CC-C3E5-4565-B230-821BB9F8B307}" type="pres">
      <dgm:prSet presAssocID="{DEA9ADC4-EC65-419E-A92C-00FB4527DA04}" presName="spacer" presStyleCnt="0"/>
      <dgm:spPr/>
      <dgm:t>
        <a:bodyPr/>
        <a:lstStyle/>
        <a:p>
          <a:endParaRPr lang="ru-RU"/>
        </a:p>
      </dgm:t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AA2-7FE0-49B1-A4E2-4F49BB87F968}" type="pres">
      <dgm:prSet presAssocID="{119C52B9-1B19-49C7-9866-B91CCFE83B6E}" presName="spacer" presStyleCnt="0"/>
      <dgm:spPr/>
      <dgm:t>
        <a:bodyPr/>
        <a:lstStyle/>
        <a:p>
          <a:endParaRPr lang="ru-RU"/>
        </a:p>
      </dgm:t>
    </dgm:pt>
    <dgm:pt modelId="{90124486-78A2-4D19-882F-F9E6B4FA8832}" type="pres">
      <dgm:prSet presAssocID="{C29C2764-79F0-48F2-AE09-5BE83C7AB8F7}" presName="parentText" presStyleLbl="node1" presStyleIdx="2" presStyleCnt="3" custLinFactY="257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F76CBEC0-1DE0-4BC2-A796-59ED67DBC43C}" type="presOf" srcId="{1F019D97-E912-4A9C-87EB-2A898F9069AE}" destId="{74DE9E22-24B3-4701-BD08-A176D4317B2C}" srcOrd="0" destOrd="0" presId="urn:microsoft.com/office/officeart/2005/8/layout/vList2"/>
    <dgm:cxn modelId="{20BED104-5D19-4FE1-B00A-F8DEBEFBB252}" type="presOf" srcId="{C29C2764-79F0-48F2-AE09-5BE83C7AB8F7}" destId="{90124486-78A2-4D19-882F-F9E6B4FA8832}" srcOrd="0" destOrd="0" presId="urn:microsoft.com/office/officeart/2005/8/layout/vList2"/>
    <dgm:cxn modelId="{5F89710D-EC59-41DF-A8C0-E6D9DA3DF98E}" type="presOf" srcId="{2B6F7D31-4FEC-44EE-8011-1E4B5DE5CC84}" destId="{4A52D9B5-2F72-468F-AF9C-9D6D57CDA8B2}" srcOrd="0" destOrd="0" presId="urn:microsoft.com/office/officeart/2005/8/layout/vList2"/>
    <dgm:cxn modelId="{139D9EF3-FF10-47A8-926B-4A228C4A7388}" type="presOf" srcId="{DC6FDB31-06A6-46C3-9488-819C32A08F5C}" destId="{6D99D8ED-06F1-4236-BBA0-C377186672CA}" srcOrd="0" destOrd="0" presId="urn:microsoft.com/office/officeart/2005/8/layout/vList2"/>
    <dgm:cxn modelId="{F6CD60C4-5B11-4730-A02E-557C5D741C22}" type="presParOf" srcId="{4A52D9B5-2F72-468F-AF9C-9D6D57CDA8B2}" destId="{74DE9E22-24B3-4701-BD08-A176D4317B2C}" srcOrd="0" destOrd="0" presId="urn:microsoft.com/office/officeart/2005/8/layout/vList2"/>
    <dgm:cxn modelId="{B42E1619-CC80-433E-816F-A324145C4E38}" type="presParOf" srcId="{4A52D9B5-2F72-468F-AF9C-9D6D57CDA8B2}" destId="{AA5E82CC-C3E5-4565-B230-821BB9F8B307}" srcOrd="1" destOrd="0" presId="urn:microsoft.com/office/officeart/2005/8/layout/vList2"/>
    <dgm:cxn modelId="{14E25355-130B-40D4-BE0E-6107D420838B}" type="presParOf" srcId="{4A52D9B5-2F72-468F-AF9C-9D6D57CDA8B2}" destId="{6D99D8ED-06F1-4236-BBA0-C377186672CA}" srcOrd="2" destOrd="0" presId="urn:microsoft.com/office/officeart/2005/8/layout/vList2"/>
    <dgm:cxn modelId="{74AB7206-D43E-4A49-AC68-C2E573E03A6E}" type="presParOf" srcId="{4A52D9B5-2F72-468F-AF9C-9D6D57CDA8B2}" destId="{D3162AA2-7FE0-49B1-A4E2-4F49BB87F968}" srcOrd="3" destOrd="0" presId="urn:microsoft.com/office/officeart/2005/8/layout/vList2"/>
    <dgm:cxn modelId="{6776BE4F-BD1B-4E29-BBDF-681AF1395369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</a:rPr>
            <a:t>развивающая предметно-пространственная среда</a:t>
          </a:r>
          <a:endParaRPr lang="ru-RU" sz="2400" b="1" dirty="0">
            <a:solidFill>
              <a:schemeClr val="tx1"/>
            </a:solidFill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кадровые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материально-технические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финансовые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AF537F2B-CD4D-47B3-B89A-3ED08D395303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</a:rPr>
            <a:t>психолого-педагогические </a:t>
          </a:r>
          <a:r>
            <a:rPr lang="ru-RU" sz="2400" b="1" dirty="0" smtClean="0">
              <a:solidFill>
                <a:schemeClr val="tx1"/>
              </a:solidFill>
            </a:rPr>
            <a:t>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00DFBB0B-C571-48A5-95A8-C394FDFC1B0B}" type="parTrans" cxnId="{3B99F605-5883-4488-9C26-60FB54534654}">
      <dgm:prSet/>
      <dgm:spPr/>
      <dgm:t>
        <a:bodyPr/>
        <a:lstStyle/>
        <a:p>
          <a:endParaRPr lang="ru-RU"/>
        </a:p>
      </dgm:t>
    </dgm:pt>
    <dgm:pt modelId="{9A66E5DA-AEC4-43BF-91A9-DC4C22222AAF}" type="sibTrans" cxnId="{3B99F605-5883-4488-9C26-60FB54534654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Y="115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D6C0D0D7-91F2-47B1-B2B7-A0A33ADF4956}" type="pres">
      <dgm:prSet presAssocID="{AF537F2B-CD4D-47B3-B89A-3ED08D395303}" presName="parentLin" presStyleCnt="0"/>
      <dgm:spPr/>
    </dgm:pt>
    <dgm:pt modelId="{11C8998B-1EFF-45B1-A80B-0B873BFE5A26}" type="pres">
      <dgm:prSet presAssocID="{AF537F2B-CD4D-47B3-B89A-3ED08D3953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EE8D1E1-3EDA-461A-B9B9-084CD1084148}" type="pres">
      <dgm:prSet presAssocID="{AF537F2B-CD4D-47B3-B89A-3ED08D3953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82F0E-94AB-4CFE-9947-F26A6F3AC036}" type="pres">
      <dgm:prSet presAssocID="{AF537F2B-CD4D-47B3-B89A-3ED08D395303}" presName="negativeSpace" presStyleCnt="0"/>
      <dgm:spPr/>
    </dgm:pt>
    <dgm:pt modelId="{6009869A-2B6C-464D-9D87-9217938B3570}" type="pres">
      <dgm:prSet presAssocID="{AF537F2B-CD4D-47B3-B89A-3ED08D395303}" presName="childText" presStyleLbl="conFgAcc1" presStyleIdx="1" presStyleCnt="5">
        <dgm:presLayoutVars>
          <dgm:bulletEnabled val="1"/>
        </dgm:presLayoutVars>
      </dgm:prSet>
      <dgm:spPr/>
    </dgm:pt>
    <dgm:pt modelId="{FE649279-883F-4423-A7E2-DDA72D1C0206}" type="pres">
      <dgm:prSet presAssocID="{9A66E5DA-AEC4-43BF-91A9-DC4C22222AAF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A1B00C-C814-4F7D-BF2E-9F64662A4228}" type="presOf" srcId="{DBEB36B6-DE6B-478C-9480-55DFD5B44D03}" destId="{90ECB009-2161-4FCE-BDBD-5D422FF9BD8B}" srcOrd="0" destOrd="0" presId="urn:microsoft.com/office/officeart/2005/8/layout/list1"/>
    <dgm:cxn modelId="{EE1B00E1-78C5-4799-A0FB-3341456543EF}" type="presOf" srcId="{7EE43911-8834-4449-9A1A-2168EA05DEF5}" destId="{A86B5035-7A6C-46E1-9C99-4C9553F2AF05}" srcOrd="0" destOrd="0" presId="urn:microsoft.com/office/officeart/2005/8/layout/list1"/>
    <dgm:cxn modelId="{22B6BE24-60C0-46A8-AEA1-6EDE406F980D}" type="presOf" srcId="{EF101EA2-D3EF-4F9A-B170-673B13B2AB99}" destId="{6BB609BF-E19A-4E75-9CAA-6CFD4D46966B}" srcOrd="1" destOrd="0" presId="urn:microsoft.com/office/officeart/2005/8/layout/list1"/>
    <dgm:cxn modelId="{91674A2C-B3A6-4E94-8758-F9249B7B9F1A}" type="presOf" srcId="{7DC315D4-CF6A-4FD0-9BD4-74329BDFD2E4}" destId="{BDA33F08-5B65-4C8A-B073-98578CAD4843}" srcOrd="0" destOrd="0" presId="urn:microsoft.com/office/officeart/2005/8/layout/list1"/>
    <dgm:cxn modelId="{C5A04CE1-30B8-4101-B830-37B406F8BEEE}" srcId="{7EE43911-8834-4449-9A1A-2168EA05DEF5}" destId="{EF101EA2-D3EF-4F9A-B170-673B13B2AB99}" srcOrd="3" destOrd="0" parTransId="{A70E0609-2447-4906-9A86-9E15D06D72EE}" sibTransId="{26350F59-EDEC-4ED8-8940-AAA28768F437}"/>
    <dgm:cxn modelId="{2D573952-4371-4DE2-8549-AF0C1691D849}" type="presOf" srcId="{7DC315D4-CF6A-4FD0-9BD4-74329BDFD2E4}" destId="{61AE2133-6DD3-4D37-9B8D-D678BC651EAC}" srcOrd="1" destOrd="0" presId="urn:microsoft.com/office/officeart/2005/8/layout/list1"/>
    <dgm:cxn modelId="{6260F724-DA12-43F9-82F9-926E52DB12DD}" type="presOf" srcId="{EF101EA2-D3EF-4F9A-B170-673B13B2AB99}" destId="{E4CDCD51-55B5-47A8-A21F-2E13C8497BDF}" srcOrd="0" destOrd="0" presId="urn:microsoft.com/office/officeart/2005/8/layout/list1"/>
    <dgm:cxn modelId="{58F4D565-C72D-4900-8FC8-BBB263C76701}" type="presOf" srcId="{EA99C889-C3C4-4DA2-95A7-54DE057BCAB6}" destId="{E9BD361F-BD60-461F-8D02-5C93E37A8958}" srcOrd="0" destOrd="0" presId="urn:microsoft.com/office/officeart/2005/8/layout/list1"/>
    <dgm:cxn modelId="{4D878B18-29C9-4FCE-AD24-A2A429001A93}" srcId="{7EE43911-8834-4449-9A1A-2168EA05DEF5}" destId="{7DC315D4-CF6A-4FD0-9BD4-74329BDFD2E4}" srcOrd="4" destOrd="0" parTransId="{5CCABB17-000D-4CCF-95EE-675A2ED92E4F}" sibTransId="{7C8516BD-7CFF-4D90-B72F-8B19AA55BCC9}"/>
    <dgm:cxn modelId="{C91A6867-3170-42F1-9EC0-EF92F47036B2}" type="presOf" srcId="{AF537F2B-CD4D-47B3-B89A-3ED08D395303}" destId="{2EE8D1E1-3EDA-461A-B9B9-084CD1084148}" srcOrd="1" destOrd="0" presId="urn:microsoft.com/office/officeart/2005/8/layout/list1"/>
    <dgm:cxn modelId="{898F5CA1-D83C-4AF7-ABDB-3BA36849CF1F}" type="presOf" srcId="{EA99C889-C3C4-4DA2-95A7-54DE057BCAB6}" destId="{B74C86A2-E452-4D24-B72C-68181FD0FBC5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9687CC1-54C4-4284-BF4A-9A0BFEC1D224}" srcId="{7EE43911-8834-4449-9A1A-2168EA05DEF5}" destId="{DBEB36B6-DE6B-478C-9480-55DFD5B44D03}" srcOrd="2" destOrd="0" parTransId="{EF41F2AF-76FA-49F2-B8F8-BE01A58E073C}" sibTransId="{C05D037C-50E1-4E8E-81EA-B6C56E5954CE}"/>
    <dgm:cxn modelId="{3B99F605-5883-4488-9C26-60FB54534654}" srcId="{7EE43911-8834-4449-9A1A-2168EA05DEF5}" destId="{AF537F2B-CD4D-47B3-B89A-3ED08D395303}" srcOrd="1" destOrd="0" parTransId="{00DFBB0B-C571-48A5-95A8-C394FDFC1B0B}" sibTransId="{9A66E5DA-AEC4-43BF-91A9-DC4C22222AAF}"/>
    <dgm:cxn modelId="{642B233E-15D7-4150-B123-EC1175F23BC4}" type="presOf" srcId="{DBEB36B6-DE6B-478C-9480-55DFD5B44D03}" destId="{89EDEAD9-DA62-45D3-9EE4-54C18FFE8251}" srcOrd="1" destOrd="0" presId="urn:microsoft.com/office/officeart/2005/8/layout/list1"/>
    <dgm:cxn modelId="{36525ACC-DDF9-4344-9138-57480A75F4B2}" type="presOf" srcId="{AF537F2B-CD4D-47B3-B89A-3ED08D395303}" destId="{11C8998B-1EFF-45B1-A80B-0B873BFE5A26}" srcOrd="0" destOrd="0" presId="urn:microsoft.com/office/officeart/2005/8/layout/list1"/>
    <dgm:cxn modelId="{1AD62987-4B48-436F-A470-E0638DDCC170}" type="presParOf" srcId="{A86B5035-7A6C-46E1-9C99-4C9553F2AF05}" destId="{E2830A46-1D5E-471C-AD50-9D2FD3E5F309}" srcOrd="0" destOrd="0" presId="urn:microsoft.com/office/officeart/2005/8/layout/list1"/>
    <dgm:cxn modelId="{37325B2D-3619-4675-876A-9E8B51E9C63C}" type="presParOf" srcId="{E2830A46-1D5E-471C-AD50-9D2FD3E5F309}" destId="{E9BD361F-BD60-461F-8D02-5C93E37A8958}" srcOrd="0" destOrd="0" presId="urn:microsoft.com/office/officeart/2005/8/layout/list1"/>
    <dgm:cxn modelId="{D68A6680-84B2-4B6B-AFA6-05B46CC60FFA}" type="presParOf" srcId="{E2830A46-1D5E-471C-AD50-9D2FD3E5F309}" destId="{B74C86A2-E452-4D24-B72C-68181FD0FBC5}" srcOrd="1" destOrd="0" presId="urn:microsoft.com/office/officeart/2005/8/layout/list1"/>
    <dgm:cxn modelId="{92CF16FA-635A-4F79-97C5-33725560E201}" type="presParOf" srcId="{A86B5035-7A6C-46E1-9C99-4C9553F2AF05}" destId="{BBA5896B-DBA9-4BE7-AA19-5F1A80788BD2}" srcOrd="1" destOrd="0" presId="urn:microsoft.com/office/officeart/2005/8/layout/list1"/>
    <dgm:cxn modelId="{E189E471-93D3-4628-96D6-D9875E9BA1D9}" type="presParOf" srcId="{A86B5035-7A6C-46E1-9C99-4C9553F2AF05}" destId="{2693B1DE-1574-44DE-A6BD-2F47FFF4894F}" srcOrd="2" destOrd="0" presId="urn:microsoft.com/office/officeart/2005/8/layout/list1"/>
    <dgm:cxn modelId="{E0E8D1D0-111F-47CE-B568-54B01200B975}" type="presParOf" srcId="{A86B5035-7A6C-46E1-9C99-4C9553F2AF05}" destId="{1016CE63-0B6F-4F4D-9DD6-0153E55832E3}" srcOrd="3" destOrd="0" presId="urn:microsoft.com/office/officeart/2005/8/layout/list1"/>
    <dgm:cxn modelId="{D89349F8-481B-4B5D-B8CF-CFF9F827AE0D}" type="presParOf" srcId="{A86B5035-7A6C-46E1-9C99-4C9553F2AF05}" destId="{D6C0D0D7-91F2-47B1-B2B7-A0A33ADF4956}" srcOrd="4" destOrd="0" presId="urn:microsoft.com/office/officeart/2005/8/layout/list1"/>
    <dgm:cxn modelId="{6B4D55A8-0682-4070-AF70-94351E5B9181}" type="presParOf" srcId="{D6C0D0D7-91F2-47B1-B2B7-A0A33ADF4956}" destId="{11C8998B-1EFF-45B1-A80B-0B873BFE5A26}" srcOrd="0" destOrd="0" presId="urn:microsoft.com/office/officeart/2005/8/layout/list1"/>
    <dgm:cxn modelId="{FD9FC700-7EB2-46E2-8E98-6309C39A189E}" type="presParOf" srcId="{D6C0D0D7-91F2-47B1-B2B7-A0A33ADF4956}" destId="{2EE8D1E1-3EDA-461A-B9B9-084CD1084148}" srcOrd="1" destOrd="0" presId="urn:microsoft.com/office/officeart/2005/8/layout/list1"/>
    <dgm:cxn modelId="{6922F46D-AA77-45EC-8CBA-C242E0F3096D}" type="presParOf" srcId="{A86B5035-7A6C-46E1-9C99-4C9553F2AF05}" destId="{C2C82F0E-94AB-4CFE-9947-F26A6F3AC036}" srcOrd="5" destOrd="0" presId="urn:microsoft.com/office/officeart/2005/8/layout/list1"/>
    <dgm:cxn modelId="{C491ADA1-A4FA-43BE-A1C3-BBF5927498AD}" type="presParOf" srcId="{A86B5035-7A6C-46E1-9C99-4C9553F2AF05}" destId="{6009869A-2B6C-464D-9D87-9217938B3570}" srcOrd="6" destOrd="0" presId="urn:microsoft.com/office/officeart/2005/8/layout/list1"/>
    <dgm:cxn modelId="{4B1BF78F-3B96-4561-B785-0F69C411C3BA}" type="presParOf" srcId="{A86B5035-7A6C-46E1-9C99-4C9553F2AF05}" destId="{FE649279-883F-4423-A7E2-DDA72D1C0206}" srcOrd="7" destOrd="0" presId="urn:microsoft.com/office/officeart/2005/8/layout/list1"/>
    <dgm:cxn modelId="{51366771-CA1B-4F60-90B1-8F304D9097DC}" type="presParOf" srcId="{A86B5035-7A6C-46E1-9C99-4C9553F2AF05}" destId="{0C8BB5D9-3B37-4208-B858-C70CBA2250BE}" srcOrd="8" destOrd="0" presId="urn:microsoft.com/office/officeart/2005/8/layout/list1"/>
    <dgm:cxn modelId="{CEBA38DC-AFA9-4CB5-A4DB-3AF1E3862F46}" type="presParOf" srcId="{0C8BB5D9-3B37-4208-B858-C70CBA2250BE}" destId="{90ECB009-2161-4FCE-BDBD-5D422FF9BD8B}" srcOrd="0" destOrd="0" presId="urn:microsoft.com/office/officeart/2005/8/layout/list1"/>
    <dgm:cxn modelId="{48120E02-B0B8-4B4B-B74C-702F75808668}" type="presParOf" srcId="{0C8BB5D9-3B37-4208-B858-C70CBA2250BE}" destId="{89EDEAD9-DA62-45D3-9EE4-54C18FFE8251}" srcOrd="1" destOrd="0" presId="urn:microsoft.com/office/officeart/2005/8/layout/list1"/>
    <dgm:cxn modelId="{06E0E1E7-F3EE-4AFD-AD8E-78C1E14D3D89}" type="presParOf" srcId="{A86B5035-7A6C-46E1-9C99-4C9553F2AF05}" destId="{D6F2A3B7-9339-4141-9FE7-8A47E56DF203}" srcOrd="9" destOrd="0" presId="urn:microsoft.com/office/officeart/2005/8/layout/list1"/>
    <dgm:cxn modelId="{589E6283-9D9A-43D0-A833-8FA6B498EEE1}" type="presParOf" srcId="{A86B5035-7A6C-46E1-9C99-4C9553F2AF05}" destId="{339E794D-6153-47BC-BF1A-65FD64E78766}" srcOrd="10" destOrd="0" presId="urn:microsoft.com/office/officeart/2005/8/layout/list1"/>
    <dgm:cxn modelId="{B5DD10CF-B984-4018-AF3C-21CFF91F20F1}" type="presParOf" srcId="{A86B5035-7A6C-46E1-9C99-4C9553F2AF05}" destId="{64E10F49-5A94-461C-9370-D25C93396E11}" srcOrd="11" destOrd="0" presId="urn:microsoft.com/office/officeart/2005/8/layout/list1"/>
    <dgm:cxn modelId="{B53A1D9B-BD03-4FC3-A828-4FF34C14CB41}" type="presParOf" srcId="{A86B5035-7A6C-46E1-9C99-4C9553F2AF05}" destId="{09054E1E-F69E-4A64-A01E-348F9071F812}" srcOrd="12" destOrd="0" presId="urn:microsoft.com/office/officeart/2005/8/layout/list1"/>
    <dgm:cxn modelId="{DFD6130F-F826-45E5-B014-128E6B6AE3DE}" type="presParOf" srcId="{09054E1E-F69E-4A64-A01E-348F9071F812}" destId="{E4CDCD51-55B5-47A8-A21F-2E13C8497BDF}" srcOrd="0" destOrd="0" presId="urn:microsoft.com/office/officeart/2005/8/layout/list1"/>
    <dgm:cxn modelId="{66672476-2386-4C3A-8764-EFCCFC6DBC46}" type="presParOf" srcId="{09054E1E-F69E-4A64-A01E-348F9071F812}" destId="{6BB609BF-E19A-4E75-9CAA-6CFD4D46966B}" srcOrd="1" destOrd="0" presId="urn:microsoft.com/office/officeart/2005/8/layout/list1"/>
    <dgm:cxn modelId="{C477029B-ABB0-4653-9786-F45FD92AEE56}" type="presParOf" srcId="{A86B5035-7A6C-46E1-9C99-4C9553F2AF05}" destId="{B7CBAAE1-199A-459F-973F-521F138BF836}" srcOrd="13" destOrd="0" presId="urn:microsoft.com/office/officeart/2005/8/layout/list1"/>
    <dgm:cxn modelId="{26D04429-8126-48B1-9502-A32E27BE0DE9}" type="presParOf" srcId="{A86B5035-7A6C-46E1-9C99-4C9553F2AF05}" destId="{04D2C57B-622B-4C5B-8CCA-4660D597A0BA}" srcOrd="14" destOrd="0" presId="urn:microsoft.com/office/officeart/2005/8/layout/list1"/>
    <dgm:cxn modelId="{13269C37-15BF-41D3-A1E7-1C06C5AB8698}" type="presParOf" srcId="{A86B5035-7A6C-46E1-9C99-4C9553F2AF05}" destId="{C9F81653-3F54-4E81-9FED-4F9CE518127D}" srcOrd="15" destOrd="0" presId="urn:microsoft.com/office/officeart/2005/8/layout/list1"/>
    <dgm:cxn modelId="{403120A9-6B33-4A19-BF3D-E035BD1FB88D}" type="presParOf" srcId="{A86B5035-7A6C-46E1-9C99-4C9553F2AF05}" destId="{E5B3F690-BD14-43F6-AE30-186B7E0D25FB}" srcOrd="16" destOrd="0" presId="urn:microsoft.com/office/officeart/2005/8/layout/list1"/>
    <dgm:cxn modelId="{9E5B5F65-EC30-4305-A343-0DB643438AC3}" type="presParOf" srcId="{E5B3F690-BD14-43F6-AE30-186B7E0D25FB}" destId="{BDA33F08-5B65-4C8A-B073-98578CAD4843}" srcOrd="0" destOrd="0" presId="urn:microsoft.com/office/officeart/2005/8/layout/list1"/>
    <dgm:cxn modelId="{6A18B5C6-FA86-4B16-AAD8-E49062F16076}" type="presParOf" srcId="{E5B3F690-BD14-43F6-AE30-186B7E0D25FB}" destId="{61AE2133-6DD3-4D37-9B8D-D678BC651EAC}" srcOrd="1" destOrd="0" presId="urn:microsoft.com/office/officeart/2005/8/layout/list1"/>
    <dgm:cxn modelId="{713E128F-1AC9-4A1B-935A-EB3AF8985A93}" type="presParOf" srcId="{A86B5035-7A6C-46E1-9C99-4C9553F2AF05}" destId="{31882555-46A2-4F35-AB2A-0BEBCFC79D60}" srcOrd="17" destOrd="0" presId="urn:microsoft.com/office/officeart/2005/8/layout/list1"/>
    <dgm:cxn modelId="{FF432989-AA93-44C5-ADFE-B21989CAE213}" type="presParOf" srcId="{A86B5035-7A6C-46E1-9C99-4C9553F2AF05}" destId="{8D2482DD-1B0E-4A2B-BD55-FDD87F017E7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E9E22-24B3-4701-BD08-A176D4317B2C}">
      <dsp:nvSpPr>
        <dsp:cNvPr id="0" name=""/>
        <dsp:cNvSpPr/>
      </dsp:nvSpPr>
      <dsp:spPr>
        <a:xfrm>
          <a:off x="0" y="0"/>
          <a:ext cx="8435280" cy="1000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sz="1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833" y="48833"/>
        <a:ext cx="8337614" cy="902684"/>
      </dsp:txXfrm>
    </dsp:sp>
    <dsp:sp modelId="{6D99D8ED-06F1-4236-BBA0-C377186672CA}">
      <dsp:nvSpPr>
        <dsp:cNvPr id="0" name=""/>
        <dsp:cNvSpPr/>
      </dsp:nvSpPr>
      <dsp:spPr>
        <a:xfrm>
          <a:off x="0" y="1084000"/>
          <a:ext cx="8435280" cy="100035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sz="1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833" y="1132833"/>
        <a:ext cx="8337614" cy="902684"/>
      </dsp:txXfrm>
    </dsp:sp>
    <dsp:sp modelId="{90124486-78A2-4D19-882F-F9E6B4FA8832}">
      <dsp:nvSpPr>
        <dsp:cNvPr id="0" name=""/>
        <dsp:cNvSpPr/>
      </dsp:nvSpPr>
      <dsp:spPr>
        <a:xfrm>
          <a:off x="0" y="2168001"/>
          <a:ext cx="8435280" cy="1000350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sz="1900" b="1" kern="1200" dirty="0" smtClean="0">
              <a:latin typeface="Arial" pitchFamily="34" charset="0"/>
              <a:cs typeface="Arial" pitchFamily="34" charset="0"/>
            </a:rPr>
          </a:b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sz="1900" b="1" kern="1200" dirty="0" smtClean="0">
              <a:latin typeface="Arial" pitchFamily="34" charset="0"/>
              <a:cs typeface="Arial" pitchFamily="34" charset="0"/>
            </a:rPr>
          </a:b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sz="1900" b="1" kern="1200" dirty="0">
            <a:latin typeface="Arial" pitchFamily="34" charset="0"/>
            <a:cs typeface="Arial" pitchFamily="34" charset="0"/>
          </a:endParaRPr>
        </a:p>
      </dsp:txBody>
      <dsp:txXfrm>
        <a:off x="48833" y="2216834"/>
        <a:ext cx="8337614" cy="902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410732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109449"/>
          <a:ext cx="5760720" cy="68377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развивающая предметно-пространственная среда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4859" y="142828"/>
        <a:ext cx="5693962" cy="617019"/>
      </dsp:txXfrm>
    </dsp:sp>
    <dsp:sp modelId="{6009869A-2B6C-464D-9D87-9217938B3570}">
      <dsp:nvSpPr>
        <dsp:cNvPr id="0" name=""/>
        <dsp:cNvSpPr/>
      </dsp:nvSpPr>
      <dsp:spPr>
        <a:xfrm>
          <a:off x="0" y="1405227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E8D1E1-3EDA-461A-B9B9-084CD1084148}">
      <dsp:nvSpPr>
        <dsp:cNvPr id="0" name=""/>
        <dsp:cNvSpPr/>
      </dsp:nvSpPr>
      <dsp:spPr>
        <a:xfrm>
          <a:off x="411480" y="1110027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8968"/>
                <a:satOff val="-1006"/>
                <a:lumOff val="64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</a:rPr>
            <a:t>психолого-педагогические </a:t>
          </a:r>
          <a:r>
            <a:rPr lang="ru-RU" sz="2400" b="1" kern="1200" dirty="0" smtClean="0">
              <a:solidFill>
                <a:schemeClr val="tx1"/>
              </a:solidFill>
            </a:rPr>
            <a:t>условия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0301" y="1138848"/>
        <a:ext cx="5703078" cy="532758"/>
      </dsp:txXfrm>
    </dsp:sp>
    <dsp:sp modelId="{339E794D-6153-47BC-BF1A-65FD64E78766}">
      <dsp:nvSpPr>
        <dsp:cNvPr id="0" name=""/>
        <dsp:cNvSpPr/>
      </dsp:nvSpPr>
      <dsp:spPr>
        <a:xfrm>
          <a:off x="0" y="2312427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2017227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кадровые условия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0301" y="2046048"/>
        <a:ext cx="5703078" cy="532758"/>
      </dsp:txXfrm>
    </dsp:sp>
    <dsp:sp modelId="{04D2C57B-622B-4C5B-8CCA-4660D597A0BA}">
      <dsp:nvSpPr>
        <dsp:cNvPr id="0" name=""/>
        <dsp:cNvSpPr/>
      </dsp:nvSpPr>
      <dsp:spPr>
        <a:xfrm>
          <a:off x="0" y="3219627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2924427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6904"/>
                <a:satOff val="-3018"/>
                <a:lumOff val="192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материально-технические условия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0301" y="2953248"/>
        <a:ext cx="5703078" cy="532758"/>
      </dsp:txXfrm>
    </dsp:sp>
    <dsp:sp modelId="{8D2482DD-1B0E-4A2B-BD55-FDD87F017E76}">
      <dsp:nvSpPr>
        <dsp:cNvPr id="0" name=""/>
        <dsp:cNvSpPr/>
      </dsp:nvSpPr>
      <dsp:spPr>
        <a:xfrm>
          <a:off x="0" y="4126827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3831627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финансовые условия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0301" y="3860448"/>
        <a:ext cx="570307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35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://vospitatelivsexgorodov.3bb.ru/click.php?http://uploads.ru/ob5XW.png" TargetMode="External"/><Relationship Id="rId3" Type="http://schemas.openxmlformats.org/officeDocument/2006/relationships/hyperlink" Target="http://standart.edu.ru/" TargetMode="External"/><Relationship Id="rId7" Type="http://schemas.openxmlformats.org/officeDocument/2006/relationships/hyperlink" Target="http://vospitatelivsexgorodov.3bb.ru/click.php?http://uploads.ru/CkKD3.png" TargetMode="Externa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diagramQuickStyle" Target="../diagrams/quickStyle1.xml"/><Relationship Id="rId5" Type="http://schemas.openxmlformats.org/officeDocument/2006/relationships/hyperlink" Target="http://vospitatelivsexgorodov.3bb.ru/click.php?http://uploads.ru/2QzZ8.png" TargetMode="External"/><Relationship Id="rId15" Type="http://schemas.microsoft.com/office/2007/relationships/diagramDrawing" Target="../diagrams/drawing1.xml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0J3x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hT0Js.png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vospitatelivsexgorodov.3bb.ru/click.php?http://uploads.ru/3pBSl.png" TargetMode="Externa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GhH8J.png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hyperlink" Target="http://vospitatelivsexgorodov.3bb.ru/click.php?http://uploads.ru/4RoB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inYs6.png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vospitatelivsexgorodov.3bb.ru/click.php?http://uploads.ru/2Yv6c.png" TargetMode="Externa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P3Qfw.pn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vospitatelivsexgorodov.3bb.ru/click.php?http://uploads.ru/LSmkc.pn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T38Pw.jpg" TargetMode="Externa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5.png"/><Relationship Id="rId5" Type="http://schemas.openxmlformats.org/officeDocument/2006/relationships/diagramLayout" Target="../diagrams/layout2.xml"/><Relationship Id="rId10" Type="http://schemas.openxmlformats.org/officeDocument/2006/relationships/hyperlink" Target="http://vospitatelivsexgorodov.3bb.ru/click.php?http://uploads.ru/LCUTf.png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Awgqy.png" TargetMode="External"/><Relationship Id="rId5" Type="http://schemas.openxmlformats.org/officeDocument/2006/relationships/image" Target="../media/image56.png"/><Relationship Id="rId4" Type="http://schemas.openxmlformats.org/officeDocument/2006/relationships/hyperlink" Target="http://vospitatelivsexgorodov.3bb.ru/click.php?http://uploads.ru/2Yv6c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vospitatelivsexgorodov.3bb.ru/click.php?http://uploads.ru/Dh5jg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cAS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Kjf5P.pn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vospitatelivsexgorodov.3bb.ru/click.php?http://uploads.ru/ekrDp.png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pic>
        <p:nvPicPr>
          <p:cNvPr id="11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89280" y="142852"/>
            <a:ext cx="2927226" cy="798334"/>
          </a:xfrm>
          <a:prstGeom prst="rect">
            <a:avLst/>
          </a:prstGeom>
        </p:spPr>
      </p:pic>
      <p:pic>
        <p:nvPicPr>
          <p:cNvPr id="4" name="Рисунок 3" descr="http://s9.uploads.ru/t/2QzZ8.png">
            <a:hlinkClick r:id="rId5" tgtFrame="&quot;_blank&quot;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4941168"/>
            <a:ext cx="2088233" cy="163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8.uploads.ru/t/CkKD3.png">
            <a:hlinkClick r:id="rId7" tgtFrame="&quot;_blank&quot;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362572" cy="1652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3168099"/>
              </p:ext>
            </p:extLst>
          </p:nvPr>
        </p:nvGraphicFramePr>
        <p:xfrm>
          <a:off x="354360" y="1052736"/>
          <a:ext cx="84352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 descr="http://s8.uploads.ru/t/ob5XW.png">
            <a:hlinkClick r:id="rId13" tgtFrame="&quot;_blank&quot;"/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082652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0932"/>
            <a:ext cx="5875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Основная образовательная 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117332" y="1707228"/>
            <a:ext cx="2817818" cy="2817818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4498863" y="1981955"/>
            <a:ext cx="1831581" cy="688094"/>
            <a:chOff x="2205638" y="210944"/>
            <a:chExt cx="1831581" cy="6880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05638" y="210944"/>
              <a:ext cx="1831581" cy="667030"/>
            </a:xfrm>
            <a:prstGeom prst="roundRect">
              <a:avLst/>
            </a:prstGeom>
            <a:solidFill>
              <a:srgbClr val="FFCC66">
                <a:alpha val="89804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233016" y="297132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личности</a:t>
              </a:r>
              <a:endParaRPr lang="ru-RU" sz="20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7873028">
            <a:off x="2102077" y="2639277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Содержание Программы</a:t>
            </a:r>
            <a:endParaRPr lang="ru-RU" sz="20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475379" y="2718735"/>
            <a:ext cx="1866415" cy="698355"/>
            <a:chOff x="2197776" y="785965"/>
            <a:chExt cx="1831581" cy="6983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97776" y="817290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238200" y="785965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мотивации</a:t>
              </a:r>
              <a:endParaRPr lang="ru-RU" sz="20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05222" y="3525447"/>
            <a:ext cx="1831581" cy="667030"/>
            <a:chOff x="2164423" y="1620873"/>
            <a:chExt cx="1831581" cy="6670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164423" y="1620873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219456" y="1685997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способностей</a:t>
              </a:r>
              <a:endParaRPr lang="ru-RU" sz="20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57554" y="4199674"/>
            <a:ext cx="237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29198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Согласно стандарту</a:t>
            </a:r>
            <a:r>
              <a:rPr lang="ru-RU" sz="2000" b="1" dirty="0" smtClean="0"/>
              <a:t>, содержание программы </a:t>
            </a:r>
            <a:r>
              <a:rPr lang="ru-RU" sz="2000" dirty="0" smtClean="0"/>
              <a:t>должно обеспечивать развитие личности, мотивации и способностей детей в различных видах деятельности и </a:t>
            </a:r>
            <a:r>
              <a:rPr lang="ru-RU" sz="2000" b="1" dirty="0" smtClean="0"/>
              <a:t>охватывать </a:t>
            </a:r>
            <a:r>
              <a:rPr lang="ru-RU" sz="2000" dirty="0" smtClean="0"/>
              <a:t>следующие</a:t>
            </a:r>
            <a:r>
              <a:rPr lang="ru-RU" sz="2000" b="1" dirty="0" smtClean="0"/>
              <a:t> области: </a:t>
            </a:r>
            <a:endParaRPr lang="ru-RU" sz="2000" dirty="0"/>
          </a:p>
        </p:txBody>
      </p:sp>
      <p:pic>
        <p:nvPicPr>
          <p:cNvPr id="22" name="Рисунок 21" descr="http://s9.uploads.ru/t/3pBSl.png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08" y="116632"/>
            <a:ext cx="2953946" cy="159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s9.uploads.ru/t/hT0Js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1822"/>
            <a:ext cx="19240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s7.uploads.ru/t/0J3xD.pn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5397091"/>
            <a:ext cx="3649588" cy="1460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01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192022"/>
            <a:ext cx="745232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ОСНОВНЫЕ НАПРАВЛЕНИЯ РАЗВИТИЯ ДЕТЕЙ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s8.uploads.ru/t/4RoBN.png">
            <a:hlinkClick r:id="rId2" tgtFrame="&quot;_blank&quot;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1033" y="158686"/>
            <a:ext cx="1616968" cy="1638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s8.uploads.ru/t/2Yv6c.png">
            <a:hlinkClick r:id="rId4" tgtFrame="&quot;_blank&quot;"/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4947" y="2812205"/>
            <a:ext cx="1157923" cy="326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://s8.uploads.ru/t/inYs6.png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49746"/>
            <a:ext cx="1470676" cy="1605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16"/>
          <p:cNvSpPr/>
          <p:nvPr/>
        </p:nvSpPr>
        <p:spPr>
          <a:xfrm>
            <a:off x="1428752" y="977839"/>
            <a:ext cx="2065345" cy="1887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564" y="1450293"/>
            <a:ext cx="192882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4808" y="977839"/>
            <a:ext cx="2119715" cy="19656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74613" y="1568872"/>
            <a:ext cx="27363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Социально-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коммуникативное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0556" y="2076704"/>
            <a:ext cx="2401904" cy="2337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http://s9.uploads.ru/t/GhH8J.pn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70993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6"/>
          <p:cNvSpPr/>
          <p:nvPr/>
        </p:nvSpPr>
        <p:spPr>
          <a:xfrm>
            <a:off x="1142976" y="3428999"/>
            <a:ext cx="2215364" cy="2072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9"/>
          <p:cNvSpPr/>
          <p:nvPr/>
        </p:nvSpPr>
        <p:spPr>
          <a:xfrm>
            <a:off x="929517" y="3880426"/>
            <a:ext cx="2494060" cy="113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Художественно-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эстетическое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50582" y="3325749"/>
            <a:ext cx="2309084" cy="21606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7823" y="3894147"/>
            <a:ext cx="261460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44909" y="4725144"/>
            <a:ext cx="2207550" cy="2007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4097" y="5249747"/>
            <a:ext cx="21463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Речевое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0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Розовая тисненая бумага"/>
          <p:cNvSpPr txBox="1">
            <a:spLocks noChangeArrowheads="1"/>
          </p:cNvSpPr>
          <p:nvPr/>
        </p:nvSpPr>
        <p:spPr bwMode="auto">
          <a:xfrm>
            <a:off x="521779" y="1053466"/>
            <a:ext cx="8135937" cy="1584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/>
              <a:t>Цель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b="1" i="1" dirty="0"/>
              <a:t> </a:t>
            </a:r>
            <a:r>
              <a:rPr lang="ru-RU" altLang="ru-RU" b="1" i="1" dirty="0"/>
              <a:t>гармоничное физическое развитие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интереса и ценностного отношения к занятиям физической культурой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основ здорового образа жизни</a:t>
            </a:r>
            <a:endParaRPr lang="ru-RU" altLang="ru-RU" b="1" dirty="0">
              <a:latin typeface="Arial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2432" y="3043555"/>
            <a:ext cx="8208962" cy="3600450"/>
            <a:chOff x="1894" y="2082"/>
            <a:chExt cx="12927" cy="5670"/>
          </a:xfrm>
        </p:grpSpPr>
        <p:sp>
          <p:nvSpPr>
            <p:cNvPr id="5" name="Text Box 1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894" y="2082"/>
              <a:ext cx="12927" cy="567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2800" b="1"/>
                <a:t>Задачи</a:t>
              </a:r>
              <a:endParaRPr lang="ru-RU" altLang="ru-RU" sz="2800">
                <a:latin typeface="Arial" pitchFamily="34" charset="0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373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Образовательные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</a:t>
              </a:r>
              <a:r>
                <a:rPr lang="ru-RU" altLang="ru-RU" sz="1600" dirty="0" err="1" smtClean="0"/>
                <a:t>двигате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льных</a:t>
              </a:r>
              <a:r>
                <a:rPr lang="ru-RU" altLang="ru-RU" sz="1600" dirty="0"/>
                <a:t> умений и навыков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развитие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качеств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овладение ребенком</a:t>
              </a:r>
              <a:br>
                <a:rPr lang="ru-RU" altLang="ru-RU" sz="1600" dirty="0"/>
              </a:br>
              <a:r>
                <a:rPr lang="ru-RU" altLang="ru-RU" sz="1600" dirty="0"/>
                <a:t>  элементарными знания-</a:t>
              </a:r>
              <a:br>
                <a:rPr lang="ru-RU" altLang="ru-RU" sz="1600" dirty="0"/>
              </a:br>
              <a:r>
                <a:rPr lang="ru-RU" altLang="ru-RU" sz="1600" dirty="0"/>
                <a:t>  ми о своем организме,</a:t>
              </a:r>
              <a:br>
                <a:rPr lang="ru-RU" altLang="ru-RU" sz="1600" dirty="0"/>
              </a:br>
              <a:r>
                <a:rPr lang="ru-RU" altLang="ru-RU" sz="1600" dirty="0"/>
                <a:t>  роли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упражнений в его жизни,</a:t>
              </a:r>
              <a:br>
                <a:rPr lang="ru-RU" altLang="ru-RU" sz="1600" dirty="0"/>
              </a:br>
              <a:r>
                <a:rPr lang="ru-RU" altLang="ru-RU" sz="1600" dirty="0"/>
                <a:t>  способах укрепления</a:t>
              </a:r>
              <a:br>
                <a:rPr lang="ru-RU" altLang="ru-RU" sz="1600" dirty="0"/>
              </a:br>
              <a:r>
                <a:rPr lang="ru-RU" altLang="ru-RU" sz="1600" dirty="0"/>
                <a:t>  собственного здоровья</a:t>
              </a:r>
              <a:endParaRPr lang="ru-RU" altLang="ru-RU" sz="1600" dirty="0">
                <a:latin typeface="Arial" pitchFamily="34" charset="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10625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Воспитательные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интереса</a:t>
              </a:r>
              <a:br>
                <a:rPr lang="ru-RU" altLang="ru-RU" sz="1600" dirty="0"/>
              </a:br>
              <a:r>
                <a:rPr lang="ru-RU" altLang="ru-RU" sz="1600" dirty="0"/>
                <a:t>  и потребности в занятиях</a:t>
              </a:r>
              <a:br>
                <a:rPr lang="ru-RU" altLang="ru-RU" sz="1600" dirty="0"/>
              </a:br>
              <a:r>
                <a:rPr lang="ru-RU" altLang="ru-RU" sz="1600" dirty="0"/>
                <a:t>  физическими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упражнениями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разностороннее  </a:t>
              </a:r>
              <a:r>
                <a:rPr lang="ru-RU" altLang="ru-RU" sz="1600" dirty="0" err="1"/>
                <a:t>гармо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ничное</a:t>
              </a:r>
              <a:r>
                <a:rPr lang="ru-RU" altLang="ru-RU" sz="1600" dirty="0"/>
                <a:t> развитие ребенка</a:t>
              </a:r>
              <a:br>
                <a:rPr lang="ru-RU" altLang="ru-RU" sz="1600" dirty="0"/>
              </a:br>
              <a:r>
                <a:rPr lang="ru-RU" altLang="ru-RU" sz="1600" dirty="0"/>
                <a:t> (не только физическое,</a:t>
              </a:r>
              <a:br>
                <a:rPr lang="ru-RU" altLang="ru-RU" sz="1600" dirty="0"/>
              </a:br>
              <a:r>
                <a:rPr lang="ru-RU" altLang="ru-RU" sz="1600" dirty="0"/>
                <a:t>  но и умственное,</a:t>
              </a:r>
              <a:br>
                <a:rPr lang="ru-RU" altLang="ru-RU" sz="1600" dirty="0"/>
              </a:br>
              <a:r>
                <a:rPr lang="ru-RU" altLang="ru-RU" sz="1600" dirty="0"/>
                <a:t>  нравственное,</a:t>
              </a:r>
              <a:br>
                <a:rPr lang="ru-RU" altLang="ru-RU" sz="1600" dirty="0"/>
              </a:br>
              <a:r>
                <a:rPr lang="ru-RU" altLang="ru-RU" sz="1600" dirty="0"/>
                <a:t>  эстетическое, трудовое)</a:t>
              </a:r>
              <a:endParaRPr lang="ru-RU" altLang="ru-RU" sz="1800" dirty="0">
                <a:latin typeface="Arial" pitchFamily="34" charset="0"/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097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Оздоровительные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охрана жизни и </a:t>
              </a:r>
              <a:r>
                <a:rPr lang="ru-RU" altLang="ru-RU" sz="1600" dirty="0" err="1"/>
                <a:t>укрепле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здоровья, </a:t>
              </a:r>
              <a:r>
                <a:rPr lang="ru-RU" altLang="ru-RU" sz="1600" dirty="0" err="1"/>
                <a:t>обеспече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нормального</a:t>
              </a:r>
              <a:br>
                <a:rPr lang="ru-RU" altLang="ru-RU" sz="1600" dirty="0"/>
              </a:br>
              <a:r>
                <a:rPr lang="ru-RU" altLang="ru-RU" sz="1600" dirty="0"/>
                <a:t>  функционирования всех</a:t>
              </a:r>
              <a:br>
                <a:rPr lang="ru-RU" altLang="ru-RU" sz="1600" dirty="0"/>
              </a:br>
              <a:r>
                <a:rPr lang="ru-RU" altLang="ru-RU" sz="1600" dirty="0"/>
                <a:t>  органов и систем</a:t>
              </a:r>
              <a:br>
                <a:rPr lang="ru-RU" altLang="ru-RU" sz="1600" dirty="0"/>
              </a:br>
              <a:r>
                <a:rPr lang="ru-RU" altLang="ru-RU" sz="1600" dirty="0"/>
                <a:t> 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всестороннее физическое</a:t>
              </a:r>
              <a:br>
                <a:rPr lang="ru-RU" altLang="ru-RU" sz="1600" dirty="0"/>
              </a:br>
              <a:r>
                <a:rPr lang="ru-RU" altLang="ru-RU" sz="1600" dirty="0"/>
                <a:t>  совершенствование</a:t>
              </a:r>
              <a:br>
                <a:rPr lang="ru-RU" altLang="ru-RU" sz="1600" dirty="0"/>
              </a:br>
              <a:r>
                <a:rPr lang="ru-RU" altLang="ru-RU" sz="1600" dirty="0"/>
                <a:t>  функций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 повышение</a:t>
              </a:r>
              <a:br>
                <a:rPr lang="ru-RU" altLang="ru-RU" sz="1600" dirty="0"/>
              </a:br>
              <a:r>
                <a:rPr lang="ru-RU" altLang="ru-RU" sz="1600" dirty="0"/>
                <a:t>  работоспособности</a:t>
              </a:r>
              <a:br>
                <a:rPr lang="ru-RU" altLang="ru-RU" sz="1600" dirty="0"/>
              </a:br>
              <a:r>
                <a:rPr lang="ru-RU" altLang="ru-RU" sz="1600" dirty="0"/>
                <a:t>  и закаливание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latin typeface="Arial" pitchFamily="34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75322" y="2637791"/>
            <a:ext cx="352425" cy="431169"/>
          </a:xfrm>
          <a:prstGeom prst="downArrow">
            <a:avLst>
              <a:gd name="adj1" fmla="val 39102"/>
              <a:gd name="adj2" fmla="val 55718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55248"/>
            <a:ext cx="9108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ФИЗИЧЕСКОЕ РАЗВИТИЕ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http://s9.uploads.ru/t/P3Qfw.png">
            <a:hlinkClick r:id="rId3" tgtFrame="&quot;_blank&quot;"/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879257" y="0"/>
            <a:ext cx="1225499" cy="129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http://s9.uploads.ru/t/P3Qfw.png">
            <a:hlinkClick r:id="rId3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1311" y="-24765"/>
            <a:ext cx="118618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117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Мои рисунки\Картинки для презентаций ДЕТИ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3024" y="32296"/>
            <a:ext cx="3672408" cy="237626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0" y="116632"/>
            <a:ext cx="8820472" cy="1464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b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 развитие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6987" y="1916832"/>
            <a:ext cx="8353425" cy="1223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>
                <a:ln>
                  <a:solidFill>
                    <a:srgbClr val="002060"/>
                  </a:solidFill>
                </a:ln>
              </a:rPr>
              <a:t>Основная цель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позитивная социализация детей дошкольного возраста,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приобщение </a:t>
            </a:r>
            <a:r>
              <a:rPr lang="ru-RU" altLang="ru-RU" b="1" dirty="0" smtClean="0">
                <a:ln>
                  <a:solidFill>
                    <a:srgbClr val="002060"/>
                  </a:solidFill>
                </a:ln>
              </a:rPr>
              <a:t>к </a:t>
            </a: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социокультурным нормам, традициям семьи,</a:t>
            </a:r>
            <a:br>
              <a:rPr lang="ru-RU" altLang="ru-RU" b="1" dirty="0">
                <a:ln>
                  <a:solidFill>
                    <a:srgbClr val="002060"/>
                  </a:solidFill>
                </a:ln>
              </a:rPr>
            </a:b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общества и государства</a:t>
            </a:r>
            <a:endParaRPr lang="ru-RU" altLang="ru-RU" dirty="0">
              <a:ln>
                <a:solidFill>
                  <a:srgbClr val="002060"/>
                </a:solidFill>
              </a:ln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696" y="3284744"/>
            <a:ext cx="8424863" cy="3594211"/>
            <a:chOff x="591" y="4071"/>
            <a:chExt cx="13266" cy="566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91" y="4071"/>
              <a:ext cx="13266" cy="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2800" b="1" dirty="0"/>
                <a:t>Задачи социально-коммуникативного развития</a:t>
              </a:r>
              <a:br>
                <a:rPr lang="ru-RU" altLang="ru-RU" sz="2800" b="1" dirty="0"/>
              </a:br>
              <a:endParaRPr lang="ru-RU" altLang="ru-RU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6" y="4857"/>
              <a:ext cx="317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Усвоение норм</a:t>
              </a:r>
              <a:br>
                <a:rPr lang="ru-RU" altLang="ru-RU" sz="1600" dirty="0"/>
              </a:br>
              <a:r>
                <a:rPr lang="ru-RU" altLang="ru-RU" sz="1600" dirty="0"/>
                <a:t>и ценностей, </a:t>
              </a:r>
              <a:r>
                <a:rPr lang="ru-RU" altLang="ru-RU" sz="1600" dirty="0" err="1"/>
                <a:t>приня-тых</a:t>
              </a:r>
              <a:r>
                <a:rPr lang="ru-RU" altLang="ru-RU" sz="1600" dirty="0"/>
                <a:t> в обществе, включая моральные и нравственные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ценности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106" y="4857"/>
              <a:ext cx="283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общения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взаимодействия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ребёнка со взрослыми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сверстниками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готовности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к совместной деятельности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 сверстниками 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168" y="4857"/>
              <a:ext cx="3062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Становление самостоятельности, целенаправленно-</a:t>
              </a:r>
              <a:r>
                <a:rPr lang="ru-RU" altLang="ru-RU" sz="1600" dirty="0" err="1"/>
                <a:t>сти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саморегуля-ции</a:t>
              </a:r>
              <a:r>
                <a:rPr lang="ru-RU" altLang="ru-RU" sz="1600" dirty="0"/>
                <a:t> собственных действий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12" y="4857"/>
              <a:ext cx="3120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</a:t>
              </a:r>
              <a:r>
                <a:rPr lang="ru-RU" altLang="ru-RU" sz="1600" dirty="0" err="1"/>
                <a:t>социаль-ного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эмоциональ-ного</a:t>
              </a:r>
              <a:r>
                <a:rPr lang="ru-RU" altLang="ru-RU" sz="1600" dirty="0"/>
                <a:t> интеллекта,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эмоциональной отзывчивости,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сопереживания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уважительного отношения и чувства принадлежности к своей семье и к сообществу детей</a:t>
              </a:r>
              <a:br>
                <a:rPr lang="ru-RU" altLang="ru-RU" sz="1600" dirty="0"/>
              </a:br>
              <a:r>
                <a:rPr lang="ru-RU" altLang="ru-RU" sz="1600" dirty="0"/>
                <a:t>и взрослых в Организации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468" y="7238"/>
              <a:ext cx="2495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позитивных установок</a:t>
              </a:r>
              <a:br>
                <a:rPr lang="ru-RU" altLang="ru-RU" sz="1600" dirty="0"/>
              </a:br>
              <a:r>
                <a:rPr lang="ru-RU" altLang="ru-RU" sz="1600" dirty="0"/>
                <a:t>к различным</a:t>
              </a:r>
              <a:br>
                <a:rPr lang="ru-RU" altLang="ru-RU" sz="1600" dirty="0"/>
              </a:br>
              <a:r>
                <a:rPr lang="ru-RU" altLang="ru-RU" sz="1600" dirty="0"/>
                <a:t>видам труда</a:t>
              </a:r>
              <a:br>
                <a:rPr lang="ru-RU" altLang="ru-RU" sz="1600" dirty="0"/>
              </a:br>
              <a:r>
                <a:rPr lang="ru-RU" altLang="ru-RU" sz="1600" dirty="0"/>
                <a:t>и творчества 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88" y="7238"/>
              <a:ext cx="2607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основ безопасного поведения</a:t>
              </a:r>
              <a:br>
                <a:rPr lang="ru-RU" altLang="ru-RU" sz="1600" dirty="0"/>
              </a:br>
              <a:r>
                <a:rPr lang="ru-RU" altLang="ru-RU" sz="1600" dirty="0"/>
                <a:t>в быту, социуме, природе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958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D:\ПРОСВЕЩЕНИЕ\Картинки разные\Доналд_Золан\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121" y="927181"/>
            <a:ext cx="2371347" cy="24265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3563740" y="4221088"/>
            <a:ext cx="2232248" cy="2232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14000" y="4716540"/>
            <a:ext cx="3055260" cy="2137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103887" y="4777113"/>
            <a:ext cx="3024336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27736" y="1037244"/>
            <a:ext cx="2304256" cy="13679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Развитие игровой </a:t>
            </a:r>
            <a:r>
              <a:rPr lang="ru-RU" altLang="ru-RU" sz="1600" b="1" dirty="0" smtClean="0"/>
              <a:t>деятельности</a:t>
            </a:r>
            <a:endParaRPr lang="ru-RU" altLang="ru-RU" sz="16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497004" y="2617644"/>
            <a:ext cx="2334988" cy="1426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Формирование основ безопасного поведения в быту, социуме, природе</a:t>
            </a:r>
            <a:endParaRPr lang="ru-RU" altLang="ru-RU" sz="16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70121" y="3477244"/>
            <a:ext cx="2304257" cy="1279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Трудовое воспитание</a:t>
            </a:r>
            <a:endParaRPr lang="ru-RU" altLang="ru-RU" sz="16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414562" y="3400294"/>
            <a:ext cx="2363618" cy="12875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Патриотическое воспитание детей дошкольного возраста</a:t>
            </a:r>
            <a:endParaRPr lang="ru-RU" alt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16633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Основные направления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с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оциально-коммуникативного развития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pic>
        <p:nvPicPr>
          <p:cNvPr id="22" name="Picture 6" descr="D:\Мои рисунки\Картинки для презентаций ДЕТИ\6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0372" y="1064316"/>
            <a:ext cx="2709789" cy="208028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196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09881" y="968534"/>
            <a:ext cx="5774288" cy="14523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Основная цель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Формирование устной речи и навыков речевого общения с окружающими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на основе овладения литературным языком своего народа</a:t>
            </a:r>
            <a:endParaRPr lang="ru-RU" dirty="0">
              <a:latin typeface="+mn-lt"/>
            </a:endParaRP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309881" y="2665552"/>
            <a:ext cx="8654724" cy="4176712"/>
            <a:chOff x="93674" y="2161481"/>
            <a:chExt cx="8654511" cy="417646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3674" y="2161481"/>
              <a:ext cx="8654511" cy="41764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Задачи речевого развития</a:t>
              </a: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/>
              </a:r>
              <a:br>
                <a:rPr lang="en-US" sz="2000" b="1" dirty="0">
                  <a:solidFill>
                    <a:srgbClr val="C00000"/>
                  </a:solidFill>
                  <a:latin typeface="+mn-lt"/>
                </a:rPr>
              </a:br>
              <a:endParaRPr lang="ru-RU" sz="1600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39414" y="2637547"/>
              <a:ext cx="7958594" cy="3311287"/>
              <a:chOff x="1060" y="2167"/>
              <a:chExt cx="12534" cy="5212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060" y="2167"/>
                <a:ext cx="2635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Овладение речью как средством общения</a:t>
                </a:r>
                <a:br>
                  <a:rPr lang="ru-RU" altLang="ru-RU" b="1" dirty="0"/>
                </a:br>
                <a:r>
                  <a:rPr lang="ru-RU" altLang="ru-RU" b="1" dirty="0"/>
                  <a:t>и культуры  </a:t>
                </a:r>
                <a:endParaRPr lang="ru-RU" altLang="ru-RU" dirty="0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010" y="2167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Обогащение 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активного словаря</a:t>
                </a:r>
                <a:endParaRPr lang="ru-RU" altLang="ru-RU" dirty="0"/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9793" y="4546"/>
                <a:ext cx="3685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звуковой</a:t>
                </a:r>
                <a:br>
                  <a:rPr lang="ru-RU" altLang="ru-RU" b="1" dirty="0"/>
                </a:br>
                <a:r>
                  <a:rPr lang="ru-RU" altLang="ru-RU" b="1" dirty="0"/>
                  <a:t>и интонационной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культуры речи, фонематического слуха</a:t>
                </a:r>
                <a:endParaRPr lang="ru-RU" altLang="ru-RU" dirty="0"/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6845" y="2167"/>
                <a:ext cx="3743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связной, грамматически правильной диалогической и монологической речи</a:t>
                </a:r>
                <a:endParaRPr lang="ru-RU" altLang="ru-RU" dirty="0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1044" y="2180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речевого творчества</a:t>
                </a:r>
                <a:endParaRPr lang="ru-RU" altLang="ru-RU" dirty="0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060" y="4546"/>
                <a:ext cx="3970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Знакомство с книжной культурой, детской литературой, понимание на слух текстов различных жанров детской литературы</a:t>
                </a:r>
                <a:endParaRPr lang="ru-RU" altLang="ru-RU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5595" y="4546"/>
                <a:ext cx="3688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Формирование звуковой аналитико-синтетической активности как предпосылки обучения грамоте</a:t>
                </a:r>
                <a:endParaRPr lang="ru-RU" altLang="ru-RU" dirty="0"/>
              </a:p>
            </p:txBody>
          </p:sp>
        </p:grpSp>
      </p:grpSp>
      <p:pic>
        <p:nvPicPr>
          <p:cNvPr id="14" name="Picture 6" descr="D:\Изображения\Картинки детей\x_0693c1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27989" flipH="1">
            <a:off x="6302739" y="6371"/>
            <a:ext cx="2763055" cy="2817879"/>
          </a:xfrm>
          <a:prstGeom prst="flowChartConnector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044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7968" y="1268464"/>
            <a:ext cx="8135995" cy="4608169"/>
            <a:chOff x="714" y="2239"/>
            <a:chExt cx="12815" cy="7259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15" y="2239"/>
              <a:ext cx="6236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1. Развитие словаря</a:t>
              </a:r>
              <a:r>
                <a:rPr lang="ru-RU" altLang="ru-RU" dirty="0"/>
                <a:t>: освоение</a:t>
              </a:r>
              <a:br>
                <a:rPr lang="ru-RU" altLang="ru-RU" dirty="0"/>
              </a:br>
              <a:r>
                <a:rPr lang="ru-RU" altLang="ru-RU" dirty="0"/>
                <a:t>    значений слов и их уместное </a:t>
              </a:r>
              <a:br>
                <a:rPr lang="ru-RU" altLang="ru-RU" dirty="0"/>
              </a:br>
              <a:r>
                <a:rPr lang="ru-RU" altLang="ru-RU" dirty="0"/>
                <a:t>    употребление в соответствии</a:t>
              </a:r>
              <a:br>
                <a:rPr lang="ru-RU" altLang="ru-RU" dirty="0"/>
              </a:br>
              <a:r>
                <a:rPr lang="ru-RU" altLang="ru-RU" dirty="0"/>
                <a:t>    с контекстом высказывания, </a:t>
              </a:r>
              <a:br>
                <a:rPr lang="ru-RU" altLang="ru-RU" dirty="0"/>
              </a:br>
              <a:r>
                <a:rPr lang="ru-RU" altLang="ru-RU" dirty="0"/>
                <a:t>    с ситуацией, в которой происходит</a:t>
              </a:r>
              <a:br>
                <a:rPr lang="ru-RU" altLang="ru-RU" dirty="0"/>
              </a:br>
              <a:r>
                <a:rPr lang="ru-RU" altLang="ru-RU" dirty="0"/>
                <a:t>    общение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15" y="4962"/>
              <a:ext cx="6236" cy="13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2. Воспитание звуковой культуры</a:t>
              </a:r>
              <a:br>
                <a:rPr lang="ru-RU" altLang="ru-RU" b="1" dirty="0"/>
              </a:br>
              <a:r>
                <a:rPr lang="ru-RU" altLang="ru-RU" b="1" dirty="0"/>
                <a:t>    речи: </a:t>
              </a:r>
              <a:r>
                <a:rPr lang="ru-RU" altLang="ru-RU" dirty="0"/>
                <a:t>развитие восприятия звуков</a:t>
              </a:r>
              <a:br>
                <a:rPr lang="ru-RU" altLang="ru-RU" dirty="0"/>
              </a:br>
              <a:r>
                <a:rPr lang="ru-RU" altLang="ru-RU" dirty="0"/>
                <a:t>    родной речи и произношения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15" y="6549"/>
              <a:ext cx="6236" cy="29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3. Формирование грамматического</a:t>
              </a:r>
              <a:br>
                <a:rPr lang="ru-RU" altLang="ru-RU" b="1" dirty="0"/>
              </a:br>
              <a:r>
                <a:rPr lang="ru-RU" altLang="ru-RU" b="1" dirty="0"/>
                <a:t>    строя: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Морфология </a:t>
              </a:r>
              <a:r>
                <a:rPr lang="ru-RU" altLang="ru-RU" sz="1600" dirty="0"/>
                <a:t>(изменение слов</a:t>
              </a:r>
              <a:br>
                <a:rPr lang="ru-RU" altLang="ru-RU" sz="1600" dirty="0"/>
              </a:br>
              <a:r>
                <a:rPr lang="ru-RU" altLang="ru-RU" sz="1600" dirty="0"/>
                <a:t>   по родам, числам. падежам)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Синтаксис (освоение различных </a:t>
              </a:r>
              <a:br>
                <a:rPr lang="ru-RU" altLang="ru-RU" dirty="0"/>
              </a:br>
              <a:r>
                <a:rPr lang="ru-RU" altLang="ru-RU" dirty="0"/>
                <a:t>   типов словосочетаний</a:t>
              </a:r>
              <a:br>
                <a:rPr lang="ru-RU" altLang="ru-RU" dirty="0"/>
              </a:br>
              <a:r>
                <a:rPr lang="ru-RU" altLang="ru-RU" dirty="0"/>
                <a:t>   и предложений)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Словообразование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406" y="2239"/>
              <a:ext cx="6124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4. Развитие связной речи: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Диалогическая (разговорная) речь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Монологическая речь </a:t>
              </a:r>
              <a:br>
                <a:rPr lang="ru-RU" altLang="ru-RU" dirty="0"/>
              </a:br>
              <a:r>
                <a:rPr lang="ru-RU" altLang="ru-RU" dirty="0"/>
                <a:t>  (рассказывание</a:t>
              </a:r>
              <a:r>
                <a:rPr lang="en-US" altLang="ru-RU" dirty="0"/>
                <a:t>)</a:t>
              </a:r>
              <a:endParaRPr lang="ru-RU" altLang="ru-RU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406" y="4962"/>
              <a:ext cx="6124" cy="20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5. Формирование элементарного</a:t>
              </a:r>
              <a:br>
                <a:rPr lang="ru-RU" altLang="ru-RU" b="1" dirty="0"/>
              </a:br>
              <a:r>
                <a:rPr lang="ru-RU" altLang="ru-RU" b="1" dirty="0"/>
                <a:t>    осознания явлений языка и речи:</a:t>
              </a:r>
              <a:br>
                <a:rPr lang="ru-RU" altLang="ru-RU" b="1" dirty="0"/>
              </a:br>
              <a:r>
                <a:rPr lang="ru-RU" altLang="ru-RU" b="1" dirty="0"/>
                <a:t>    </a:t>
              </a:r>
              <a:r>
                <a:rPr lang="ru-RU" altLang="ru-RU" dirty="0"/>
                <a:t>различение звука и слова,</a:t>
              </a:r>
              <a:br>
                <a:rPr lang="ru-RU" altLang="ru-RU" dirty="0"/>
              </a:br>
              <a:r>
                <a:rPr lang="ru-RU" altLang="ru-RU" dirty="0"/>
                <a:t>    нахождение  места звука в слове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406" y="7342"/>
              <a:ext cx="6124" cy="21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6. Воспитание любви и интереса</a:t>
              </a:r>
              <a:br>
                <a:rPr lang="ru-RU" altLang="ru-RU" b="1" dirty="0"/>
              </a:br>
              <a:r>
                <a:rPr lang="ru-RU" altLang="ru-RU" b="1" dirty="0"/>
                <a:t>    к художественному слову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51520" y="116632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>
                <a:solidFill>
                  <a:srgbClr val="002060"/>
                </a:solidFill>
              </a:rPr>
              <a:t>Основные направления работы по развитию речи детей</a:t>
            </a:r>
            <a:br>
              <a:rPr lang="ru-RU" altLang="ru-RU" sz="3200" b="1" dirty="0">
                <a:solidFill>
                  <a:srgbClr val="002060"/>
                </a:solidFill>
              </a:rPr>
            </a:br>
            <a:endParaRPr lang="ru-RU" alt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http://s9.uploads.ru/t/LSmkc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3218" y="4780623"/>
            <a:ext cx="3429000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334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722" y="1844824"/>
            <a:ext cx="8461188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/>
              <a:t>Основная </a:t>
            </a:r>
            <a:r>
              <a:rPr lang="ru-RU" altLang="ru-RU" sz="2400" b="1" dirty="0" smtClean="0"/>
              <a:t>цель : развитие </a:t>
            </a:r>
            <a:r>
              <a:rPr lang="ru-RU" altLang="ru-RU" sz="2400" b="1" dirty="0"/>
              <a:t>познавательных интересов и познавательных способностей </a:t>
            </a:r>
            <a:r>
              <a:rPr lang="ru-RU" altLang="ru-RU" sz="2400" b="1" dirty="0" smtClean="0"/>
              <a:t>детей</a:t>
            </a:r>
            <a:endParaRPr lang="ru-RU" altLang="ru-RU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8650" y="2690209"/>
            <a:ext cx="8353425" cy="4066315"/>
            <a:chOff x="984" y="2869"/>
            <a:chExt cx="13153" cy="640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84" y="2869"/>
              <a:ext cx="13153" cy="6406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800" b="1" dirty="0"/>
                <a:t>Задачи познавательного </a:t>
              </a:r>
              <a:r>
                <a:rPr lang="ru-RU" altLang="ru-RU" sz="2800" b="1" dirty="0" smtClean="0"/>
                <a:t>развития</a:t>
              </a:r>
              <a:endParaRPr lang="ru-RU" altLang="ru-RU" sz="1600" dirty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210" y="3600"/>
              <a:ext cx="12699" cy="1817"/>
              <a:chOff x="1752" y="3574"/>
              <a:chExt cx="12699" cy="1842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751" y="3574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Развитие интересов детей, любознательности и познавательной мотивации</a:t>
                </a:r>
                <a:endParaRPr lang="ru-RU" altLang="ru-RU" sz="1600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751" y="426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познавательных действий, становление сознания</a:t>
                </a:r>
                <a:endParaRPr lang="ru-RU" altLang="ru-RU" sz="1600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751" y="495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</a:t>
                </a:r>
                <a:r>
                  <a:rPr lang="en-US" altLang="ru-RU" sz="1600" b="1"/>
                  <a:t>азвитие воображения и творческой</a:t>
                </a:r>
                <a:r>
                  <a:rPr lang="ru-RU" altLang="ru-RU" sz="1600" b="1"/>
                  <a:t> </a:t>
                </a:r>
                <a:r>
                  <a:rPr lang="en-US" altLang="ru-RU" sz="1600" b="1"/>
                  <a:t>активности</a:t>
                </a:r>
                <a:endParaRPr lang="ru-RU" altLang="ru-RU" sz="1600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210" y="5646"/>
              <a:ext cx="12699" cy="3516"/>
              <a:chOff x="1510" y="6566"/>
              <a:chExt cx="12699" cy="3516"/>
            </a:xfrm>
          </p:grpSpPr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1509" y="826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altLang="ru-RU" sz="1600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566"/>
                <a:ext cx="12701" cy="1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altLang="ru-RU" sz="14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509" y="928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планете Земля как общем доме людей,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об особенностях её природы, многообразии стран и народов</a:t>
                </a:r>
                <a:endParaRPr lang="ru-RU" altLang="ru-RU" sz="1600"/>
              </a:p>
            </p:txBody>
          </p:sp>
        </p:grpSp>
      </p:grpSp>
      <p:pic>
        <p:nvPicPr>
          <p:cNvPr id="14" name="Picture 5" descr="F:\Адаптация\Адаптация картинки\kidbutterfly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8662" y="-33104"/>
            <a:ext cx="2004777" cy="1793507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5" name="Picture 13" descr="H:\ДЕТСКИЙ САД - ДОКУМЕНТЫ\Мои рисунки\фото дс\фото Оли\Изображение 124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67544" y="549315"/>
            <a:ext cx="1544149" cy="1278404"/>
          </a:xfrm>
          <a:prstGeom prst="round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6108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:\Изображения\Картинки детей\1323706457_154c9c_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347864" y="4349721"/>
            <a:ext cx="2736304" cy="2508279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941651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8786" y="1310983"/>
            <a:ext cx="8135937" cy="41767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Формирование элементарных представлений о видах искусства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Восприятие музыки, художественной литературы, фольклора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Реализация самостоятельной творческой деятельности детей (изобразительной, конструктивно-модельной, музыкальной и др.)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Юлия\Рабочий стол\Адаптация\Адаптация картинки\new_1.3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87824" y="705238"/>
            <a:ext cx="3096344" cy="7458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4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857364"/>
            <a:ext cx="8229600" cy="314327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«Работать по-старому нельзя, поэтому мы начинаем новое дело, которое принесет пользу детям и позволит нам самим работать творчески, делать открытия, а значит - расти в личностном и профессиональном планах!»</a:t>
            </a:r>
          </a:p>
          <a:p>
            <a:pPr algn="r">
              <a:buNone/>
            </a:pPr>
            <a:r>
              <a:rPr lang="ru-RU" smtClean="0"/>
              <a:t>Василевская Е.В.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00750" y="0"/>
            <a:ext cx="3143250" cy="85725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071546"/>
            <a:ext cx="8229600" cy="92869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000" b="1" dirty="0" smtClean="0"/>
              <a:t>Требования к условиям реализации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3000" b="1" dirty="0" smtClean="0"/>
              <a:t>образовательной программы дошкольного образования</a:t>
            </a:r>
          </a:p>
          <a:p>
            <a:pPr algn="ctr">
              <a:buFont typeface="Arial" pitchFamily="34" charset="0"/>
              <a:buNone/>
            </a:pPr>
            <a:endParaRPr lang="ru-RU" sz="3000" b="1" dirty="0" smtClean="0"/>
          </a:p>
          <a:p>
            <a:pPr algn="ctr">
              <a:buFont typeface="Arial" pitchFamily="34" charset="0"/>
              <a:buNone/>
            </a:pPr>
            <a:endParaRPr lang="ru-RU" sz="3000" b="1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3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0644777"/>
              </p:ext>
            </p:extLst>
          </p:nvPr>
        </p:nvGraphicFramePr>
        <p:xfrm>
          <a:off x="500034" y="1928802"/>
          <a:ext cx="8229600" cy="474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http://s9.uploads.ru/t/T38Pw.jp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960" y="5013176"/>
            <a:ext cx="2267744" cy="164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9.uploads.ru/t/LCUTf.png">
            <a:hlinkClick r:id="rId10" tgtFrame="&quot;_blank&quot;"/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14480" cy="1071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1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Windows.old\Users\Public\натахин бук\Documents\для детсада\детсад\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02263"/>
            <a:ext cx="1008062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8964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/>
              <a:t>Развивающая предметно-пространственная среда должна обеспечивать:</a:t>
            </a:r>
            <a:endParaRPr lang="ru-RU" sz="32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200" dirty="0"/>
              <a:t>возможность общения и совместной деятельности детей и взрослых; 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200" dirty="0"/>
              <a:t>двигательной активности детей; 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200" dirty="0"/>
              <a:t>возможности для уединения;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200" dirty="0"/>
              <a:t>реализацию различных </a:t>
            </a:r>
            <a:r>
              <a:rPr lang="ru-RU" sz="3200" dirty="0" smtClean="0"/>
              <a:t>ОП;</a:t>
            </a:r>
            <a:endParaRPr lang="ru-RU" sz="32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200" dirty="0"/>
              <a:t>в случае организации инклюзивного образования - необходимые для него условия;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200" dirty="0"/>
              <a:t>учет национально-культурных, климатических условий, в которых осуществляется образовательная деятельность; 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200" dirty="0"/>
              <a:t>учет возрастных особенностей детей.</a:t>
            </a:r>
          </a:p>
        </p:txBody>
      </p:sp>
      <p:pic>
        <p:nvPicPr>
          <p:cNvPr id="7" name="Picture 1" descr="C:\Windows.old\Users\Public\натахин бук\Documents\для детсада\детсад\29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714884"/>
            <a:ext cx="17145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Windows.old\Users\Public\натахин бук\Documents\для детсада\детсад\4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500174"/>
            <a:ext cx="20224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51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05854" cy="100010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Развивающая предметно-пространственная среда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14283" y="1142984"/>
            <a:ext cx="63579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buFontTx/>
              <a:buChar char="•"/>
              <a:tabLst>
                <a:tab pos="457200" algn="l"/>
              </a:tabLst>
            </a:pPr>
            <a:r>
              <a:rPr lang="ru-RU" sz="3200" b="1" dirty="0">
                <a:cs typeface="Times New Roman" pitchFamily="18" charset="0"/>
              </a:rPr>
              <a:t>содержательно – </a:t>
            </a:r>
            <a:r>
              <a:rPr lang="ru-RU" sz="3200" b="1" dirty="0" smtClean="0">
                <a:cs typeface="Times New Roman" pitchFamily="18" charset="0"/>
              </a:rPr>
              <a:t>насыщенной</a:t>
            </a:r>
            <a:endParaRPr lang="ru-RU" sz="3200" b="1" dirty="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 dirty="0" smtClean="0">
                <a:cs typeface="Times New Roman" pitchFamily="18" charset="0"/>
              </a:rPr>
              <a:t>трансформируемой</a:t>
            </a:r>
            <a:endParaRPr lang="ru-RU" sz="3200" b="1" dirty="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 dirty="0" smtClean="0">
                <a:cs typeface="Times New Roman" pitchFamily="18" charset="0"/>
              </a:rPr>
              <a:t>полифункциональной</a:t>
            </a:r>
            <a:endParaRPr lang="ru-RU" sz="3200" b="1" dirty="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 dirty="0" smtClean="0">
                <a:cs typeface="Times New Roman" pitchFamily="18" charset="0"/>
              </a:rPr>
              <a:t>вариативной</a:t>
            </a:r>
            <a:endParaRPr lang="ru-RU" sz="3200" b="1" dirty="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 dirty="0" smtClean="0">
                <a:cs typeface="Times New Roman" pitchFamily="18" charset="0"/>
              </a:rPr>
              <a:t>доступной</a:t>
            </a:r>
            <a:endParaRPr lang="ru-RU" sz="3200" b="1" dirty="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 dirty="0" smtClean="0">
                <a:cs typeface="Times New Roman" pitchFamily="18" charset="0"/>
              </a:rPr>
              <a:t>безопасной</a:t>
            </a:r>
            <a:endParaRPr lang="ru-RU" sz="3200" b="1" dirty="0"/>
          </a:p>
        </p:txBody>
      </p:sp>
      <p:pic>
        <p:nvPicPr>
          <p:cNvPr id="5" name="Рисунок 4" descr="DSC025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4214818"/>
            <a:ext cx="2928926" cy="219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25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1089406"/>
            <a:ext cx="2643174" cy="198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20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488" y="3000372"/>
            <a:ext cx="1879007" cy="105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200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17514" y="3214686"/>
            <a:ext cx="1526486" cy="85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256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86314" y="2643182"/>
            <a:ext cx="295274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256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4929196"/>
            <a:ext cx="2571736" cy="192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2563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6429388" y="4732747"/>
            <a:ext cx="2428892" cy="212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00750" y="0"/>
            <a:ext cx="3143250" cy="857250"/>
          </a:xfrm>
          <a:prstGeom prst="rect">
            <a:avLst/>
          </a:prstGeom>
        </p:spPr>
      </p:pic>
      <p:pic>
        <p:nvPicPr>
          <p:cNvPr id="3" name="Рисунок 2" descr="http://s8.uploads.ru/t/2Yv6c.png">
            <a:hlinkClick r:id="rId4" tgtFrame="&quot;_blank&quot;"/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1071538" cy="4214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s9.uploads.ru/t/Awgqy.png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357802"/>
            <a:ext cx="2571768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714356"/>
            <a:ext cx="8229600" cy="13573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dirty="0" smtClean="0"/>
              <a:t> </a:t>
            </a:r>
            <a:r>
              <a:rPr lang="ru-RU" sz="2600" b="1" dirty="0" smtClean="0"/>
              <a:t>Требования к результатам освоения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2600" b="1" dirty="0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3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071679"/>
            <a:ext cx="82153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Требования Стандарта к результатам освоения Программы представлены в виде </a:t>
            </a:r>
            <a:r>
              <a:rPr lang="ru-RU" sz="2000" b="1" dirty="0">
                <a:solidFill>
                  <a:srgbClr val="FF0000"/>
                </a:solidFill>
              </a:rPr>
              <a:t>целевых ориентиров дошкольного образования</a:t>
            </a:r>
            <a:r>
              <a:rPr lang="ru-RU" sz="2000" b="1" dirty="0"/>
              <a:t>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b="1" dirty="0" smtClean="0"/>
              <a:t>Целевые </a:t>
            </a:r>
            <a:r>
              <a:rPr lang="ru-RU" sz="2000" b="1" dirty="0"/>
              <a:t>ориентиры не подлежат непосредственной оценке и не являются основанием для их формального сравнения с реальными достижениями детей.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Предполагают формирование  у детей дошкольного возраста </a:t>
            </a:r>
            <a:r>
              <a:rPr lang="ru-RU" sz="2000" b="1" dirty="0" smtClean="0">
                <a:solidFill>
                  <a:srgbClr val="FF0000"/>
                </a:solidFill>
              </a:rPr>
              <a:t>предпосылок к учебной деятельности на этапе завершения ими дошкольного образования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Выступают основаниями преемственности дошкольного и начального общего образования. </a:t>
            </a:r>
          </a:p>
          <a:p>
            <a:pPr algn="just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284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52" y="188640"/>
            <a:ext cx="86975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результатам освоения ООП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4625" y="2133600"/>
            <a:ext cx="8680450" cy="9350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инициативность и самостоятельность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разных видах деятельности – игре, общении, конструировании и др.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себе род занятий, участников совместной деятельности, обнаруживает способность к воплощению разнообразных замыслов;</a:t>
            </a: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215900" y="785795"/>
            <a:ext cx="8459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Целевые  ориентиры ДО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социальные и психологические характеристики возможных достижений ребёнка на этапе завершения уровня ДО.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363" y="3429000"/>
            <a:ext cx="8748712" cy="13985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уверен в своих силах, открыт внешнему миру, положительно относится к себе и к другим, обладает чувством собственного достоинства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Активно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взаимодействует со сверстниками и взрослыми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участвует в совместных играх. Способен договариваться, учитывать интересы и чувства других, сопереживать неудачам и радоваться успехам других, стараться разрешать конфликты;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6363" y="5013325"/>
            <a:ext cx="8748712" cy="13398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обладает развитым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которое реализуется в разных видах деятельности. Способность ребёнка 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фантазии, творчеству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интенсивно развивается и проявляется в игре.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владеет разными формами и видами игры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Умеет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подчиняться разным правилам и социальным нормам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различать условную и реальную ситуации, в том числе игровую и учебную;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5575" y="4076700"/>
            <a:ext cx="8680450" cy="26003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наблюдать, экспериментировать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Обладает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начальными знаниями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себе, о предметном, природном, социальном и культурном мире, в котором он живёт. Знаком с книжной культурой, с детской литературой, обладает элементарными представлениями из области живой природы, естествознания, математики, истории и т. п., у ребёнка складываются предпосылки грамотности. Ребёнок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принятию собственных решений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опираясь на свои знания и умения в различных сферах действительности.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5575" y="3141663"/>
            <a:ext cx="8680450" cy="666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способен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волевым усилиям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разных видах деятельности, преодолевать сиюминутные побуждения, доводить до конца начатое дело;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63" y="2060575"/>
            <a:ext cx="8680450" cy="8445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у ребёнка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развита крупная и мелкая мот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орика.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913" y="1052513"/>
            <a:ext cx="8678862" cy="7921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 также проявляются в рисовании, придумывании сказок, танцах, пении и т. п. Ребёнок может фантазировать вслух, играть звуками и словами. Хорошо понимает устную речь и может выражать свои мысли и желания;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928662" y="1015662"/>
            <a:ext cx="735811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детство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приобщение к ценностям культуры, социализацию ребенка в обществе,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не на обучение его письму, счету и чтению.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9.uploads.ru/t/Dh5jg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996952"/>
            <a:ext cx="8820472" cy="18263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94112" y="4767168"/>
            <a:ext cx="2141984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8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8229600" cy="3714776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/>
              <a:t> Утвержден приказом Министерства</a:t>
            </a:r>
          </a:p>
          <a:p>
            <a:pPr>
              <a:buNone/>
            </a:pPr>
            <a:r>
              <a:rPr lang="ru-RU" b="1" dirty="0" smtClean="0"/>
              <a:t>образования и науки Российской Федерации</a:t>
            </a:r>
          </a:p>
          <a:p>
            <a:pPr>
              <a:buNone/>
            </a:pPr>
            <a:r>
              <a:rPr lang="ru-RU" b="1" dirty="0" smtClean="0"/>
              <a:t>от 17 октября 2013 г. № 1155 </a:t>
            </a:r>
          </a:p>
          <a:p>
            <a:pPr>
              <a:buNone/>
            </a:pPr>
            <a:r>
              <a:rPr lang="ru-RU" b="1" dirty="0" smtClean="0"/>
              <a:t>и вступил в силу с 1 января 2014 года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17891" y="3357562"/>
            <a:ext cx="131463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928670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Стандарт разработан на основе Конституции РФ и законодательства РФ с учётом Конвенции ООН о правах ребёнка,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smtClean="0"/>
              <a:t>Федерального закона от 29.12.2012 №273-ФЗ «Об образовании в Российской Федерации»… </a:t>
            </a:r>
            <a:r>
              <a:rPr lang="ru-RU" sz="1600" b="1" dirty="0" smtClean="0"/>
              <a:t>Дошкольное образование  является первой ступенью общего образования, самостоятельным уровнем образования</a:t>
            </a:r>
          </a:p>
          <a:p>
            <a:pPr algn="just">
              <a:buNone/>
            </a:pP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6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142844" y="3643314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3929066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4857752" y="4071918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388" y="4929222"/>
            <a:ext cx="2571704" cy="19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23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736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Главная цель введения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Федеральных Государственных образовательных стандартов дошкольного образования (ФГОС ДО) –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повышение качества образования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00750" y="142852"/>
            <a:ext cx="3143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84783"/>
            <a:ext cx="8892480" cy="4893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/>
              <a:t>Стандарт  направлен на достижение следующих </a:t>
            </a:r>
            <a:r>
              <a:rPr lang="ru-RU" sz="2400" b="1" dirty="0">
                <a:solidFill>
                  <a:srgbClr val="FF0000"/>
                </a:solidFill>
              </a:rPr>
              <a:t>целей: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/>
              <a:t>повышение социального статуса дошкольного образования;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pic>
        <p:nvPicPr>
          <p:cNvPr id="4" name="Picture 11" descr="F:\Адаптация\ребено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51520" y="39093"/>
            <a:ext cx="1672064" cy="130036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959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4" name="Picture 6" descr="F:\Адаптация\adaptacciya.pn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996952"/>
            <a:ext cx="3543300" cy="3683000"/>
          </a:xfrm>
          <a:prstGeom prst="rect">
            <a:avLst/>
          </a:prstGeom>
          <a:noFill/>
        </p:spPr>
      </p:pic>
      <p:pic>
        <p:nvPicPr>
          <p:cNvPr id="6" name="Picture 4" descr="F:\Адаптация\1346837602_normal_dmoo3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23528" y="116632"/>
            <a:ext cx="2376264" cy="224638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/>
              <a:t>Стандарт  направлен на решение следующих </a:t>
            </a:r>
            <a:r>
              <a:rPr lang="ru-RU" sz="2000" b="1" dirty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преемственности основных образовательных программ дошкольного и начального общего образования;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algn="just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48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463 L 0.28854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Picture 4" descr="F:\Адаптация\Адаптация картинки\888786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941168"/>
            <a:ext cx="1780034" cy="1735974"/>
          </a:xfrm>
          <a:prstGeom prst="rect">
            <a:avLst/>
          </a:prstGeom>
          <a:noFill/>
        </p:spPr>
      </p:pic>
      <p:pic>
        <p:nvPicPr>
          <p:cNvPr id="4" name="Picture 11" descr="H:\ДЕТСКИЙ САД - ДОКУМЕНТЫ\Мои рисунки\ЕРИНА\0_61dfa_83108743_orig[1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02894" y="5430220"/>
            <a:ext cx="1800200" cy="1368152"/>
          </a:xfrm>
          <a:prstGeom prst="rect">
            <a:avLst/>
          </a:prstGeom>
          <a:noFill/>
        </p:spPr>
      </p:pic>
      <p:pic>
        <p:nvPicPr>
          <p:cNvPr id="6" name="Picture 4" descr="C:\Documents and Settings\Юлия\Рабочий стол\Адаптация\Адаптация картинки\594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97928">
            <a:off x="616446" y="237432"/>
            <a:ext cx="2898587" cy="23826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428736"/>
            <a:ext cx="8472518" cy="5143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психолого-педагогической поддержки семьи и повышения компетентности родителей в вопросах развития и образования, охраны и укрепления здоровья детей.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3616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5" name="Рисунок 4" descr="http://s7.uploads.ru/t/MVDxu.png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3602" y="1117898"/>
            <a:ext cx="1876425" cy="216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Kjf5P.png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786322"/>
            <a:ext cx="2852936" cy="184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dcASD.pn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499" y="3329176"/>
            <a:ext cx="26955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404664"/>
            <a:ext cx="6715172" cy="4054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 smtClean="0"/>
              <a:t>Стандарт включает в себя требования к: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</a:t>
            </a:r>
            <a:r>
              <a:rPr lang="ru-RU" b="1" dirty="0" smtClean="0"/>
              <a:t>труктуре Программы и ее объему.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У</a:t>
            </a:r>
            <a:r>
              <a:rPr lang="ru-RU" b="1" dirty="0" smtClean="0"/>
              <a:t>словиям реализации Программы.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</a:t>
            </a:r>
            <a:r>
              <a:rPr lang="ru-RU" b="1" dirty="0" smtClean="0"/>
              <a:t>езультатам освоения Программы.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46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1568</Words>
  <Application>Microsoft Office PowerPoint</Application>
  <PresentationFormat>Экран (4:3)</PresentationFormat>
  <Paragraphs>191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 Изучаем ФГОС  дошкольного  образования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Развивающая предметно-пространственная среда 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Пользователь</cp:lastModifiedBy>
  <cp:revision>128</cp:revision>
  <dcterms:created xsi:type="dcterms:W3CDTF">2013-12-02T16:12:05Z</dcterms:created>
  <dcterms:modified xsi:type="dcterms:W3CDTF">2016-03-14T17:18:41Z</dcterms:modified>
</cp:coreProperties>
</file>