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64" r:id="rId2"/>
    <p:sldId id="266" r:id="rId3"/>
    <p:sldId id="267" r:id="rId4"/>
    <p:sldId id="269" r:id="rId5"/>
    <p:sldId id="270"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6" r:id="rId20"/>
    <p:sldId id="287" r:id="rId21"/>
    <p:sldId id="288" r:id="rId22"/>
    <p:sldId id="289" r:id="rId23"/>
    <p:sldId id="291" r:id="rId24"/>
    <p:sldId id="292" r:id="rId25"/>
    <p:sldId id="293"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94660"/>
  </p:normalViewPr>
  <p:slideViewPr>
    <p:cSldViewPr>
      <p:cViewPr varScale="1">
        <p:scale>
          <a:sx n="65" d="100"/>
          <a:sy n="65" d="100"/>
        </p:scale>
        <p:origin x="-150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13.03.2016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13.03.2016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13.03.2016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13.03.2016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13.03.2016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13.03.2016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13.03.2016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13.03.2016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13.03.2016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13.03.2016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13.03.2016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ru-RU" smtClean="0"/>
              <a:t>Вставка рисунка</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B4C71EC6-210F-42DE-9C53-41977AD35B3D}" type="datetimeFigureOut">
              <a:rPr lang="ru-RU" smtClean="0"/>
              <a:t>13.03.2016</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B19B0651-EE4F-4900-A07F-96A6BFA9D0F0}" type="slidenum">
              <a:rPr lang="ru-RU" smtClean="0"/>
              <a:t>‹#›</a:t>
            </a:fld>
            <a:endParaRPr lang="ru-RU"/>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mam2mam.ru/search/?tags=%F1%F2%E8%F5%E8"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mam2mam.ru/search/?tags=%F0%EE%E4%FB"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mam2mam.ru/search/?tags=%E8%E3%F0%F3%F8%EA%E8" TargetMode="External"/><Relationship Id="rId2" Type="http://schemas.openxmlformats.org/officeDocument/2006/relationships/hyperlink" Target="http://mam2mam.ru/search/?tags=%E8%E3%F0%FB"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mam2mam.ru/search/?tags=%F1%F2%F3%EB" TargetMode="External"/><Relationship Id="rId2" Type="http://schemas.openxmlformats.org/officeDocument/2006/relationships/hyperlink" Target="http://mam2mam.ru/search/?tags=%F1%F2%E8%F5%E8"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mam2mam.ru/search/?tags=%EA%EE%ED%F1%F2%F0%F3%EA%F2%EE%F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731520"/>
            <a:ext cx="7848872" cy="5721816"/>
          </a:xfrm>
        </p:spPr>
        <p:txBody>
          <a:bodyPr>
            <a:normAutofit/>
          </a:bodyPr>
          <a:lstStyle/>
          <a:p>
            <a:pPr marL="45720" indent="0" algn="ctr">
              <a:buNone/>
            </a:pPr>
            <a:endParaRPr lang="ru-RU" sz="4000" dirty="0" smtClean="0">
              <a:latin typeface="Times New Roman" panose="02020603050405020304" pitchFamily="18" charset="0"/>
              <a:cs typeface="Times New Roman" panose="02020603050405020304" pitchFamily="18" charset="0"/>
            </a:endParaRPr>
          </a:p>
          <a:p>
            <a:pPr marL="45720" indent="0" algn="ctr">
              <a:buNone/>
            </a:pPr>
            <a:endParaRPr lang="ru-RU" sz="4000" dirty="0">
              <a:latin typeface="Times New Roman" panose="02020603050405020304" pitchFamily="18" charset="0"/>
              <a:cs typeface="Times New Roman" panose="02020603050405020304" pitchFamily="18" charset="0"/>
            </a:endParaRPr>
          </a:p>
          <a:p>
            <a:pPr marL="45720" indent="0" algn="ctr">
              <a:buNone/>
            </a:pPr>
            <a:r>
              <a:rPr lang="ru-RU" sz="4000" b="1" dirty="0" smtClean="0">
                <a:latin typeface="Times New Roman" panose="02020603050405020304" pitchFamily="18" charset="0"/>
                <a:cs typeface="Times New Roman" panose="02020603050405020304" pitchFamily="18" charset="0"/>
              </a:rPr>
              <a:t>Родительское собрание «Ознакомление с программой Н.Е. </a:t>
            </a:r>
            <a:r>
              <a:rPr lang="ru-RU" sz="4000" b="1" dirty="0" err="1" smtClean="0">
                <a:latin typeface="Times New Roman" panose="02020603050405020304" pitchFamily="18" charset="0"/>
                <a:cs typeface="Times New Roman" panose="02020603050405020304" pitchFamily="18" charset="0"/>
              </a:rPr>
              <a:t>Веракс</a:t>
            </a:r>
            <a:r>
              <a:rPr lang="ru-RU" sz="4000" b="1" dirty="0" err="1">
                <a:latin typeface="Times New Roman" panose="02020603050405020304" pitchFamily="18" charset="0"/>
                <a:cs typeface="Times New Roman" panose="02020603050405020304" pitchFamily="18" charset="0"/>
              </a:rPr>
              <a:t>ы</a:t>
            </a:r>
            <a:r>
              <a:rPr lang="ru-RU" sz="4000" b="1" dirty="0" smtClean="0">
                <a:latin typeface="Times New Roman" panose="02020603050405020304" pitchFamily="18" charset="0"/>
                <a:cs typeface="Times New Roman" panose="02020603050405020304" pitchFamily="18" charset="0"/>
              </a:rPr>
              <a:t>»</a:t>
            </a:r>
          </a:p>
          <a:p>
            <a:pPr marL="45720" indent="0" algn="ctr">
              <a:buNone/>
            </a:pPr>
            <a:endParaRPr lang="ru-RU" sz="4000" b="1" dirty="0" smtClean="0">
              <a:latin typeface="Times New Roman" panose="02020603050405020304" pitchFamily="18" charset="0"/>
              <a:cs typeface="Times New Roman" panose="02020603050405020304" pitchFamily="18" charset="0"/>
            </a:endParaRPr>
          </a:p>
          <a:p>
            <a:pPr marL="45720" indent="0">
              <a:buNone/>
            </a:pPr>
            <a:r>
              <a:rPr lang="ru-RU" b="1" dirty="0" smtClean="0"/>
              <a:t> </a:t>
            </a:r>
            <a:endParaRPr lang="ru-RU" b="1" dirty="0"/>
          </a:p>
        </p:txBody>
      </p:sp>
    </p:spTree>
    <p:extLst>
      <p:ext uri="{BB962C8B-B14F-4D97-AF65-F5344CB8AC3E}">
        <p14:creationId xmlns:p14="http://schemas.microsoft.com/office/powerpoint/2010/main" val="3894125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731520"/>
            <a:ext cx="8208912" cy="5649808"/>
          </a:xfrm>
        </p:spPr>
        <p:txBody>
          <a:bodyPr>
            <a:normAutofit/>
          </a:bodyPr>
          <a:lstStyle/>
          <a:p>
            <a:pPr marL="45720" indent="0" algn="just">
              <a:lnSpc>
                <a:spcPct val="107000"/>
              </a:lnSpc>
              <a:spcAft>
                <a:spcPts val="0"/>
              </a:spcAft>
              <a:buNone/>
            </a:pPr>
            <a:r>
              <a:rPr lang="ru-RU" sz="4000" b="1" i="1" dirty="0" smtClean="0">
                <a:solidFill>
                  <a:srgbClr val="309A61"/>
                </a:solidFill>
                <a:latin typeface="Tahoma"/>
                <a:ea typeface="Times New Roman"/>
                <a:cs typeface="Times New Roman"/>
              </a:rPr>
              <a:t>       Мелкая моторика</a:t>
            </a:r>
            <a:endParaRPr lang="ru-RU" sz="3200" dirty="0">
              <a:latin typeface="Calibri"/>
              <a:ea typeface="Calibri"/>
              <a:cs typeface="Times New Roman"/>
            </a:endParaRPr>
          </a:p>
          <a:p>
            <a:pPr marL="342900" lvl="0" indent="-342900" algn="just">
              <a:lnSpc>
                <a:spcPct val="107000"/>
              </a:lnSpc>
              <a:spcAft>
                <a:spcPts val="800"/>
              </a:spcAft>
              <a:buSzPts val="1000"/>
              <a:buFont typeface="Symbol"/>
              <a:buChar char=""/>
              <a:tabLst>
                <a:tab pos="457200" algn="l"/>
              </a:tabLst>
            </a:pPr>
            <a:r>
              <a:rPr lang="ru-RU" sz="2400" dirty="0">
                <a:solidFill>
                  <a:srgbClr val="FFC000"/>
                </a:solidFill>
                <a:latin typeface="Tahoma"/>
                <a:ea typeface="Times New Roman"/>
                <a:cs typeface="Times New Roman"/>
              </a:rPr>
              <a:t>Регулировать силу нажима на карандаш и кисть и изменять направление движения руки в зависимости от формы изображенного предмета.</a:t>
            </a:r>
            <a:endParaRPr lang="ru-RU" sz="3200" dirty="0">
              <a:solidFill>
                <a:srgbClr val="FFC000"/>
              </a:solidFill>
              <a:latin typeface="Calibri"/>
              <a:ea typeface="Calibri"/>
              <a:cs typeface="Times New Roman"/>
            </a:endParaRPr>
          </a:p>
          <a:p>
            <a:pPr marL="342900" lvl="0" indent="-342900" algn="just">
              <a:lnSpc>
                <a:spcPct val="107000"/>
              </a:lnSpc>
              <a:spcAft>
                <a:spcPts val="800"/>
              </a:spcAft>
              <a:buSzPts val="1000"/>
              <a:buFont typeface="Symbol"/>
              <a:buChar char=""/>
              <a:tabLst>
                <a:tab pos="457200" algn="l"/>
              </a:tabLst>
            </a:pPr>
            <a:r>
              <a:rPr lang="ru-RU" sz="2400" dirty="0">
                <a:solidFill>
                  <a:srgbClr val="FFC000"/>
                </a:solidFill>
                <a:latin typeface="Tahoma"/>
                <a:ea typeface="Times New Roman"/>
                <a:cs typeface="Times New Roman"/>
              </a:rPr>
              <a:t>Располагать изображение на всем листе или в заданных пределах: на одной линии, на широкой полосе.</a:t>
            </a:r>
            <a:endParaRPr lang="ru-RU" sz="3200" dirty="0">
              <a:solidFill>
                <a:srgbClr val="FFC000"/>
              </a:solidFill>
              <a:latin typeface="Calibri"/>
              <a:ea typeface="Calibri"/>
              <a:cs typeface="Times New Roman"/>
            </a:endParaRPr>
          </a:p>
          <a:p>
            <a:pPr marL="342900" lvl="0" indent="-342900" algn="just">
              <a:lnSpc>
                <a:spcPct val="107000"/>
              </a:lnSpc>
              <a:spcAft>
                <a:spcPts val="800"/>
              </a:spcAft>
              <a:buSzPts val="1000"/>
              <a:buFont typeface="Symbol"/>
              <a:buChar char=""/>
              <a:tabLst>
                <a:tab pos="457200" algn="l"/>
              </a:tabLst>
            </a:pPr>
            <a:r>
              <a:rPr lang="ru-RU" sz="2400" dirty="0">
                <a:solidFill>
                  <a:srgbClr val="FFC000"/>
                </a:solidFill>
                <a:latin typeface="Tahoma"/>
                <a:ea typeface="Times New Roman"/>
                <a:cs typeface="Times New Roman"/>
              </a:rPr>
              <a:t>Штриховать рисунки, не выходя за их контуры. Аккуратно раскрашивать сложные рисунки.</a:t>
            </a:r>
            <a:endParaRPr lang="ru-RU" sz="3200" dirty="0">
              <a:solidFill>
                <a:srgbClr val="FFC000"/>
              </a:solidFill>
              <a:latin typeface="Calibri"/>
              <a:ea typeface="Calibri"/>
              <a:cs typeface="Times New Roman"/>
            </a:endParaRPr>
          </a:p>
          <a:p>
            <a:pPr marL="342900" lvl="0" indent="-342900" algn="just">
              <a:lnSpc>
                <a:spcPct val="107000"/>
              </a:lnSpc>
              <a:spcAft>
                <a:spcPts val="800"/>
              </a:spcAft>
              <a:buSzPts val="1000"/>
              <a:buFont typeface="Symbol"/>
              <a:buChar char=""/>
              <a:tabLst>
                <a:tab pos="457200" algn="l"/>
              </a:tabLst>
            </a:pPr>
            <a:r>
              <a:rPr lang="ru-RU" sz="2400" dirty="0">
                <a:solidFill>
                  <a:srgbClr val="FFC000"/>
                </a:solidFill>
                <a:latin typeface="Tahoma"/>
                <a:ea typeface="Times New Roman"/>
                <a:cs typeface="Times New Roman"/>
              </a:rPr>
              <a:t>Ориентироваться в тетради в клетку или в линейку.</a:t>
            </a:r>
            <a:endParaRPr lang="ru-RU" sz="3200" dirty="0">
              <a:solidFill>
                <a:srgbClr val="FFC000"/>
              </a:solidFill>
              <a:latin typeface="Calibri"/>
              <a:ea typeface="Calibri"/>
              <a:cs typeface="Times New Roman"/>
            </a:endParaRPr>
          </a:p>
          <a:p>
            <a:pPr marL="45720" indent="0">
              <a:buNone/>
            </a:pPr>
            <a:endParaRPr lang="ru-RU" dirty="0">
              <a:solidFill>
                <a:srgbClr val="FFC000"/>
              </a:solidFill>
            </a:endParaRPr>
          </a:p>
        </p:txBody>
      </p:sp>
    </p:spTree>
    <p:extLst>
      <p:ext uri="{BB962C8B-B14F-4D97-AF65-F5344CB8AC3E}">
        <p14:creationId xmlns:p14="http://schemas.microsoft.com/office/powerpoint/2010/main" val="3922404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260648"/>
            <a:ext cx="8712968" cy="6264696"/>
          </a:xfrm>
        </p:spPr>
        <p:txBody>
          <a:bodyPr>
            <a:normAutofit fontScale="47500" lnSpcReduction="20000"/>
          </a:bodyPr>
          <a:lstStyle/>
          <a:p>
            <a:pPr marL="45720" indent="0" algn="just">
              <a:lnSpc>
                <a:spcPct val="107000"/>
              </a:lnSpc>
              <a:spcAft>
                <a:spcPts val="0"/>
              </a:spcAft>
              <a:buNone/>
            </a:pPr>
            <a:r>
              <a:rPr lang="ru-RU" sz="4000" b="1" i="1" dirty="0" smtClean="0">
                <a:solidFill>
                  <a:srgbClr val="309A61"/>
                </a:solidFill>
                <a:latin typeface="Tahoma"/>
                <a:ea typeface="Times New Roman"/>
                <a:cs typeface="Times New Roman"/>
              </a:rPr>
              <a:t>                                        Развитие речи</a:t>
            </a:r>
            <a:endParaRPr lang="ru-RU" sz="3200" dirty="0">
              <a:latin typeface="Calibri"/>
              <a:ea typeface="Calibri"/>
              <a:cs typeface="Times New Roman"/>
            </a:endParaRPr>
          </a:p>
          <a:p>
            <a:pPr marL="342900" lvl="0" indent="-342900" algn="just">
              <a:lnSpc>
                <a:spcPct val="120000"/>
              </a:lnSpc>
              <a:spcAft>
                <a:spcPts val="800"/>
              </a:spcAft>
              <a:buSzPts val="1000"/>
              <a:buFont typeface="Symbol"/>
              <a:buChar char=""/>
              <a:tabLst>
                <a:tab pos="457200" algn="l"/>
              </a:tabLst>
            </a:pPr>
            <a:r>
              <a:rPr lang="ru-RU" sz="3400" dirty="0">
                <a:solidFill>
                  <a:srgbClr val="FFC000"/>
                </a:solidFill>
                <a:latin typeface="Times New Roman" panose="02020603050405020304" pitchFamily="18" charset="0"/>
                <a:ea typeface="Times New Roman"/>
                <a:cs typeface="Times New Roman" panose="02020603050405020304" pitchFamily="18" charset="0"/>
              </a:rPr>
              <a:t>Строить сложные предложения разных видов. Например, составлять предложения из предложенных слов:  рисунок, девочка, рисовать, красками; ребята, горка, санки, кататься, с , на и т. д.</a:t>
            </a:r>
            <a:endParaRPr lang="ru-RU" sz="3400" dirty="0">
              <a:solidFill>
                <a:srgbClr val="FFC000"/>
              </a:solidFill>
              <a:latin typeface="Times New Roman" panose="02020603050405020304" pitchFamily="18" charset="0"/>
              <a:ea typeface="Calibri"/>
              <a:cs typeface="Times New Roman" panose="02020603050405020304" pitchFamily="18" charset="0"/>
            </a:endParaRPr>
          </a:p>
          <a:p>
            <a:pPr marL="342900" lvl="0" indent="-342900" algn="just">
              <a:lnSpc>
                <a:spcPct val="120000"/>
              </a:lnSpc>
              <a:spcAft>
                <a:spcPts val="800"/>
              </a:spcAft>
              <a:buSzPts val="1000"/>
              <a:buFont typeface="Symbol"/>
              <a:buChar char=""/>
              <a:tabLst>
                <a:tab pos="457200" algn="l"/>
              </a:tabLst>
            </a:pPr>
            <a:r>
              <a:rPr lang="ru-RU" sz="3400" dirty="0">
                <a:solidFill>
                  <a:srgbClr val="FFC000"/>
                </a:solidFill>
                <a:latin typeface="Times New Roman" panose="02020603050405020304" pitchFamily="18" charset="0"/>
                <a:ea typeface="Times New Roman"/>
                <a:cs typeface="Times New Roman" panose="02020603050405020304" pitchFamily="18" charset="0"/>
              </a:rPr>
              <a:t>Быстро образовывать новые словосочетания. Например: шапка из меха | меховая шапка и т.д.</a:t>
            </a:r>
            <a:endParaRPr lang="ru-RU" sz="3400" dirty="0">
              <a:solidFill>
                <a:srgbClr val="FFC000"/>
              </a:solidFill>
              <a:latin typeface="Times New Roman" panose="02020603050405020304" pitchFamily="18" charset="0"/>
              <a:ea typeface="Calibri"/>
              <a:cs typeface="Times New Roman" panose="02020603050405020304" pitchFamily="18" charset="0"/>
            </a:endParaRPr>
          </a:p>
          <a:p>
            <a:pPr marL="342900" lvl="0" indent="-342900" algn="just">
              <a:lnSpc>
                <a:spcPct val="120000"/>
              </a:lnSpc>
              <a:spcAft>
                <a:spcPts val="800"/>
              </a:spcAft>
              <a:buSzPts val="1000"/>
              <a:buFont typeface="Symbol"/>
              <a:buChar char=""/>
              <a:tabLst>
                <a:tab pos="457200" algn="l"/>
              </a:tabLst>
            </a:pPr>
            <a:r>
              <a:rPr lang="ru-RU" sz="3400" dirty="0">
                <a:solidFill>
                  <a:srgbClr val="FFC000"/>
                </a:solidFill>
                <a:latin typeface="Times New Roman" panose="02020603050405020304" pitchFamily="18" charset="0"/>
                <a:ea typeface="Times New Roman"/>
                <a:cs typeface="Times New Roman" panose="02020603050405020304" pitchFamily="18" charset="0"/>
              </a:rPr>
              <a:t>Объяснять содержание пословиц. Например, пословицу: «Без труда не вытащишь и рыбку из пруда».</a:t>
            </a:r>
            <a:endParaRPr lang="ru-RU" sz="3400" dirty="0">
              <a:solidFill>
                <a:srgbClr val="FFC000"/>
              </a:solidFill>
              <a:latin typeface="Times New Roman" panose="02020603050405020304" pitchFamily="18" charset="0"/>
              <a:ea typeface="Calibri"/>
              <a:cs typeface="Times New Roman" panose="02020603050405020304" pitchFamily="18" charset="0"/>
            </a:endParaRPr>
          </a:p>
          <a:p>
            <a:pPr marL="342900" lvl="0" indent="-342900" algn="just">
              <a:lnSpc>
                <a:spcPct val="120000"/>
              </a:lnSpc>
              <a:spcAft>
                <a:spcPts val="800"/>
              </a:spcAft>
              <a:buSzPts val="1000"/>
              <a:buFont typeface="Symbol"/>
              <a:buChar char=""/>
              <a:tabLst>
                <a:tab pos="457200" algn="l"/>
              </a:tabLst>
            </a:pPr>
            <a:r>
              <a:rPr lang="ru-RU" sz="3400" dirty="0">
                <a:solidFill>
                  <a:srgbClr val="FFC000"/>
                </a:solidFill>
                <a:latin typeface="Times New Roman" panose="02020603050405020304" pitchFamily="18" charset="0"/>
                <a:ea typeface="Times New Roman"/>
                <a:cs typeface="Times New Roman" panose="02020603050405020304" pitchFamily="18" charset="0"/>
              </a:rPr>
              <a:t>Составлять рассказы по одной картинке, по серии картинок, из жизни.</a:t>
            </a:r>
            <a:endParaRPr lang="ru-RU" sz="3400" dirty="0">
              <a:solidFill>
                <a:srgbClr val="FFC000"/>
              </a:solidFill>
              <a:latin typeface="Times New Roman" panose="02020603050405020304" pitchFamily="18" charset="0"/>
              <a:ea typeface="Calibri"/>
              <a:cs typeface="Times New Roman" panose="02020603050405020304" pitchFamily="18" charset="0"/>
            </a:endParaRPr>
          </a:p>
          <a:p>
            <a:pPr marL="342900" lvl="0" indent="-342900" algn="just">
              <a:lnSpc>
                <a:spcPct val="120000"/>
              </a:lnSpc>
              <a:spcAft>
                <a:spcPts val="800"/>
              </a:spcAft>
              <a:buSzPts val="1000"/>
              <a:buFont typeface="Symbol"/>
              <a:buChar char=""/>
              <a:tabLst>
                <a:tab pos="457200" algn="l"/>
              </a:tabLst>
            </a:pPr>
            <a:r>
              <a:rPr lang="ru-RU" sz="3400" dirty="0">
                <a:solidFill>
                  <a:srgbClr val="FFC000"/>
                </a:solidFill>
                <a:latin typeface="Times New Roman" panose="02020603050405020304" pitchFamily="18" charset="0"/>
                <a:ea typeface="Times New Roman"/>
                <a:cs typeface="Times New Roman" panose="02020603050405020304" pitchFamily="18" charset="0"/>
              </a:rPr>
              <a:t>Выразительно исполнять </a:t>
            </a:r>
            <a:r>
              <a:rPr lang="ru-RU" sz="3400" u="sng" dirty="0">
                <a:solidFill>
                  <a:srgbClr val="FFC000"/>
                </a:solidFill>
                <a:latin typeface="Times New Roman" panose="02020603050405020304" pitchFamily="18" charset="0"/>
                <a:ea typeface="Times New Roman"/>
                <a:cs typeface="Times New Roman" panose="02020603050405020304" pitchFamily="18" charset="0"/>
                <a:hlinkClick r:id="rId2" tooltip="статьи по теме"/>
              </a:rPr>
              <a:t>стихи</a:t>
            </a:r>
            <a:r>
              <a:rPr lang="ru-RU" sz="3400" dirty="0">
                <a:solidFill>
                  <a:srgbClr val="FFC000"/>
                </a:solidFill>
                <a:latin typeface="Times New Roman" panose="02020603050405020304" pitchFamily="18" charset="0"/>
                <a:ea typeface="Times New Roman"/>
                <a:cs typeface="Times New Roman" panose="02020603050405020304" pitchFamily="18" charset="0"/>
              </a:rPr>
              <a:t>, с разной интонации передавать строки, содержащие радость, восхищение, грусть и т. д.</a:t>
            </a:r>
            <a:endParaRPr lang="ru-RU" sz="3400" dirty="0">
              <a:solidFill>
                <a:srgbClr val="FFC000"/>
              </a:solidFill>
              <a:latin typeface="Times New Roman" panose="02020603050405020304" pitchFamily="18" charset="0"/>
              <a:ea typeface="Calibri"/>
              <a:cs typeface="Times New Roman" panose="02020603050405020304" pitchFamily="18" charset="0"/>
            </a:endParaRPr>
          </a:p>
          <a:p>
            <a:pPr marL="342900" lvl="0" indent="-342900" algn="just">
              <a:lnSpc>
                <a:spcPct val="120000"/>
              </a:lnSpc>
              <a:spcAft>
                <a:spcPts val="800"/>
              </a:spcAft>
              <a:buSzPts val="1000"/>
              <a:buFont typeface="Symbol"/>
              <a:buChar char=""/>
              <a:tabLst>
                <a:tab pos="457200" algn="l"/>
              </a:tabLst>
            </a:pPr>
            <a:r>
              <a:rPr lang="ru-RU" sz="3400" dirty="0">
                <a:solidFill>
                  <a:srgbClr val="FFC000"/>
                </a:solidFill>
                <a:latin typeface="Times New Roman" panose="02020603050405020304" pitchFamily="18" charset="0"/>
                <a:ea typeface="Times New Roman"/>
                <a:cs typeface="Times New Roman" panose="02020603050405020304" pitchFamily="18" charset="0"/>
              </a:rPr>
              <a:t>Составлять предложения из 3-4 слов. Составлять схему предложения. Делить простые предложения на слова.  Делить слова на слоги (части).</a:t>
            </a:r>
            <a:endParaRPr lang="ru-RU" sz="3400" dirty="0">
              <a:solidFill>
                <a:srgbClr val="FFC000"/>
              </a:solidFill>
              <a:latin typeface="Times New Roman" panose="02020603050405020304" pitchFamily="18" charset="0"/>
              <a:ea typeface="Calibri"/>
              <a:cs typeface="Times New Roman" panose="02020603050405020304" pitchFamily="18" charset="0"/>
            </a:endParaRPr>
          </a:p>
          <a:p>
            <a:pPr marL="342900" lvl="0" indent="-342900" algn="just">
              <a:lnSpc>
                <a:spcPct val="120000"/>
              </a:lnSpc>
              <a:spcAft>
                <a:spcPts val="800"/>
              </a:spcAft>
              <a:buSzPts val="1000"/>
              <a:buFont typeface="Symbol"/>
              <a:buChar char=""/>
              <a:tabLst>
                <a:tab pos="457200" algn="l"/>
              </a:tabLst>
            </a:pPr>
            <a:r>
              <a:rPr lang="ru-RU" sz="3400" dirty="0">
                <a:solidFill>
                  <a:srgbClr val="FFC000"/>
                </a:solidFill>
                <a:latin typeface="Times New Roman" panose="02020603050405020304" pitchFamily="18" charset="0"/>
                <a:ea typeface="Times New Roman"/>
                <a:cs typeface="Times New Roman" panose="02020603050405020304" pitchFamily="18" charset="0"/>
              </a:rPr>
              <a:t>Различать гласные и согласные буквы.</a:t>
            </a:r>
            <a:endParaRPr lang="ru-RU" sz="3400" dirty="0">
              <a:solidFill>
                <a:srgbClr val="FFC000"/>
              </a:solidFill>
              <a:latin typeface="Times New Roman" panose="02020603050405020304" pitchFamily="18" charset="0"/>
              <a:ea typeface="Calibri"/>
              <a:cs typeface="Times New Roman" panose="02020603050405020304" pitchFamily="18" charset="0"/>
            </a:endParaRPr>
          </a:p>
          <a:p>
            <a:pPr marL="342900" lvl="0" indent="-342900" algn="just">
              <a:lnSpc>
                <a:spcPct val="120000"/>
              </a:lnSpc>
              <a:spcAft>
                <a:spcPts val="800"/>
              </a:spcAft>
              <a:buSzPts val="1000"/>
              <a:buFont typeface="Symbol"/>
              <a:buChar char=""/>
              <a:tabLst>
                <a:tab pos="457200" algn="l"/>
              </a:tabLst>
            </a:pPr>
            <a:r>
              <a:rPr lang="ru-RU" sz="3400" dirty="0">
                <a:solidFill>
                  <a:srgbClr val="FFC000"/>
                </a:solidFill>
                <a:latin typeface="Times New Roman" panose="02020603050405020304" pitchFamily="18" charset="0"/>
                <a:ea typeface="Times New Roman"/>
                <a:cs typeface="Times New Roman" panose="02020603050405020304" pitchFamily="18" charset="0"/>
              </a:rPr>
              <a:t>Определять, на какой слог падает ударение.</a:t>
            </a:r>
            <a:endParaRPr lang="ru-RU" sz="3400" dirty="0">
              <a:solidFill>
                <a:srgbClr val="FFC000"/>
              </a:solidFill>
              <a:latin typeface="Times New Roman" panose="02020603050405020304" pitchFamily="18" charset="0"/>
              <a:ea typeface="Calibri"/>
              <a:cs typeface="Times New Roman" panose="02020603050405020304" pitchFamily="18" charset="0"/>
            </a:endParaRPr>
          </a:p>
          <a:p>
            <a:pPr marL="342900" lvl="0" indent="-342900" algn="just">
              <a:lnSpc>
                <a:spcPct val="120000"/>
              </a:lnSpc>
              <a:spcAft>
                <a:spcPts val="800"/>
              </a:spcAft>
              <a:buSzPts val="1000"/>
              <a:buFont typeface="Symbol"/>
              <a:buChar char=""/>
              <a:tabLst>
                <a:tab pos="457200" algn="l"/>
              </a:tabLst>
            </a:pPr>
            <a:r>
              <a:rPr lang="ru-RU" sz="3400" dirty="0">
                <a:solidFill>
                  <a:srgbClr val="FFC000"/>
                </a:solidFill>
                <a:latin typeface="Times New Roman" panose="02020603050405020304" pitchFamily="18" charset="0"/>
                <a:ea typeface="Times New Roman"/>
                <a:cs typeface="Times New Roman" panose="02020603050405020304" pitchFamily="18" charset="0"/>
              </a:rPr>
              <a:t>Определять на слух мягкость и твердость звука в словах.</a:t>
            </a:r>
            <a:endParaRPr lang="ru-RU" sz="3400" dirty="0">
              <a:solidFill>
                <a:srgbClr val="FFC000"/>
              </a:solidFill>
              <a:latin typeface="Times New Roman" panose="02020603050405020304" pitchFamily="18" charset="0"/>
              <a:ea typeface="Calibri"/>
              <a:cs typeface="Times New Roman" panose="02020603050405020304" pitchFamily="18" charset="0"/>
            </a:endParaRPr>
          </a:p>
          <a:p>
            <a:pPr marL="342900" lvl="0" indent="-342900" algn="just">
              <a:lnSpc>
                <a:spcPct val="120000"/>
              </a:lnSpc>
              <a:spcAft>
                <a:spcPts val="800"/>
              </a:spcAft>
              <a:buSzPts val="1000"/>
              <a:buFont typeface="Symbol"/>
              <a:buChar char=""/>
              <a:tabLst>
                <a:tab pos="457200" algn="l"/>
              </a:tabLst>
            </a:pPr>
            <a:r>
              <a:rPr lang="ru-RU" sz="3400" dirty="0">
                <a:solidFill>
                  <a:srgbClr val="FFC000"/>
                </a:solidFill>
                <a:latin typeface="Times New Roman" panose="02020603050405020304" pitchFamily="18" charset="0"/>
                <a:ea typeface="Times New Roman"/>
                <a:cs typeface="Times New Roman" panose="02020603050405020304" pitchFamily="18" charset="0"/>
              </a:rPr>
              <a:t>Определять количество звуков и букв в слове.</a:t>
            </a:r>
            <a:endParaRPr lang="ru-RU" sz="3400" dirty="0">
              <a:solidFill>
                <a:srgbClr val="FFC000"/>
              </a:solidFill>
              <a:latin typeface="Times New Roman" panose="02020603050405020304" pitchFamily="18" charset="0"/>
              <a:ea typeface="Calibri"/>
              <a:cs typeface="Times New Roman" panose="02020603050405020304" pitchFamily="18" charset="0"/>
            </a:endParaRPr>
          </a:p>
          <a:p>
            <a:pPr marL="342900" lvl="0" indent="-342900" algn="just">
              <a:lnSpc>
                <a:spcPct val="120000"/>
              </a:lnSpc>
              <a:spcAft>
                <a:spcPts val="800"/>
              </a:spcAft>
              <a:buSzPts val="1000"/>
              <a:buFont typeface="Symbol"/>
              <a:buChar char=""/>
              <a:tabLst>
                <a:tab pos="457200" algn="l"/>
              </a:tabLst>
            </a:pPr>
            <a:r>
              <a:rPr lang="ru-RU" sz="3400" dirty="0">
                <a:solidFill>
                  <a:srgbClr val="FFC000"/>
                </a:solidFill>
                <a:latin typeface="Times New Roman" panose="02020603050405020304" pitchFamily="18" charset="0"/>
                <a:ea typeface="Times New Roman"/>
                <a:cs typeface="Times New Roman" panose="02020603050405020304" pitchFamily="18" charset="0"/>
              </a:rPr>
              <a:t>Определять по интонации, какое предложение: повествовательное, восклицательное, вопросительное.</a:t>
            </a:r>
            <a:endParaRPr lang="ru-RU" sz="3400" dirty="0">
              <a:solidFill>
                <a:srgbClr val="FFC000"/>
              </a:solidFill>
              <a:latin typeface="Times New Roman" panose="02020603050405020304" pitchFamily="18" charset="0"/>
              <a:ea typeface="Calibri"/>
              <a:cs typeface="Times New Roman" panose="02020603050405020304" pitchFamily="18" charset="0"/>
            </a:endParaRPr>
          </a:p>
          <a:p>
            <a:pPr marL="45720" indent="0">
              <a:buNone/>
            </a:pPr>
            <a:endParaRPr lang="ru-RU" dirty="0">
              <a:solidFill>
                <a:srgbClr val="FFC000"/>
              </a:solidFill>
            </a:endParaRPr>
          </a:p>
        </p:txBody>
      </p:sp>
    </p:spTree>
    <p:extLst>
      <p:ext uri="{BB962C8B-B14F-4D97-AF65-F5344CB8AC3E}">
        <p14:creationId xmlns:p14="http://schemas.microsoft.com/office/powerpoint/2010/main" val="39360058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260648"/>
            <a:ext cx="8136904" cy="6120680"/>
          </a:xfrm>
        </p:spPr>
        <p:txBody>
          <a:bodyPr>
            <a:normAutofit fontScale="85000" lnSpcReduction="10000"/>
          </a:bodyPr>
          <a:lstStyle/>
          <a:p>
            <a:pPr marL="45720" indent="0" algn="just">
              <a:lnSpc>
                <a:spcPct val="107000"/>
              </a:lnSpc>
              <a:spcAft>
                <a:spcPts val="0"/>
              </a:spcAft>
              <a:buNone/>
            </a:pPr>
            <a:r>
              <a:rPr lang="ru-RU" sz="4000" b="1" i="1" dirty="0" smtClean="0">
                <a:solidFill>
                  <a:srgbClr val="309A61"/>
                </a:solidFill>
                <a:latin typeface="Tahoma"/>
                <a:ea typeface="Times New Roman"/>
                <a:cs typeface="Times New Roman"/>
              </a:rPr>
              <a:t>              Окружающий мир </a:t>
            </a:r>
            <a:endParaRPr lang="ru-RU" sz="3200" dirty="0">
              <a:latin typeface="Calibri"/>
              <a:ea typeface="Calibri"/>
              <a:cs typeface="Times New Roman"/>
            </a:endParaRPr>
          </a:p>
          <a:p>
            <a:pPr marL="342900" lvl="0" indent="-342900" algn="just">
              <a:lnSpc>
                <a:spcPct val="107000"/>
              </a:lnSpc>
              <a:spcAft>
                <a:spcPts val="800"/>
              </a:spcAft>
              <a:buSzPts val="1000"/>
              <a:buFont typeface="Symbol"/>
              <a:buChar char=""/>
              <a:tabLst>
                <a:tab pos="457200" algn="l"/>
              </a:tabLst>
            </a:pPr>
            <a:r>
              <a:rPr lang="ru-RU" sz="2400" dirty="0">
                <a:solidFill>
                  <a:srgbClr val="FFC000"/>
                </a:solidFill>
                <a:latin typeface="Tahoma"/>
                <a:ea typeface="Times New Roman"/>
                <a:cs typeface="Times New Roman"/>
              </a:rPr>
              <a:t>Называть свое имя и фамилию. Называть имя и фамилию своих родителей. Знать название своего города (села). Знать название столицы Родины. Знать название нашей планеты.</a:t>
            </a:r>
            <a:endParaRPr lang="ru-RU" sz="3200" dirty="0">
              <a:solidFill>
                <a:srgbClr val="FFC000"/>
              </a:solidFill>
              <a:latin typeface="Calibri"/>
              <a:ea typeface="Calibri"/>
              <a:cs typeface="Times New Roman"/>
            </a:endParaRPr>
          </a:p>
          <a:p>
            <a:pPr marL="342900" lvl="0" indent="-342900" algn="just">
              <a:lnSpc>
                <a:spcPct val="107000"/>
              </a:lnSpc>
              <a:spcAft>
                <a:spcPts val="800"/>
              </a:spcAft>
              <a:buSzPts val="1000"/>
              <a:buFont typeface="Symbol"/>
              <a:buChar char=""/>
              <a:tabLst>
                <a:tab pos="457200" algn="l"/>
              </a:tabLst>
            </a:pPr>
            <a:r>
              <a:rPr lang="ru-RU" sz="2400" dirty="0">
                <a:solidFill>
                  <a:srgbClr val="FFC000"/>
                </a:solidFill>
                <a:latin typeface="Tahoma"/>
                <a:ea typeface="Times New Roman"/>
                <a:cs typeface="Times New Roman"/>
              </a:rPr>
              <a:t>Знать названия основных профессий людей. Объяснять, чем характерны эти профессии, какую приносят пользу людям.</a:t>
            </a:r>
            <a:endParaRPr lang="ru-RU" sz="3200" dirty="0">
              <a:solidFill>
                <a:srgbClr val="FFC000"/>
              </a:solidFill>
              <a:latin typeface="Calibri"/>
              <a:ea typeface="Calibri"/>
              <a:cs typeface="Times New Roman"/>
            </a:endParaRPr>
          </a:p>
          <a:p>
            <a:pPr marL="342900" lvl="0" indent="-342900" algn="just">
              <a:lnSpc>
                <a:spcPct val="107000"/>
              </a:lnSpc>
              <a:spcAft>
                <a:spcPts val="800"/>
              </a:spcAft>
              <a:buSzPts val="1000"/>
              <a:buFont typeface="Symbol"/>
              <a:buChar char=""/>
              <a:tabLst>
                <a:tab pos="457200" algn="l"/>
              </a:tabLst>
            </a:pPr>
            <a:r>
              <a:rPr lang="ru-RU" sz="2400" dirty="0">
                <a:solidFill>
                  <a:srgbClr val="FFC000"/>
                </a:solidFill>
                <a:latin typeface="Tahoma"/>
                <a:ea typeface="Times New Roman"/>
                <a:cs typeface="Times New Roman"/>
              </a:rPr>
              <a:t>Называть времена года, части суток, дни недели в их последовательности.</a:t>
            </a:r>
            <a:endParaRPr lang="ru-RU" sz="3200" dirty="0">
              <a:solidFill>
                <a:srgbClr val="FFC000"/>
              </a:solidFill>
              <a:latin typeface="Calibri"/>
              <a:ea typeface="Calibri"/>
              <a:cs typeface="Times New Roman"/>
            </a:endParaRPr>
          </a:p>
          <a:p>
            <a:pPr marL="342900" lvl="0" indent="-342900" algn="just">
              <a:lnSpc>
                <a:spcPct val="107000"/>
              </a:lnSpc>
              <a:spcAft>
                <a:spcPts val="800"/>
              </a:spcAft>
              <a:buSzPts val="1000"/>
              <a:buFont typeface="Symbol"/>
              <a:buChar char=""/>
              <a:tabLst>
                <a:tab pos="457200" algn="l"/>
              </a:tabLst>
            </a:pPr>
            <a:r>
              <a:rPr lang="ru-RU" sz="2400" dirty="0">
                <a:solidFill>
                  <a:srgbClr val="FFC000"/>
                </a:solidFill>
                <a:latin typeface="Tahoma"/>
                <a:ea typeface="Times New Roman"/>
                <a:cs typeface="Times New Roman"/>
              </a:rPr>
              <a:t>Называть весенние, летние, осенние и зимние месяцы.</a:t>
            </a:r>
            <a:endParaRPr lang="ru-RU" sz="3200" dirty="0">
              <a:solidFill>
                <a:srgbClr val="FFC000"/>
              </a:solidFill>
              <a:latin typeface="Calibri"/>
              <a:ea typeface="Calibri"/>
              <a:cs typeface="Times New Roman"/>
            </a:endParaRPr>
          </a:p>
          <a:p>
            <a:pPr marL="342900" lvl="0" indent="-342900" algn="just">
              <a:lnSpc>
                <a:spcPct val="107000"/>
              </a:lnSpc>
              <a:spcAft>
                <a:spcPts val="800"/>
              </a:spcAft>
              <a:buSzPts val="1000"/>
              <a:buFont typeface="Symbol"/>
              <a:buChar char=""/>
              <a:tabLst>
                <a:tab pos="457200" algn="l"/>
              </a:tabLst>
            </a:pPr>
            <a:r>
              <a:rPr lang="ru-RU" sz="2400" dirty="0">
                <a:solidFill>
                  <a:srgbClr val="FFC000"/>
                </a:solidFill>
                <a:latin typeface="Tahoma"/>
                <a:ea typeface="Times New Roman"/>
                <a:cs typeface="Times New Roman"/>
              </a:rPr>
              <a:t>Отличать хищных животных от травоядных.</a:t>
            </a:r>
            <a:endParaRPr lang="ru-RU" sz="3200" dirty="0">
              <a:solidFill>
                <a:srgbClr val="FFC000"/>
              </a:solidFill>
              <a:latin typeface="Calibri"/>
              <a:ea typeface="Calibri"/>
              <a:cs typeface="Times New Roman"/>
            </a:endParaRPr>
          </a:p>
          <a:p>
            <a:pPr marL="342900" lvl="0" indent="-342900" algn="just">
              <a:lnSpc>
                <a:spcPct val="107000"/>
              </a:lnSpc>
              <a:spcAft>
                <a:spcPts val="800"/>
              </a:spcAft>
              <a:buSzPts val="1000"/>
              <a:buFont typeface="Symbol"/>
              <a:buChar char=""/>
              <a:tabLst>
                <a:tab pos="457200" algn="l"/>
              </a:tabLst>
            </a:pPr>
            <a:r>
              <a:rPr lang="ru-RU" sz="2400" dirty="0">
                <a:solidFill>
                  <a:srgbClr val="FFC000"/>
                </a:solidFill>
                <a:latin typeface="Tahoma"/>
                <a:ea typeface="Times New Roman"/>
                <a:cs typeface="Times New Roman"/>
              </a:rPr>
              <a:t>Отличать перелетных птиц от зимующих.</a:t>
            </a:r>
            <a:endParaRPr lang="ru-RU" sz="3200" dirty="0">
              <a:solidFill>
                <a:srgbClr val="FFC000"/>
              </a:solidFill>
              <a:latin typeface="Calibri"/>
              <a:ea typeface="Calibri"/>
              <a:cs typeface="Times New Roman"/>
            </a:endParaRPr>
          </a:p>
          <a:p>
            <a:pPr marL="342900" lvl="0" indent="-342900" algn="just">
              <a:lnSpc>
                <a:spcPct val="107000"/>
              </a:lnSpc>
              <a:spcAft>
                <a:spcPts val="800"/>
              </a:spcAft>
              <a:buSzPts val="1000"/>
              <a:buFont typeface="Symbol"/>
              <a:buChar char=""/>
              <a:tabLst>
                <a:tab pos="457200" algn="l"/>
              </a:tabLst>
            </a:pPr>
            <a:r>
              <a:rPr lang="ru-RU" sz="2400" dirty="0">
                <a:solidFill>
                  <a:srgbClr val="FFC000"/>
                </a:solidFill>
                <a:latin typeface="Tahoma"/>
                <a:ea typeface="Times New Roman"/>
                <a:cs typeface="Times New Roman"/>
              </a:rPr>
              <a:t>Отличать садовые цветы от полевых.</a:t>
            </a:r>
            <a:endParaRPr lang="ru-RU" sz="3200" dirty="0">
              <a:solidFill>
                <a:srgbClr val="FFC000"/>
              </a:solidFill>
              <a:latin typeface="Calibri"/>
              <a:ea typeface="Calibri"/>
              <a:cs typeface="Times New Roman"/>
            </a:endParaRPr>
          </a:p>
          <a:p>
            <a:pPr marL="342900" lvl="0" indent="-342900" algn="just">
              <a:lnSpc>
                <a:spcPct val="107000"/>
              </a:lnSpc>
              <a:spcAft>
                <a:spcPts val="800"/>
              </a:spcAft>
              <a:buSzPts val="1000"/>
              <a:buFont typeface="Symbol"/>
              <a:buChar char=""/>
              <a:tabLst>
                <a:tab pos="457200" algn="l"/>
              </a:tabLst>
            </a:pPr>
            <a:r>
              <a:rPr lang="ru-RU" sz="2400" dirty="0">
                <a:solidFill>
                  <a:srgbClr val="FFC000"/>
                </a:solidFill>
                <a:latin typeface="Tahoma"/>
                <a:ea typeface="Times New Roman"/>
                <a:cs typeface="Times New Roman"/>
              </a:rPr>
              <a:t>Отличать деревья от кустарников.</a:t>
            </a:r>
            <a:endParaRPr lang="ru-RU" sz="3200" dirty="0">
              <a:solidFill>
                <a:srgbClr val="FFC000"/>
              </a:solidFill>
              <a:latin typeface="Calibri"/>
              <a:ea typeface="Calibri"/>
              <a:cs typeface="Times New Roman"/>
            </a:endParaRPr>
          </a:p>
          <a:p>
            <a:pPr marL="342900" lvl="0" indent="-342900" algn="just">
              <a:lnSpc>
                <a:spcPct val="107000"/>
              </a:lnSpc>
              <a:spcAft>
                <a:spcPts val="800"/>
              </a:spcAft>
              <a:buSzPts val="1000"/>
              <a:buFont typeface="Symbol"/>
              <a:buChar char=""/>
              <a:tabLst>
                <a:tab pos="457200" algn="l"/>
              </a:tabLst>
            </a:pPr>
            <a:r>
              <a:rPr lang="ru-RU" sz="2400" dirty="0">
                <a:solidFill>
                  <a:srgbClr val="FFC000"/>
                </a:solidFill>
                <a:latin typeface="Tahoma"/>
                <a:ea typeface="Times New Roman"/>
                <a:cs typeface="Times New Roman"/>
              </a:rPr>
              <a:t>Называть все явления при</a:t>
            </a:r>
            <a:r>
              <a:rPr lang="ru-RU" sz="2400" u="sng" dirty="0">
                <a:solidFill>
                  <a:srgbClr val="FFC000"/>
                </a:solidFill>
                <a:latin typeface="Tahoma"/>
                <a:ea typeface="Times New Roman"/>
                <a:cs typeface="Times New Roman"/>
                <a:hlinkClick r:id="rId2" tooltip="статьи по теме"/>
              </a:rPr>
              <a:t>роды</a:t>
            </a:r>
            <a:r>
              <a:rPr lang="ru-RU" sz="2400" dirty="0">
                <a:solidFill>
                  <a:srgbClr val="FFC000"/>
                </a:solidFill>
                <a:latin typeface="Tahoma"/>
                <a:ea typeface="Times New Roman"/>
                <a:cs typeface="Times New Roman"/>
              </a:rPr>
              <a:t>.</a:t>
            </a:r>
            <a:endParaRPr lang="ru-RU" sz="3200" dirty="0">
              <a:solidFill>
                <a:srgbClr val="FFC000"/>
              </a:solidFill>
              <a:latin typeface="Calibri"/>
              <a:ea typeface="Calibri"/>
              <a:cs typeface="Times New Roman"/>
            </a:endParaRPr>
          </a:p>
          <a:p>
            <a:pPr marL="45720" indent="0">
              <a:buNone/>
            </a:pPr>
            <a:endParaRPr lang="ru-RU" dirty="0">
              <a:solidFill>
                <a:srgbClr val="FFC000"/>
              </a:solidFill>
            </a:endParaRPr>
          </a:p>
        </p:txBody>
      </p:sp>
    </p:spTree>
    <p:extLst>
      <p:ext uri="{BB962C8B-B14F-4D97-AF65-F5344CB8AC3E}">
        <p14:creationId xmlns:p14="http://schemas.microsoft.com/office/powerpoint/2010/main" val="36046540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332656"/>
            <a:ext cx="7334200" cy="2376264"/>
          </a:xfrm>
        </p:spPr>
        <p:txBody>
          <a:bodyPr/>
          <a:lstStyle/>
          <a:p>
            <a:pPr marL="0" indent="0" algn="ctr">
              <a:lnSpc>
                <a:spcPct val="107000"/>
              </a:lnSpc>
              <a:spcAft>
                <a:spcPts val="0"/>
              </a:spcAft>
              <a:buNone/>
            </a:pPr>
            <a:r>
              <a:rPr lang="ru-RU" sz="3200" dirty="0" smtClean="0">
                <a:solidFill>
                  <a:srgbClr val="000000"/>
                </a:solidFill>
                <a:effectLst/>
                <a:latin typeface="Times New Roman" panose="02020603050405020304" pitchFamily="18" charset="0"/>
                <a:ea typeface="Times New Roman"/>
                <a:cs typeface="Times New Roman" panose="02020603050405020304" pitchFamily="18" charset="0"/>
              </a:rPr>
              <a:t>«ГОТОВИМСЯ </a:t>
            </a:r>
            <a:r>
              <a:rPr lang="ru-RU" sz="3200" dirty="0">
                <a:solidFill>
                  <a:srgbClr val="000000"/>
                </a:solidFill>
                <a:effectLst/>
                <a:latin typeface="Times New Roman" panose="02020603050405020304" pitchFamily="18" charset="0"/>
                <a:ea typeface="Times New Roman"/>
                <a:cs typeface="Times New Roman" panose="02020603050405020304" pitchFamily="18" charset="0"/>
              </a:rPr>
              <a:t>К </a:t>
            </a:r>
            <a:r>
              <a:rPr lang="ru-RU" sz="3200" dirty="0" smtClean="0">
                <a:solidFill>
                  <a:srgbClr val="000000"/>
                </a:solidFill>
                <a:effectLst/>
                <a:latin typeface="Times New Roman" panose="02020603050405020304" pitchFamily="18" charset="0"/>
                <a:ea typeface="Times New Roman"/>
                <a:cs typeface="Times New Roman" panose="02020603050405020304" pitchFamily="18" charset="0"/>
              </a:rPr>
              <a:t>ШКОЛЕ»</a:t>
            </a:r>
            <a:r>
              <a:rPr lang="ru-RU" sz="3200" dirty="0">
                <a:effectLst/>
                <a:latin typeface="Calibri"/>
                <a:ea typeface="Calibri"/>
                <a:cs typeface="Times New Roman"/>
              </a:rPr>
              <a:t/>
            </a:r>
            <a:br>
              <a:rPr lang="ru-RU" sz="3200" dirty="0">
                <a:effectLst/>
                <a:latin typeface="Calibri"/>
                <a:ea typeface="Calibri"/>
                <a:cs typeface="Times New Roman"/>
              </a:rPr>
            </a:br>
            <a:endParaRPr lang="ru-RU"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2517" y="1844824"/>
            <a:ext cx="6120680" cy="45489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7080923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8321" y="674480"/>
            <a:ext cx="8208912" cy="5649808"/>
          </a:xfrm>
        </p:spPr>
        <p:txBody>
          <a:bodyPr>
            <a:normAutofit/>
          </a:bodyPr>
          <a:lstStyle/>
          <a:p>
            <a:pPr marL="45720" indent="0" algn="just">
              <a:spcAft>
                <a:spcPts val="595"/>
              </a:spcAft>
              <a:buNone/>
            </a:pPr>
            <a:r>
              <a:rPr lang="ru-RU" sz="2800" u="sng" dirty="0">
                <a:solidFill>
                  <a:schemeClr val="tx1"/>
                </a:solidFill>
                <a:latin typeface="Times New Roman" panose="02020603050405020304" pitchFamily="18" charset="0"/>
                <a:ea typeface="Times New Roman"/>
                <a:cs typeface="Times New Roman" panose="02020603050405020304" pitchFamily="18" charset="0"/>
              </a:rPr>
              <a:t>Самая важная подготовка к школе </a:t>
            </a:r>
            <a:r>
              <a:rPr lang="ru-RU" sz="2800" dirty="0">
                <a:solidFill>
                  <a:schemeClr val="tx1"/>
                </a:solidFill>
                <a:latin typeface="Times New Roman" panose="02020603050405020304" pitchFamily="18" charset="0"/>
                <a:ea typeface="Times New Roman"/>
                <a:cs typeface="Times New Roman" panose="02020603050405020304" pitchFamily="18" charset="0"/>
              </a:rPr>
              <a:t>– </a:t>
            </a:r>
            <a:r>
              <a:rPr lang="ru-RU" sz="2800" dirty="0">
                <a:solidFill>
                  <a:srgbClr val="FFC000"/>
                </a:solidFill>
                <a:latin typeface="Times New Roman" panose="02020603050405020304" pitchFamily="18" charset="0"/>
                <a:ea typeface="Times New Roman"/>
                <a:cs typeface="Times New Roman" panose="02020603050405020304" pitchFamily="18" charset="0"/>
              </a:rPr>
              <a:t>психологическая, то есть это и усидчивость, и желание узнавать новую информацию, и быть среди сверстников, уметь управлять своим поведением и этому обучать нужно не перед школой за пару месяцев, а с самого рождения!  Необходимо развить ребенку память, любознательность и мыслить, а также научить пересиливать свои сиюминутные желания, чтобы «надо» перевешивало «хочу». Аккуратность – еще один очень полезный навык, который необходимо привить ребенку до школы.</a:t>
            </a:r>
            <a:endParaRPr lang="ru-RU" sz="2800" dirty="0">
              <a:solidFill>
                <a:srgbClr val="FFC000"/>
              </a:solidFill>
              <a:latin typeface="Times New Roman" panose="02020603050405020304" pitchFamily="18" charset="0"/>
              <a:ea typeface="Calibri"/>
              <a:cs typeface="Times New Roman" panose="02020603050405020304" pitchFamily="18" charset="0"/>
            </a:endParaRPr>
          </a:p>
          <a:p>
            <a:pPr marL="45720" indent="0">
              <a:buNone/>
            </a:pPr>
            <a:endParaRPr lang="ru-RU" dirty="0">
              <a:solidFill>
                <a:srgbClr val="FFC000"/>
              </a:solidFill>
            </a:endParaRPr>
          </a:p>
        </p:txBody>
      </p:sp>
    </p:spTree>
    <p:extLst>
      <p:ext uri="{BB962C8B-B14F-4D97-AF65-F5344CB8AC3E}">
        <p14:creationId xmlns:p14="http://schemas.microsoft.com/office/powerpoint/2010/main" val="25125502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260648"/>
            <a:ext cx="8208912" cy="6120680"/>
          </a:xfrm>
        </p:spPr>
        <p:txBody>
          <a:bodyPr>
            <a:normAutofit fontScale="92500" lnSpcReduction="20000"/>
          </a:bodyPr>
          <a:lstStyle/>
          <a:p>
            <a:pPr marL="45720" indent="0">
              <a:lnSpc>
                <a:spcPct val="107000"/>
              </a:lnSpc>
              <a:spcAft>
                <a:spcPts val="595"/>
              </a:spcAft>
              <a:buNone/>
            </a:pPr>
            <a:r>
              <a:rPr lang="ru-RU" sz="2400" dirty="0" smtClean="0">
                <a:solidFill>
                  <a:srgbClr val="333333"/>
                </a:solidFill>
                <a:latin typeface="Times New Roman"/>
                <a:ea typeface="Times New Roman"/>
                <a:cs typeface="Times New Roman"/>
              </a:rPr>
              <a:t>                                </a:t>
            </a:r>
            <a:r>
              <a:rPr lang="ru-RU" sz="2400" b="1" u="sng" dirty="0" smtClean="0">
                <a:solidFill>
                  <a:srgbClr val="333333"/>
                </a:solidFill>
                <a:latin typeface="Times New Roman"/>
                <a:ea typeface="Times New Roman"/>
                <a:cs typeface="Times New Roman"/>
              </a:rPr>
              <a:t>Развиваем </a:t>
            </a:r>
            <a:r>
              <a:rPr lang="ru-RU" sz="2400" b="1" u="sng" dirty="0">
                <a:solidFill>
                  <a:srgbClr val="333333"/>
                </a:solidFill>
                <a:latin typeface="Times New Roman"/>
                <a:ea typeface="Times New Roman"/>
                <a:cs typeface="Times New Roman"/>
              </a:rPr>
              <a:t>внимание:</a:t>
            </a:r>
            <a:endParaRPr lang="ru-RU" sz="2000" b="1" u="sng" dirty="0">
              <a:latin typeface="Calibri"/>
              <a:ea typeface="Calibri"/>
              <a:cs typeface="Times New Roman"/>
            </a:endParaRPr>
          </a:p>
          <a:p>
            <a:pPr marL="45720" indent="0">
              <a:lnSpc>
                <a:spcPct val="107000"/>
              </a:lnSpc>
              <a:spcAft>
                <a:spcPts val="595"/>
              </a:spcAft>
              <a:buNone/>
            </a:pPr>
            <a:r>
              <a:rPr lang="ru-RU" sz="2400" dirty="0">
                <a:solidFill>
                  <a:srgbClr val="FFC000"/>
                </a:solidFill>
                <a:latin typeface="Times New Roman"/>
                <a:ea typeface="Times New Roman"/>
                <a:cs typeface="Times New Roman"/>
              </a:rPr>
              <a:t>1. Найти отличия, в двух игрушках или картинках, ищем как можно больше отличий – цвет платья, его длина, загнуто ушко или в лапках цветочек и т.п. Ищем отличия и в количестве – три сливы и два яблока, форме – круглый помидор, овальный огурец,  ширине - стол широкий, стул узкий и т.п.</a:t>
            </a:r>
            <a:endParaRPr lang="ru-RU" sz="2000" dirty="0">
              <a:solidFill>
                <a:srgbClr val="FFC000"/>
              </a:solidFill>
              <a:latin typeface="Calibri"/>
              <a:ea typeface="Calibri"/>
              <a:cs typeface="Times New Roman"/>
            </a:endParaRPr>
          </a:p>
          <a:p>
            <a:pPr marL="45720" indent="0">
              <a:lnSpc>
                <a:spcPct val="107000"/>
              </a:lnSpc>
              <a:spcAft>
                <a:spcPts val="595"/>
              </a:spcAft>
              <a:buNone/>
            </a:pPr>
            <a:r>
              <a:rPr lang="ru-RU" sz="2400" dirty="0">
                <a:solidFill>
                  <a:srgbClr val="FFC000"/>
                </a:solidFill>
                <a:latin typeface="Times New Roman"/>
                <a:ea typeface="Times New Roman"/>
                <a:cs typeface="Times New Roman"/>
              </a:rPr>
              <a:t>2. На столе или полу разложены игрушки (чем старше ребенок, тем игрушек больше), потом ребенок отворачивается, а вы одну убираете или переставляете местами, ребенок должен определить, что вы сделали.</a:t>
            </a:r>
            <a:endParaRPr lang="ru-RU" sz="2000" dirty="0">
              <a:solidFill>
                <a:srgbClr val="FFC000"/>
              </a:solidFill>
              <a:latin typeface="Calibri"/>
              <a:ea typeface="Calibri"/>
              <a:cs typeface="Times New Roman"/>
            </a:endParaRPr>
          </a:p>
          <a:p>
            <a:pPr marL="45720" indent="0">
              <a:lnSpc>
                <a:spcPct val="107000"/>
              </a:lnSpc>
              <a:spcAft>
                <a:spcPts val="595"/>
              </a:spcAft>
              <a:buNone/>
            </a:pPr>
            <a:r>
              <a:rPr lang="ru-RU" sz="2400" dirty="0">
                <a:solidFill>
                  <a:srgbClr val="FFC000"/>
                </a:solidFill>
                <a:latin typeface="Times New Roman"/>
                <a:ea typeface="Times New Roman"/>
                <a:cs typeface="Times New Roman"/>
              </a:rPr>
              <a:t>3. Описания предметов – развивает и память, и речь ребенка. Рассматривает предмет, вертит его в руках, затем прячет и описывает его как можно подробнее.</a:t>
            </a:r>
            <a:endParaRPr lang="ru-RU" sz="2000" dirty="0">
              <a:solidFill>
                <a:srgbClr val="FFC000"/>
              </a:solidFill>
              <a:latin typeface="Calibri"/>
              <a:ea typeface="Calibri"/>
              <a:cs typeface="Times New Roman"/>
            </a:endParaRPr>
          </a:p>
          <a:p>
            <a:pPr marL="45720" indent="0">
              <a:buNone/>
            </a:pPr>
            <a:r>
              <a:rPr lang="ru-RU" sz="2400" dirty="0">
                <a:solidFill>
                  <a:srgbClr val="FFC000"/>
                </a:solidFill>
                <a:latin typeface="Times New Roman"/>
                <a:ea typeface="Times New Roman"/>
              </a:rPr>
              <a:t>4. Из пачки картинок выбираете одну, ребенок ее изучает, вы картинки тасуете и отдаете всю пачку, пусть найдет ту, которую вы ему уже показывали. Можно использовать книгу с картинками, если ребенок уже умеет ее листать, а не рвать. </a:t>
            </a:r>
            <a:br>
              <a:rPr lang="ru-RU" sz="2400" dirty="0">
                <a:solidFill>
                  <a:srgbClr val="FFC000"/>
                </a:solidFill>
                <a:latin typeface="Times New Roman"/>
                <a:ea typeface="Times New Roman"/>
              </a:rPr>
            </a:br>
            <a:endParaRPr lang="ru-RU" dirty="0">
              <a:solidFill>
                <a:srgbClr val="FFC000"/>
              </a:solidFill>
            </a:endParaRPr>
          </a:p>
        </p:txBody>
      </p:sp>
    </p:spTree>
    <p:extLst>
      <p:ext uri="{BB962C8B-B14F-4D97-AF65-F5344CB8AC3E}">
        <p14:creationId xmlns:p14="http://schemas.microsoft.com/office/powerpoint/2010/main" val="26210280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731520"/>
            <a:ext cx="7488832" cy="5361776"/>
          </a:xfrm>
        </p:spPr>
        <p:txBody>
          <a:bodyPr/>
          <a:lstStyle/>
          <a:p>
            <a:pPr marL="45720" indent="0">
              <a:lnSpc>
                <a:spcPct val="107000"/>
              </a:lnSpc>
              <a:spcAft>
                <a:spcPts val="595"/>
              </a:spcAft>
              <a:buNone/>
            </a:pPr>
            <a:r>
              <a:rPr lang="ru-RU" sz="2400" dirty="0" smtClean="0">
                <a:solidFill>
                  <a:srgbClr val="333333"/>
                </a:solidFill>
                <a:latin typeface="Times New Roman"/>
                <a:ea typeface="Times New Roman"/>
                <a:cs typeface="Times New Roman"/>
              </a:rPr>
              <a:t>                 </a:t>
            </a:r>
            <a:r>
              <a:rPr lang="ru-RU" sz="3600" b="1" u="sng" dirty="0" smtClean="0">
                <a:solidFill>
                  <a:srgbClr val="333333"/>
                </a:solidFill>
                <a:latin typeface="Times New Roman"/>
                <a:ea typeface="Times New Roman"/>
                <a:cs typeface="Times New Roman"/>
              </a:rPr>
              <a:t>Развиваем </a:t>
            </a:r>
            <a:r>
              <a:rPr lang="ru-RU" sz="3600" b="1" u="sng" dirty="0">
                <a:solidFill>
                  <a:srgbClr val="333333"/>
                </a:solidFill>
                <a:latin typeface="Times New Roman"/>
                <a:ea typeface="Times New Roman"/>
                <a:cs typeface="Times New Roman"/>
              </a:rPr>
              <a:t>мышление:</a:t>
            </a:r>
            <a:endParaRPr lang="ru-RU" sz="3600" b="1" u="sng" dirty="0">
              <a:latin typeface="Calibri"/>
              <a:ea typeface="Calibri"/>
              <a:cs typeface="Times New Roman"/>
            </a:endParaRPr>
          </a:p>
          <a:p>
            <a:pPr marL="45720" indent="0">
              <a:lnSpc>
                <a:spcPct val="107000"/>
              </a:lnSpc>
              <a:spcAft>
                <a:spcPts val="595"/>
              </a:spcAft>
              <a:buNone/>
            </a:pPr>
            <a:r>
              <a:rPr lang="ru-RU" sz="3200" dirty="0">
                <a:solidFill>
                  <a:srgbClr val="FFC000"/>
                </a:solidFill>
                <a:latin typeface="Times New Roman"/>
                <a:ea typeface="Times New Roman"/>
                <a:cs typeface="Times New Roman"/>
              </a:rPr>
              <a:t>1. Что здесь лишнее – картинки или предметы устанавливаются так, </a:t>
            </a:r>
            <a:r>
              <a:rPr lang="ru-RU" sz="3200" dirty="0" smtClean="0">
                <a:solidFill>
                  <a:srgbClr val="FFC000"/>
                </a:solidFill>
                <a:latin typeface="Times New Roman"/>
                <a:ea typeface="Times New Roman"/>
                <a:cs typeface="Times New Roman"/>
              </a:rPr>
              <a:t>что </a:t>
            </a:r>
            <a:r>
              <a:rPr lang="ru-RU" sz="3200" dirty="0">
                <a:solidFill>
                  <a:srgbClr val="FFC000"/>
                </a:solidFill>
                <a:latin typeface="Times New Roman"/>
                <a:ea typeface="Times New Roman"/>
                <a:cs typeface="Times New Roman"/>
              </a:rPr>
              <a:t>одна из них явно не подходит по какому-либо критерию к остальным. Пусть это будет 4 игрушки – слон, лягушка, кошка и робот, ребенок должен выбрать из них одну игрушку, которая лишняя, разумеется в данном примере это робот.</a:t>
            </a:r>
            <a:endParaRPr lang="ru-RU" sz="3200" dirty="0">
              <a:solidFill>
                <a:srgbClr val="FFC000"/>
              </a:solidFill>
              <a:effectLst/>
              <a:latin typeface="Calibri"/>
              <a:ea typeface="Calibri"/>
              <a:cs typeface="Times New Roman"/>
            </a:endParaRPr>
          </a:p>
        </p:txBody>
      </p:sp>
    </p:spTree>
    <p:extLst>
      <p:ext uri="{BB962C8B-B14F-4D97-AF65-F5344CB8AC3E}">
        <p14:creationId xmlns:p14="http://schemas.microsoft.com/office/powerpoint/2010/main" val="16114829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560" y="731520"/>
            <a:ext cx="7992888" cy="5505792"/>
          </a:xfrm>
        </p:spPr>
        <p:txBody>
          <a:bodyPr/>
          <a:lstStyle/>
          <a:p>
            <a:pPr marL="45720" indent="0">
              <a:lnSpc>
                <a:spcPct val="107000"/>
              </a:lnSpc>
              <a:spcAft>
                <a:spcPts val="595"/>
              </a:spcAft>
              <a:buNone/>
            </a:pPr>
            <a:r>
              <a:rPr lang="ru-RU" sz="2800" dirty="0" smtClean="0">
                <a:solidFill>
                  <a:srgbClr val="333333"/>
                </a:solidFill>
                <a:latin typeface="Times New Roman" panose="02020603050405020304" pitchFamily="18" charset="0"/>
                <a:ea typeface="Times New Roman"/>
                <a:cs typeface="Times New Roman" panose="02020603050405020304" pitchFamily="18" charset="0"/>
              </a:rPr>
              <a:t>                           </a:t>
            </a:r>
            <a:r>
              <a:rPr lang="ru-RU" sz="2800" b="1" u="sng" dirty="0" smtClean="0">
                <a:solidFill>
                  <a:srgbClr val="333333"/>
                </a:solidFill>
                <a:latin typeface="Times New Roman" panose="02020603050405020304" pitchFamily="18" charset="0"/>
                <a:ea typeface="Times New Roman"/>
                <a:cs typeface="Times New Roman" panose="02020603050405020304" pitchFamily="18" charset="0"/>
              </a:rPr>
              <a:t>Развиваем </a:t>
            </a:r>
            <a:r>
              <a:rPr lang="ru-RU" sz="2800" b="1" u="sng" dirty="0">
                <a:solidFill>
                  <a:srgbClr val="333333"/>
                </a:solidFill>
                <a:latin typeface="Times New Roman" panose="02020603050405020304" pitchFamily="18" charset="0"/>
                <a:ea typeface="Times New Roman"/>
                <a:cs typeface="Times New Roman" panose="02020603050405020304" pitchFamily="18" charset="0"/>
              </a:rPr>
              <a:t>речь:</a:t>
            </a:r>
            <a:endParaRPr lang="ru-RU" sz="2800" b="1" u="sng" dirty="0">
              <a:latin typeface="Times New Roman" panose="02020603050405020304" pitchFamily="18" charset="0"/>
              <a:ea typeface="Calibri"/>
              <a:cs typeface="Times New Roman" panose="02020603050405020304" pitchFamily="18" charset="0"/>
            </a:endParaRPr>
          </a:p>
          <a:p>
            <a:pPr marL="45720" indent="0">
              <a:lnSpc>
                <a:spcPct val="107000"/>
              </a:lnSpc>
              <a:spcAft>
                <a:spcPts val="595"/>
              </a:spcAft>
              <a:buNone/>
            </a:pPr>
            <a:r>
              <a:rPr lang="ru-RU" sz="2800" dirty="0">
                <a:solidFill>
                  <a:srgbClr val="FFC000"/>
                </a:solidFill>
                <a:latin typeface="Times New Roman" panose="02020603050405020304" pitchFamily="18" charset="0"/>
                <a:ea typeface="Times New Roman"/>
                <a:cs typeface="Times New Roman" panose="02020603050405020304" pitchFamily="18" charset="0"/>
              </a:rPr>
              <a:t>1. Разучивание стихов, простых с небольшим количеством слов.</a:t>
            </a:r>
            <a:endParaRPr lang="ru-RU" sz="2800" dirty="0">
              <a:solidFill>
                <a:srgbClr val="FFC000"/>
              </a:solidFill>
              <a:latin typeface="Times New Roman" panose="02020603050405020304" pitchFamily="18" charset="0"/>
              <a:ea typeface="Calibri"/>
              <a:cs typeface="Times New Roman" panose="02020603050405020304" pitchFamily="18" charset="0"/>
            </a:endParaRPr>
          </a:p>
          <a:p>
            <a:pPr marL="45720" indent="0">
              <a:lnSpc>
                <a:spcPct val="107000"/>
              </a:lnSpc>
              <a:spcAft>
                <a:spcPts val="595"/>
              </a:spcAft>
              <a:buNone/>
            </a:pPr>
            <a:r>
              <a:rPr lang="ru-RU" sz="2800" dirty="0">
                <a:solidFill>
                  <a:srgbClr val="FFC000"/>
                </a:solidFill>
                <a:latin typeface="Times New Roman" panose="02020603050405020304" pitchFamily="18" charset="0"/>
                <a:ea typeface="Times New Roman"/>
                <a:cs typeface="Times New Roman" panose="02020603050405020304" pitchFamily="18" charset="0"/>
              </a:rPr>
              <a:t>2. Разучивание и </a:t>
            </a:r>
            <a:r>
              <a:rPr lang="ru-RU" sz="2800" dirty="0" err="1">
                <a:solidFill>
                  <a:srgbClr val="FFC000"/>
                </a:solidFill>
                <a:latin typeface="Times New Roman" panose="02020603050405020304" pitchFamily="18" charset="0"/>
                <a:ea typeface="Times New Roman"/>
                <a:cs typeface="Times New Roman" panose="02020603050405020304" pitchFamily="18" charset="0"/>
              </a:rPr>
              <a:t>пересказывание</a:t>
            </a:r>
            <a:r>
              <a:rPr lang="ru-RU" sz="2800" dirty="0">
                <a:solidFill>
                  <a:srgbClr val="FFC000"/>
                </a:solidFill>
                <a:latin typeface="Times New Roman" panose="02020603050405020304" pitchFamily="18" charset="0"/>
                <a:ea typeface="Times New Roman"/>
                <a:cs typeface="Times New Roman" panose="02020603050405020304" pitchFamily="18" charset="0"/>
              </a:rPr>
              <a:t> сказок, детских рассказов.</a:t>
            </a:r>
            <a:endParaRPr lang="ru-RU" sz="2800" dirty="0">
              <a:solidFill>
                <a:srgbClr val="FFC000"/>
              </a:solidFill>
              <a:latin typeface="Times New Roman" panose="02020603050405020304" pitchFamily="18" charset="0"/>
              <a:ea typeface="Calibri"/>
              <a:cs typeface="Times New Roman" panose="02020603050405020304" pitchFamily="18" charset="0"/>
            </a:endParaRPr>
          </a:p>
          <a:p>
            <a:pPr marL="45720" indent="0">
              <a:lnSpc>
                <a:spcPct val="107000"/>
              </a:lnSpc>
              <a:spcAft>
                <a:spcPts val="595"/>
              </a:spcAft>
              <a:buNone/>
            </a:pPr>
            <a:r>
              <a:rPr lang="ru-RU" sz="2800" dirty="0">
                <a:solidFill>
                  <a:srgbClr val="FFC000"/>
                </a:solidFill>
                <a:latin typeface="Times New Roman" panose="02020603050405020304" pitchFamily="18" charset="0"/>
                <a:ea typeface="Times New Roman"/>
                <a:cs typeface="Times New Roman" panose="02020603050405020304" pitchFamily="18" charset="0"/>
              </a:rPr>
              <a:t>3. Сочинение сказок или рассказов по картинкам, но самое главное – общение родителей с детьми на самые разнообразные темы, интересные ребенку и не очень (главное заинтересовать).</a:t>
            </a:r>
            <a:endParaRPr lang="ru-RU" sz="2800" dirty="0">
              <a:solidFill>
                <a:srgbClr val="FFC000"/>
              </a:solidFill>
              <a:latin typeface="Times New Roman" panose="02020603050405020304" pitchFamily="18" charset="0"/>
              <a:ea typeface="Calibri"/>
              <a:cs typeface="Times New Roman" panose="02020603050405020304" pitchFamily="18" charset="0"/>
            </a:endParaRPr>
          </a:p>
          <a:p>
            <a:pPr marL="45720" indent="0">
              <a:buNone/>
            </a:pPr>
            <a:endParaRPr lang="ru-RU" dirty="0">
              <a:solidFill>
                <a:srgbClr val="FFC000"/>
              </a:solidFill>
            </a:endParaRPr>
          </a:p>
        </p:txBody>
      </p:sp>
    </p:spTree>
    <p:extLst>
      <p:ext uri="{BB962C8B-B14F-4D97-AF65-F5344CB8AC3E}">
        <p14:creationId xmlns:p14="http://schemas.microsoft.com/office/powerpoint/2010/main" val="30427319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3000" y="260648"/>
            <a:ext cx="6400800" cy="3945592"/>
          </a:xfrm>
        </p:spPr>
        <p:txBody>
          <a:bodyPr>
            <a:normAutofit/>
          </a:bodyPr>
          <a:lstStyle/>
          <a:p>
            <a:pPr marL="45720" indent="0" algn="ctr">
              <a:buNone/>
            </a:pPr>
            <a:r>
              <a:rPr lang="ru-RU" sz="4000" b="1" dirty="0" smtClean="0">
                <a:solidFill>
                  <a:schemeClr val="tx1"/>
                </a:solidFill>
                <a:latin typeface="Times New Roman" panose="02020603050405020304" pitchFamily="18" charset="0"/>
                <a:cs typeface="Times New Roman" panose="02020603050405020304" pitchFamily="18" charset="0"/>
              </a:rPr>
              <a:t>МЕЛКАЯ МОТОРИКА</a:t>
            </a:r>
            <a:endParaRPr lang="ru-RU" sz="4000" b="1" dirty="0">
              <a:solidFill>
                <a:schemeClr val="tx1"/>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rotWithShape="1">
          <a:blip r:embed="rId2" cstate="print">
            <a:extLst>
              <a:ext uri="{28A0092B-C50C-407E-A947-70E740481C1C}">
                <a14:useLocalDpi xmlns:a14="http://schemas.microsoft.com/office/drawing/2010/main" val="0"/>
              </a:ext>
            </a:extLst>
          </a:blip>
          <a:srcRect l="14978" r="4136"/>
          <a:stretch/>
        </p:blipFill>
        <p:spPr>
          <a:xfrm>
            <a:off x="0" y="2348880"/>
            <a:ext cx="4862947" cy="4509120"/>
          </a:xfrm>
          <a:prstGeom prst="rect">
            <a:avLst/>
          </a:prstGeom>
          <a:ln>
            <a:noFill/>
          </a:ln>
          <a:effectLst>
            <a:softEdge rad="112500"/>
          </a:effectLst>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l="-6842" t="290" r="29648" b="-290"/>
          <a:stretch/>
        </p:blipFill>
        <p:spPr>
          <a:xfrm>
            <a:off x="4427984" y="2348880"/>
            <a:ext cx="4608512" cy="4509120"/>
          </a:xfrm>
          <a:prstGeom prst="rect">
            <a:avLst/>
          </a:prstGeom>
          <a:ln>
            <a:noFill/>
          </a:ln>
          <a:effectLst>
            <a:softEdge rad="112500"/>
          </a:effectLst>
        </p:spPr>
      </p:pic>
    </p:spTree>
    <p:extLst>
      <p:ext uri="{BB962C8B-B14F-4D97-AF65-F5344CB8AC3E}">
        <p14:creationId xmlns:p14="http://schemas.microsoft.com/office/powerpoint/2010/main" val="3061561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404664"/>
            <a:ext cx="7992888" cy="5400600"/>
          </a:xfrm>
        </p:spPr>
        <p:txBody>
          <a:bodyPr>
            <a:normAutofit/>
          </a:bodyPr>
          <a:lstStyle/>
          <a:p>
            <a:pPr marL="45720" indent="0" algn="ctr">
              <a:buNone/>
            </a:pPr>
            <a:r>
              <a:rPr lang="ru-RU" sz="2800" b="1" dirty="0" smtClean="0">
                <a:solidFill>
                  <a:schemeClr val="tx1"/>
                </a:solidFill>
                <a:latin typeface="Times New Roman" panose="02020603050405020304" pitchFamily="18" charset="0"/>
                <a:cs typeface="Times New Roman" panose="02020603050405020304" pitchFamily="18" charset="0"/>
              </a:rPr>
              <a:t>СОВЕТЫ ЛОГОПЕДА, РАЗВИТИЕ РЕЧИ РЕБЕНКА</a:t>
            </a:r>
            <a:endParaRPr lang="ru-RU" sz="2800" b="1" dirty="0">
              <a:solidFill>
                <a:schemeClr val="tx1"/>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1304162"/>
            <a:ext cx="7416824" cy="5539726"/>
          </a:xfrm>
          <a:prstGeom prst="rect">
            <a:avLst/>
          </a:prstGeom>
          <a:ln>
            <a:noFill/>
          </a:ln>
          <a:effectLst>
            <a:softEdge rad="112500"/>
          </a:effectLst>
        </p:spPr>
      </p:pic>
    </p:spTree>
    <p:extLst>
      <p:ext uri="{BB962C8B-B14F-4D97-AF65-F5344CB8AC3E}">
        <p14:creationId xmlns:p14="http://schemas.microsoft.com/office/powerpoint/2010/main" val="3026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43000" y="731520"/>
            <a:ext cx="6741368" cy="5721816"/>
          </a:xfrm>
        </p:spPr>
        <p:txBody>
          <a:bodyPr>
            <a:normAutofit/>
          </a:bodyPr>
          <a:lstStyle/>
          <a:p>
            <a:pPr marL="45720" indent="0" algn="ctr">
              <a:buNone/>
            </a:pPr>
            <a:r>
              <a:rPr lang="ru-RU" sz="2400" b="1" dirty="0" smtClean="0">
                <a:latin typeface="Times New Roman" panose="02020603050405020304" pitchFamily="18" charset="0"/>
                <a:cs typeface="Times New Roman" panose="02020603050405020304" pitchFamily="18" charset="0"/>
              </a:rPr>
              <a:t>План родительского собрания:</a:t>
            </a:r>
          </a:p>
          <a:p>
            <a:pPr marL="45720" indent="0" algn="ctr">
              <a:buNone/>
            </a:pPr>
            <a:endParaRPr lang="ru-RU" sz="2400" b="1" dirty="0" smtClean="0">
              <a:latin typeface="Times New Roman" panose="02020603050405020304" pitchFamily="18" charset="0"/>
              <a:cs typeface="Times New Roman" panose="02020603050405020304" pitchFamily="18" charset="0"/>
            </a:endParaRPr>
          </a:p>
          <a:p>
            <a:pPr marL="45720" indent="0" algn="just">
              <a:buNone/>
            </a:pPr>
            <a:r>
              <a:rPr lang="ru-RU" sz="2400" dirty="0" smtClean="0">
                <a:latin typeface="Times New Roman" panose="02020603050405020304" pitchFamily="18" charset="0"/>
                <a:cs typeface="Times New Roman" panose="02020603050405020304" pitchFamily="18" charset="0"/>
              </a:rPr>
              <a:t>1. Какие цели, задачи ставит программа Н.Е. </a:t>
            </a:r>
            <a:r>
              <a:rPr lang="ru-RU" sz="2400" dirty="0" err="1" smtClean="0">
                <a:latin typeface="Times New Roman" panose="02020603050405020304" pitchFamily="18" charset="0"/>
                <a:cs typeface="Times New Roman" panose="02020603050405020304" pitchFamily="18" charset="0"/>
              </a:rPr>
              <a:t>Вераксы</a:t>
            </a:r>
            <a:r>
              <a:rPr lang="ru-RU" sz="2400" dirty="0" smtClean="0">
                <a:latin typeface="Times New Roman" panose="02020603050405020304" pitchFamily="18" charset="0"/>
                <a:cs typeface="Times New Roman" panose="02020603050405020304" pitchFamily="18" charset="0"/>
              </a:rPr>
              <a:t>.</a:t>
            </a:r>
          </a:p>
          <a:p>
            <a:pPr marL="45720" indent="0" algn="just">
              <a:buNone/>
            </a:pPr>
            <a:r>
              <a:rPr lang="ru-RU" sz="2400" dirty="0" smtClean="0">
                <a:latin typeface="Times New Roman" panose="02020603050405020304" pitchFamily="18" charset="0"/>
                <a:cs typeface="Times New Roman" panose="02020603050405020304" pitchFamily="18" charset="0"/>
              </a:rPr>
              <a:t>2. Что ребенок уже умеет в старшем дошкольном возрасте.</a:t>
            </a:r>
          </a:p>
          <a:p>
            <a:pPr marL="45720" indent="0" algn="just">
              <a:buNone/>
            </a:pPr>
            <a:r>
              <a:rPr lang="ru-RU" sz="2400" dirty="0" smtClean="0">
                <a:latin typeface="Times New Roman" panose="02020603050405020304" pitchFamily="18" charset="0"/>
                <a:cs typeface="Times New Roman" panose="02020603050405020304" pitchFamily="18" charset="0"/>
              </a:rPr>
              <a:t>3. Готовимся к школе.</a:t>
            </a:r>
          </a:p>
          <a:p>
            <a:pPr marL="45720" indent="0" algn="just">
              <a:buNone/>
            </a:pPr>
            <a:r>
              <a:rPr lang="ru-RU" sz="2400" dirty="0" smtClean="0">
                <a:latin typeface="Times New Roman" panose="02020603050405020304" pitchFamily="18" charset="0"/>
                <a:cs typeface="Times New Roman" panose="02020603050405020304" pitchFamily="18" charset="0"/>
              </a:rPr>
              <a:t>4. Мелкая моторика.</a:t>
            </a:r>
          </a:p>
          <a:p>
            <a:pPr marL="45720" indent="0" algn="just">
              <a:buNone/>
            </a:pPr>
            <a:r>
              <a:rPr lang="ru-RU" sz="2400" dirty="0" smtClean="0">
                <a:latin typeface="Times New Roman" panose="02020603050405020304" pitchFamily="18" charset="0"/>
                <a:cs typeface="Times New Roman" panose="02020603050405020304" pitchFamily="18" charset="0"/>
              </a:rPr>
              <a:t>5. Советы логопеда, речевое развитие детей.</a:t>
            </a:r>
          </a:p>
          <a:p>
            <a:pPr marL="45720" indent="0" algn="just">
              <a:buNone/>
            </a:pPr>
            <a:r>
              <a:rPr lang="ru-RU" sz="2400" dirty="0">
                <a:latin typeface="Times New Roman" panose="02020603050405020304" pitchFamily="18" charset="0"/>
                <a:cs typeface="Times New Roman" panose="02020603050405020304" pitchFamily="18" charset="0"/>
              </a:rPr>
              <a:t>6</a:t>
            </a:r>
            <a:r>
              <a:rPr lang="ru-RU" sz="2400" dirty="0" smtClean="0">
                <a:latin typeface="Times New Roman" panose="02020603050405020304" pitchFamily="18" charset="0"/>
                <a:cs typeface="Times New Roman" panose="02020603050405020304" pitchFamily="18" charset="0"/>
              </a:rPr>
              <a:t>. Влияние родителей на воспитание и развитие ребенка старшего дошкольного возраста.</a:t>
            </a:r>
          </a:p>
        </p:txBody>
      </p:sp>
    </p:spTree>
    <p:extLst>
      <p:ext uri="{BB962C8B-B14F-4D97-AF65-F5344CB8AC3E}">
        <p14:creationId xmlns:p14="http://schemas.microsoft.com/office/powerpoint/2010/main" val="6631617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260648"/>
            <a:ext cx="8568952" cy="6336704"/>
          </a:xfrm>
        </p:spPr>
        <p:txBody>
          <a:bodyPr>
            <a:noAutofit/>
          </a:bodyPr>
          <a:lstStyle/>
          <a:p>
            <a:pPr marL="45720" indent="0" algn="just">
              <a:buNone/>
            </a:pPr>
            <a:r>
              <a:rPr lang="ru-RU" sz="2400" dirty="0" smtClean="0">
                <a:solidFill>
                  <a:schemeClr val="tx1"/>
                </a:solidFill>
                <a:latin typeface="Times New Roman" panose="02020603050405020304" pitchFamily="18" charset="0"/>
                <a:ea typeface="Times New Roman"/>
                <a:cs typeface="Times New Roman" panose="02020603050405020304" pitchFamily="18" charset="0"/>
              </a:rPr>
              <a:t>          К </a:t>
            </a:r>
            <a:r>
              <a:rPr lang="ru-RU" sz="2400" dirty="0">
                <a:solidFill>
                  <a:schemeClr val="tx1"/>
                </a:solidFill>
                <a:latin typeface="Times New Roman" panose="02020603050405020304" pitchFamily="18" charset="0"/>
                <a:ea typeface="Times New Roman"/>
                <a:cs typeface="Times New Roman" panose="02020603050405020304" pitchFamily="18" charset="0"/>
              </a:rPr>
              <a:t>5 годам ребенок правильно произносит шипящие звуки: [ш], [ж], почти не допускает в речи грамматических ошибок, может связно рассказать о том, что изображено на картинке или серии картинок. Высказывания становятся достаточно пространными, улавливается определенная логика изложения. Нередко в рассказах появляются элементы фантазии, желание придумать эпизоды, которых в действительности не было</a:t>
            </a:r>
            <a:r>
              <a:rPr lang="ru-RU" sz="2400" dirty="0" smtClean="0">
                <a:solidFill>
                  <a:schemeClr val="tx1"/>
                </a:solidFill>
                <a:latin typeface="Times New Roman" panose="02020603050405020304" pitchFamily="18" charset="0"/>
                <a:ea typeface="Times New Roman"/>
                <a:cs typeface="Times New Roman" panose="02020603050405020304" pitchFamily="18" charset="0"/>
              </a:rPr>
              <a:t>.</a:t>
            </a:r>
            <a:endParaRPr lang="ru-RU" sz="2400" dirty="0">
              <a:solidFill>
                <a:schemeClr val="tx1"/>
              </a:solidFill>
              <a:latin typeface="Times New Roman" panose="02020603050405020304" pitchFamily="18" charset="0"/>
              <a:cs typeface="Times New Roman" panose="02020603050405020304" pitchFamily="18" charset="0"/>
            </a:endParaRPr>
          </a:p>
          <a:p>
            <a:pPr marL="45720" indent="0" algn="just">
              <a:buNone/>
            </a:pPr>
            <a:r>
              <a:rPr lang="ru-RU" sz="2400" dirty="0" smtClean="0">
                <a:solidFill>
                  <a:schemeClr val="tx1"/>
                </a:solidFill>
                <a:latin typeface="Times New Roman" panose="02020603050405020304" pitchFamily="18" charset="0"/>
                <a:ea typeface="Times New Roman"/>
                <a:cs typeface="Times New Roman" panose="02020603050405020304" pitchFamily="18" charset="0"/>
              </a:rPr>
              <a:t>          В </a:t>
            </a:r>
            <a:r>
              <a:rPr lang="ru-RU" sz="2400" dirty="0">
                <a:solidFill>
                  <a:schemeClr val="tx1"/>
                </a:solidFill>
                <a:latin typeface="Times New Roman" panose="02020603050405020304" pitchFamily="18" charset="0"/>
                <a:ea typeface="Times New Roman"/>
                <a:cs typeface="Times New Roman" panose="02020603050405020304" pitchFamily="18" charset="0"/>
              </a:rPr>
              <a:t>6 лет нормально развивающийся ребенок правильно произносит все звуки родного языка, практически не допускает в речи грамматических ошибок. Наиболее яркой характеристикой этого возраста является активное освоение им построения разных типов текстов. Ребенок осваивает форму монолога. Речь становится контекстной, независимой от наглядно представленной ситуации общения. Совершенствование грамматического строя напрямую зависит от развития связной речи.</a:t>
            </a:r>
            <a:endParaRPr lang="ru-RU"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40933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260648"/>
            <a:ext cx="8424936" cy="6336704"/>
          </a:xfrm>
        </p:spPr>
        <p:txBody>
          <a:bodyPr>
            <a:normAutofit fontScale="92500"/>
          </a:bodyPr>
          <a:lstStyle/>
          <a:p>
            <a:pPr marL="45720" indent="0">
              <a:buNone/>
            </a:pPr>
            <a:r>
              <a:rPr lang="ru-RU" sz="2400" b="1" i="1" dirty="0">
                <a:solidFill>
                  <a:srgbClr val="000000"/>
                </a:solidFill>
                <a:latin typeface="Arial"/>
                <a:ea typeface="Times New Roman"/>
              </a:rPr>
              <a:t>Вот 7 несложных советов, как можно помочь ребенку в </a:t>
            </a:r>
            <a:r>
              <a:rPr lang="ru-RU" sz="2400" b="1" i="1" dirty="0" err="1">
                <a:solidFill>
                  <a:srgbClr val="000000"/>
                </a:solidFill>
                <a:latin typeface="Arial"/>
                <a:ea typeface="Times New Roman"/>
              </a:rPr>
              <a:t>развитиии</a:t>
            </a:r>
            <a:r>
              <a:rPr lang="ru-RU" sz="2400" b="1" i="1" dirty="0">
                <a:solidFill>
                  <a:srgbClr val="000000"/>
                </a:solidFill>
                <a:latin typeface="Arial"/>
                <a:ea typeface="Times New Roman"/>
              </a:rPr>
              <a:t> речи.</a:t>
            </a:r>
            <a:r>
              <a:rPr lang="ru-RU" sz="2400" dirty="0">
                <a:solidFill>
                  <a:srgbClr val="000000"/>
                </a:solidFill>
                <a:latin typeface="Arial"/>
                <a:ea typeface="Times New Roman"/>
              </a:rPr>
              <a:t/>
            </a:r>
            <a:br>
              <a:rPr lang="ru-RU" sz="2400" dirty="0">
                <a:solidFill>
                  <a:srgbClr val="000000"/>
                </a:solidFill>
                <a:latin typeface="Arial"/>
                <a:ea typeface="Times New Roman"/>
              </a:rPr>
            </a:br>
            <a:endParaRPr lang="ru-RU" sz="2400" dirty="0" smtClean="0">
              <a:solidFill>
                <a:srgbClr val="000000"/>
              </a:solidFill>
              <a:latin typeface="Arial"/>
              <a:ea typeface="Times New Roman"/>
            </a:endParaRPr>
          </a:p>
          <a:p>
            <a:pPr marL="45720" indent="0">
              <a:buNone/>
            </a:pPr>
            <a:r>
              <a:rPr lang="ru-RU" sz="2400" dirty="0">
                <a:solidFill>
                  <a:srgbClr val="000000"/>
                </a:solidFill>
                <a:latin typeface="Times New Roman" panose="02020603050405020304" pitchFamily="18" charset="0"/>
                <a:ea typeface="Times New Roman"/>
                <a:cs typeface="Times New Roman" panose="02020603050405020304" pitchFamily="18" charset="0"/>
              </a:rPr>
              <a:t>1. Стимулируйте любые проявления активности ребенка, радуйтесь каждому произнесенному звуку. </a:t>
            </a:r>
            <a:br>
              <a:rPr lang="ru-RU" sz="2400" dirty="0">
                <a:solidFill>
                  <a:srgbClr val="000000"/>
                </a:solidFill>
                <a:latin typeface="Times New Roman" panose="02020603050405020304" pitchFamily="18" charset="0"/>
                <a:ea typeface="Times New Roman"/>
                <a:cs typeface="Times New Roman" panose="02020603050405020304" pitchFamily="18" charset="0"/>
              </a:rPr>
            </a:br>
            <a:r>
              <a:rPr lang="ru-RU" sz="2400" dirty="0">
                <a:solidFill>
                  <a:srgbClr val="000000"/>
                </a:solidFill>
                <a:latin typeface="Times New Roman" panose="02020603050405020304" pitchFamily="18" charset="0"/>
                <a:ea typeface="Times New Roman"/>
                <a:cs typeface="Times New Roman" panose="02020603050405020304" pitchFamily="18" charset="0"/>
              </a:rPr>
              <a:t/>
            </a:r>
            <a:br>
              <a:rPr lang="ru-RU" sz="2400" dirty="0">
                <a:solidFill>
                  <a:srgbClr val="000000"/>
                </a:solidFill>
                <a:latin typeface="Times New Roman" panose="02020603050405020304" pitchFamily="18" charset="0"/>
                <a:ea typeface="Times New Roman"/>
                <a:cs typeface="Times New Roman" panose="02020603050405020304" pitchFamily="18" charset="0"/>
              </a:rPr>
            </a:br>
            <a:r>
              <a:rPr lang="ru-RU" sz="2400" dirty="0">
                <a:solidFill>
                  <a:srgbClr val="000000"/>
                </a:solidFill>
                <a:latin typeface="Times New Roman" panose="02020603050405020304" pitchFamily="18" charset="0"/>
                <a:ea typeface="Times New Roman"/>
                <a:cs typeface="Times New Roman" panose="02020603050405020304" pitchFamily="18" charset="0"/>
              </a:rPr>
              <a:t>2. Используйте различные дидактические игры (составление целого из частей – разрезные картинки, </a:t>
            </a:r>
            <a:r>
              <a:rPr lang="ru-RU" sz="2400" dirty="0" err="1">
                <a:solidFill>
                  <a:srgbClr val="000000"/>
                </a:solidFill>
                <a:latin typeface="Times New Roman" panose="02020603050405020304" pitchFamily="18" charset="0"/>
                <a:ea typeface="Times New Roman"/>
                <a:cs typeface="Times New Roman" panose="02020603050405020304" pitchFamily="18" charset="0"/>
              </a:rPr>
              <a:t>пазлы</a:t>
            </a:r>
            <a:r>
              <a:rPr lang="ru-RU" sz="2400" dirty="0">
                <a:solidFill>
                  <a:srgbClr val="000000"/>
                </a:solidFill>
                <a:latin typeface="Times New Roman" panose="02020603050405020304" pitchFamily="18" charset="0"/>
                <a:ea typeface="Times New Roman"/>
                <a:cs typeface="Times New Roman" panose="02020603050405020304" pitchFamily="18" charset="0"/>
              </a:rPr>
              <a:t>, игрушки-</a:t>
            </a:r>
            <a:r>
              <a:rPr lang="ru-RU" sz="2400" dirty="0" err="1">
                <a:solidFill>
                  <a:srgbClr val="000000"/>
                </a:solidFill>
                <a:latin typeface="Times New Roman" panose="02020603050405020304" pitchFamily="18" charset="0"/>
                <a:ea typeface="Times New Roman"/>
                <a:cs typeface="Times New Roman" panose="02020603050405020304" pitchFamily="18" charset="0"/>
              </a:rPr>
              <a:t>собирайки</a:t>
            </a:r>
            <a:r>
              <a:rPr lang="ru-RU" sz="2400" dirty="0">
                <a:solidFill>
                  <a:srgbClr val="000000"/>
                </a:solidFill>
                <a:latin typeface="Times New Roman" panose="02020603050405020304" pitchFamily="18" charset="0"/>
                <a:ea typeface="Times New Roman"/>
                <a:cs typeface="Times New Roman" panose="02020603050405020304" pitchFamily="18" charset="0"/>
              </a:rPr>
              <a:t>, кубики с картинками, игрушки-вкладыши).</a:t>
            </a:r>
            <a:br>
              <a:rPr lang="ru-RU" sz="2400" dirty="0">
                <a:solidFill>
                  <a:srgbClr val="000000"/>
                </a:solidFill>
                <a:latin typeface="Times New Roman" panose="02020603050405020304" pitchFamily="18" charset="0"/>
                <a:ea typeface="Times New Roman"/>
                <a:cs typeface="Times New Roman" panose="02020603050405020304" pitchFamily="18" charset="0"/>
              </a:rPr>
            </a:br>
            <a:r>
              <a:rPr lang="ru-RU" sz="2400" dirty="0">
                <a:solidFill>
                  <a:srgbClr val="000000"/>
                </a:solidFill>
                <a:latin typeface="Times New Roman" panose="02020603050405020304" pitchFamily="18" charset="0"/>
                <a:ea typeface="Times New Roman"/>
                <a:cs typeface="Times New Roman" panose="02020603050405020304" pitchFamily="18" charset="0"/>
              </a:rPr>
              <a:t/>
            </a:r>
            <a:br>
              <a:rPr lang="ru-RU" sz="2400" dirty="0">
                <a:solidFill>
                  <a:srgbClr val="000000"/>
                </a:solidFill>
                <a:latin typeface="Times New Roman" panose="02020603050405020304" pitchFamily="18" charset="0"/>
                <a:ea typeface="Times New Roman"/>
                <a:cs typeface="Times New Roman" panose="02020603050405020304" pitchFamily="18" charset="0"/>
              </a:rPr>
            </a:br>
            <a:r>
              <a:rPr lang="ru-RU" sz="2400" dirty="0">
                <a:solidFill>
                  <a:srgbClr val="000000"/>
                </a:solidFill>
                <a:latin typeface="Times New Roman" panose="02020603050405020304" pitchFamily="18" charset="0"/>
                <a:ea typeface="Times New Roman"/>
                <a:cs typeface="Times New Roman" panose="02020603050405020304" pitchFamily="18" charset="0"/>
              </a:rPr>
              <a:t>3. Играйте с пальчиками, ведь на руках находится множество нервных окончаний, стимулируя которые, мы активизируем речевую моторную зону в коре головного мозга. Детям очень нравятся такие забавы: </a:t>
            </a:r>
            <a:r>
              <a:rPr lang="ru-RU" sz="2400" i="1" dirty="0">
                <a:solidFill>
                  <a:srgbClr val="000000"/>
                </a:solidFill>
                <a:latin typeface="Times New Roman" panose="02020603050405020304" pitchFamily="18" charset="0"/>
                <a:ea typeface="Times New Roman"/>
                <a:cs typeface="Times New Roman" panose="02020603050405020304" pitchFamily="18" charset="0"/>
              </a:rPr>
              <a:t>"Это пальчик - бабушка, этот пальчик - дедушка, этот пальчик папочка, этот пальчик - мамочка, этот пальчик я - вот и вся моя семья!"</a:t>
            </a:r>
            <a:r>
              <a:rPr lang="ru-RU" sz="2400" dirty="0">
                <a:solidFill>
                  <a:srgbClr val="000000"/>
                </a:solidFill>
                <a:latin typeface="Times New Roman" panose="02020603050405020304" pitchFamily="18" charset="0"/>
                <a:ea typeface="Times New Roman"/>
                <a:cs typeface="Times New Roman" panose="02020603050405020304" pitchFamily="18" charset="0"/>
              </a:rPr>
              <a:t> (Возьмите руку малыша в свою и производите различные движения под фразы из </a:t>
            </a:r>
            <a:r>
              <a:rPr lang="ru-RU" sz="2400" dirty="0" err="1">
                <a:solidFill>
                  <a:srgbClr val="000000"/>
                </a:solidFill>
                <a:latin typeface="Times New Roman" panose="02020603050405020304" pitchFamily="18" charset="0"/>
                <a:ea typeface="Times New Roman"/>
                <a:cs typeface="Times New Roman" panose="02020603050405020304" pitchFamily="18" charset="0"/>
              </a:rPr>
              <a:t>потешки</a:t>
            </a:r>
            <a:r>
              <a:rPr lang="ru-RU" sz="2400" dirty="0">
                <a:solidFill>
                  <a:srgbClr val="000000"/>
                </a:solidFill>
                <a:latin typeface="Times New Roman" panose="02020603050405020304" pitchFamily="18" charset="0"/>
                <a:ea typeface="Times New Roman"/>
                <a:cs typeface="Times New Roman" panose="02020603050405020304" pitchFamily="18" charset="0"/>
              </a:rPr>
              <a:t>.)</a:t>
            </a:r>
            <a:br>
              <a:rPr lang="ru-RU" sz="2400" dirty="0">
                <a:solidFill>
                  <a:srgbClr val="000000"/>
                </a:solidFill>
                <a:latin typeface="Times New Roman" panose="02020603050405020304" pitchFamily="18" charset="0"/>
                <a:ea typeface="Times New Roman"/>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95528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404664"/>
            <a:ext cx="8352928" cy="6048672"/>
          </a:xfrm>
        </p:spPr>
        <p:txBody>
          <a:bodyPr>
            <a:normAutofit fontScale="92500" lnSpcReduction="10000"/>
          </a:bodyPr>
          <a:lstStyle/>
          <a:p>
            <a:pPr marL="45720" indent="0">
              <a:spcAft>
                <a:spcPts val="1200"/>
              </a:spcAft>
              <a:buNone/>
            </a:pPr>
            <a:r>
              <a:rPr lang="ru-RU" sz="2400" dirty="0">
                <a:solidFill>
                  <a:schemeClr val="tx1"/>
                </a:solidFill>
                <a:latin typeface="Times New Roman" panose="02020603050405020304" pitchFamily="18" charset="0"/>
                <a:ea typeface="Times New Roman"/>
                <a:cs typeface="Times New Roman" panose="02020603050405020304" pitchFamily="18" charset="0"/>
              </a:rPr>
              <a:t>4. Читайте, рассказывайте наизусть, пойте. К вашим услугам </a:t>
            </a:r>
            <a:r>
              <a:rPr lang="ru-RU" sz="2400" dirty="0" err="1">
                <a:solidFill>
                  <a:schemeClr val="tx1"/>
                </a:solidFill>
                <a:latin typeface="Times New Roman" panose="02020603050405020304" pitchFamily="18" charset="0"/>
                <a:ea typeface="Times New Roman"/>
                <a:cs typeface="Times New Roman" panose="02020603050405020304" pitchFamily="18" charset="0"/>
              </a:rPr>
              <a:t>потешки</a:t>
            </a:r>
            <a:r>
              <a:rPr lang="ru-RU" sz="2400" dirty="0">
                <a:solidFill>
                  <a:schemeClr val="tx1"/>
                </a:solidFill>
                <a:latin typeface="Times New Roman" panose="02020603050405020304" pitchFamily="18" charset="0"/>
                <a:ea typeface="Times New Roman"/>
                <a:cs typeface="Times New Roman" panose="02020603050405020304" pitchFamily="18" charset="0"/>
              </a:rPr>
              <a:t>, колыбельные, считалочки, детские стишки и проза. Возьмите на заметку произведения всеми любимых детских авторов: А. </a:t>
            </a:r>
            <a:r>
              <a:rPr lang="ru-RU" sz="2400" dirty="0" err="1">
                <a:solidFill>
                  <a:schemeClr val="tx1"/>
                </a:solidFill>
                <a:latin typeface="Times New Roman" panose="02020603050405020304" pitchFamily="18" charset="0"/>
                <a:ea typeface="Times New Roman"/>
                <a:cs typeface="Times New Roman" panose="02020603050405020304" pitchFamily="18" charset="0"/>
              </a:rPr>
              <a:t>Барто</a:t>
            </a:r>
            <a:r>
              <a:rPr lang="ru-RU" sz="2400" dirty="0">
                <a:solidFill>
                  <a:schemeClr val="tx1"/>
                </a:solidFill>
                <a:latin typeface="Times New Roman" panose="02020603050405020304" pitchFamily="18" charset="0"/>
                <a:ea typeface="Times New Roman"/>
                <a:cs typeface="Times New Roman" panose="02020603050405020304" pitchFamily="18" charset="0"/>
              </a:rPr>
              <a:t>, К. Чуковского, С. Маршака,  С. Михалкова.</a:t>
            </a:r>
            <a:br>
              <a:rPr lang="ru-RU" sz="2400" dirty="0">
                <a:solidFill>
                  <a:schemeClr val="tx1"/>
                </a:solidFill>
                <a:latin typeface="Times New Roman" panose="02020603050405020304" pitchFamily="18" charset="0"/>
                <a:ea typeface="Times New Roman"/>
                <a:cs typeface="Times New Roman" panose="02020603050405020304" pitchFamily="18" charset="0"/>
              </a:rPr>
            </a:br>
            <a:r>
              <a:rPr lang="ru-RU" sz="2400" dirty="0">
                <a:solidFill>
                  <a:schemeClr val="tx1"/>
                </a:solidFill>
                <a:latin typeface="Times New Roman" panose="02020603050405020304" pitchFamily="18" charset="0"/>
                <a:ea typeface="Times New Roman"/>
                <a:cs typeface="Times New Roman" panose="02020603050405020304" pitchFamily="18" charset="0"/>
              </a:rPr>
              <a:t/>
            </a:r>
            <a:br>
              <a:rPr lang="ru-RU" sz="2400" dirty="0">
                <a:solidFill>
                  <a:schemeClr val="tx1"/>
                </a:solidFill>
                <a:latin typeface="Times New Roman" panose="02020603050405020304" pitchFamily="18" charset="0"/>
                <a:ea typeface="Times New Roman"/>
                <a:cs typeface="Times New Roman" panose="02020603050405020304" pitchFamily="18" charset="0"/>
              </a:rPr>
            </a:br>
            <a:r>
              <a:rPr lang="ru-RU" sz="2400" dirty="0">
                <a:solidFill>
                  <a:schemeClr val="tx1"/>
                </a:solidFill>
                <a:latin typeface="Times New Roman" panose="02020603050405020304" pitchFamily="18" charset="0"/>
                <a:ea typeface="Times New Roman"/>
                <a:cs typeface="Times New Roman" panose="02020603050405020304" pitchFamily="18" charset="0"/>
              </a:rPr>
              <a:t>5. Показывайте, рассказывайте, фантазируйте, комментируйте в деталях все, что хотите: чем занимается папа на работе, во что играют дети на площадках, какие заботы у птицы за окном и у людей на улицах, в магазинах и транспорте. </a:t>
            </a:r>
            <a:br>
              <a:rPr lang="ru-RU" sz="2400" dirty="0">
                <a:solidFill>
                  <a:schemeClr val="tx1"/>
                </a:solidFill>
                <a:latin typeface="Times New Roman" panose="02020603050405020304" pitchFamily="18" charset="0"/>
                <a:ea typeface="Times New Roman"/>
                <a:cs typeface="Times New Roman" panose="02020603050405020304" pitchFamily="18" charset="0"/>
              </a:rPr>
            </a:br>
            <a:r>
              <a:rPr lang="ru-RU" sz="2400" dirty="0">
                <a:solidFill>
                  <a:schemeClr val="tx1"/>
                </a:solidFill>
                <a:latin typeface="Times New Roman" panose="02020603050405020304" pitchFamily="18" charset="0"/>
                <a:ea typeface="Times New Roman"/>
                <a:cs typeface="Times New Roman" panose="02020603050405020304" pitchFamily="18" charset="0"/>
              </a:rPr>
              <a:t/>
            </a:r>
            <a:br>
              <a:rPr lang="ru-RU" sz="2400" dirty="0">
                <a:solidFill>
                  <a:schemeClr val="tx1"/>
                </a:solidFill>
                <a:latin typeface="Times New Roman" panose="02020603050405020304" pitchFamily="18" charset="0"/>
                <a:ea typeface="Times New Roman"/>
                <a:cs typeface="Times New Roman" panose="02020603050405020304" pitchFamily="18" charset="0"/>
              </a:rPr>
            </a:br>
            <a:r>
              <a:rPr lang="ru-RU" sz="2400" dirty="0">
                <a:solidFill>
                  <a:schemeClr val="tx1"/>
                </a:solidFill>
                <a:latin typeface="Times New Roman" panose="02020603050405020304" pitchFamily="18" charset="0"/>
                <a:ea typeface="Times New Roman"/>
                <a:cs typeface="Times New Roman" panose="02020603050405020304" pitchFamily="18" charset="0"/>
              </a:rPr>
              <a:t>6. Изучите с ребенком голоса животных, их места обитания; узнайте, чем они питаются.</a:t>
            </a:r>
            <a:br>
              <a:rPr lang="ru-RU" sz="2400" dirty="0">
                <a:solidFill>
                  <a:schemeClr val="tx1"/>
                </a:solidFill>
                <a:latin typeface="Times New Roman" panose="02020603050405020304" pitchFamily="18" charset="0"/>
                <a:ea typeface="Times New Roman"/>
                <a:cs typeface="Times New Roman" panose="02020603050405020304" pitchFamily="18" charset="0"/>
              </a:rPr>
            </a:br>
            <a:r>
              <a:rPr lang="ru-RU" sz="2400" dirty="0">
                <a:solidFill>
                  <a:schemeClr val="tx1"/>
                </a:solidFill>
                <a:latin typeface="Times New Roman" panose="02020603050405020304" pitchFamily="18" charset="0"/>
                <a:ea typeface="Times New Roman"/>
                <a:cs typeface="Times New Roman" panose="02020603050405020304" pitchFamily="18" charset="0"/>
              </a:rPr>
              <a:t/>
            </a:r>
            <a:br>
              <a:rPr lang="ru-RU" sz="2400" dirty="0">
                <a:solidFill>
                  <a:schemeClr val="tx1"/>
                </a:solidFill>
                <a:latin typeface="Times New Roman" panose="02020603050405020304" pitchFamily="18" charset="0"/>
                <a:ea typeface="Times New Roman"/>
                <a:cs typeface="Times New Roman" panose="02020603050405020304" pitchFamily="18" charset="0"/>
              </a:rPr>
            </a:br>
            <a:r>
              <a:rPr lang="ru-RU" sz="2400" dirty="0">
                <a:solidFill>
                  <a:schemeClr val="tx1"/>
                </a:solidFill>
                <a:latin typeface="Times New Roman" panose="02020603050405020304" pitchFamily="18" charset="0"/>
                <a:ea typeface="Times New Roman"/>
                <a:cs typeface="Times New Roman" panose="02020603050405020304" pitchFamily="18" charset="0"/>
              </a:rPr>
              <a:t>7. Разучите с малышом известные стишки про </a:t>
            </a:r>
            <a:r>
              <a:rPr lang="ru-RU" sz="2400" i="1" dirty="0">
                <a:solidFill>
                  <a:schemeClr val="tx1"/>
                </a:solidFill>
                <a:latin typeface="Times New Roman" panose="02020603050405020304" pitchFamily="18" charset="0"/>
                <a:ea typeface="Times New Roman"/>
                <a:cs typeface="Times New Roman" panose="02020603050405020304" pitchFamily="18" charset="0"/>
              </a:rPr>
              <a:t>"Сороку-ворону", "Мальчика-пальчика, который с этим братцем в лес ходил, с этим братцем щи варил, с этим братцем кашу ел, а с этим братцем песни пел", "Ладушки-оладушки: мы печем  оладушки. Получилось ровно пять: один маме надо дать, два коту с усами, два съедим мы сами!".</a:t>
            </a:r>
            <a:endParaRPr lang="ru-RU" sz="2800" dirty="0">
              <a:solidFill>
                <a:schemeClr val="tx1"/>
              </a:solidFill>
              <a:latin typeface="Times New Roman" panose="02020603050405020304" pitchFamily="18" charset="0"/>
              <a:ea typeface="Calibri"/>
              <a:cs typeface="Times New Roman" panose="02020603050405020304" pitchFamily="18" charset="0"/>
            </a:endParaRPr>
          </a:p>
          <a:p>
            <a:pPr marL="45720" indent="0">
              <a:buNone/>
            </a:pPr>
            <a:endParaRPr lang="ru-RU" dirty="0"/>
          </a:p>
        </p:txBody>
      </p:sp>
    </p:spTree>
    <p:extLst>
      <p:ext uri="{BB962C8B-B14F-4D97-AF65-F5344CB8AC3E}">
        <p14:creationId xmlns:p14="http://schemas.microsoft.com/office/powerpoint/2010/main" val="42444870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731520"/>
            <a:ext cx="8424936" cy="5649808"/>
          </a:xfrm>
        </p:spPr>
        <p:txBody>
          <a:bodyPr>
            <a:normAutofit/>
          </a:bodyPr>
          <a:lstStyle/>
          <a:p>
            <a:pPr marL="45720" indent="0" algn="just">
              <a:spcAft>
                <a:spcPts val="0"/>
              </a:spcAft>
              <a:buNone/>
            </a:pPr>
            <a:r>
              <a:rPr lang="ru-RU" sz="2400" dirty="0">
                <a:solidFill>
                  <a:srgbClr val="000000"/>
                </a:solidFill>
                <a:latin typeface="Times New Roman"/>
                <a:ea typeface="Times New Roman"/>
              </a:rPr>
              <a:t> Каждый ребенок невольно и неосознанно повторяет своих родителей, подражает папам и мамам, бабушкам и дедушкам. Поэтому родители должны заботиться о культуре повседневных взаимоотношений, быть образцом для подражания. Для ребенка дошкольного возраста авторитет родителей существует как бы изначально и непререкаем. Папа и мама для него «самые, самые» — красивые, умные, смелые и т.д. В спорах дошкольников наиболее веский аргумент — «мой папа так сказал», «моя мама так делает». Поступки и суждения родителей не подлежат критике. Но ребенок взрослеет, наблюдает, анализирует, сравнивает и порой бывает вынужден признать, что его папа и мама не столь безупречны, как ему казалось ранее.</a:t>
            </a:r>
            <a:endParaRPr lang="ru-RU" sz="2000" dirty="0">
              <a:latin typeface="Times New Roman"/>
              <a:ea typeface="Times New Roman"/>
            </a:endParaRPr>
          </a:p>
          <a:p>
            <a:endParaRPr lang="ru-RU" dirty="0"/>
          </a:p>
        </p:txBody>
      </p:sp>
    </p:spTree>
    <p:extLst>
      <p:ext uri="{BB962C8B-B14F-4D97-AF65-F5344CB8AC3E}">
        <p14:creationId xmlns:p14="http://schemas.microsoft.com/office/powerpoint/2010/main" val="30119752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556792"/>
            <a:ext cx="8352928" cy="4752528"/>
          </a:xfrm>
        </p:spPr>
        <p:txBody>
          <a:bodyPr>
            <a:normAutofit/>
          </a:bodyPr>
          <a:lstStyle/>
          <a:p>
            <a:pPr marL="45720" indent="0" algn="just">
              <a:spcAft>
                <a:spcPts val="0"/>
              </a:spcAft>
              <a:buNone/>
            </a:pPr>
            <a:r>
              <a:rPr lang="ru-RU" sz="2400" dirty="0">
                <a:solidFill>
                  <a:srgbClr val="000000"/>
                </a:solidFill>
                <a:latin typeface="Times New Roman"/>
                <a:ea typeface="Times New Roman"/>
              </a:rPr>
              <a:t>  </a:t>
            </a:r>
            <a:r>
              <a:rPr lang="ru-RU" sz="2800" dirty="0">
                <a:solidFill>
                  <a:srgbClr val="000000"/>
                </a:solidFill>
                <a:latin typeface="Times New Roman" panose="02020603050405020304" pitchFamily="18" charset="0"/>
                <a:ea typeface="Times New Roman"/>
                <a:cs typeface="Times New Roman" panose="02020603050405020304" pitchFamily="18" charset="0"/>
              </a:rPr>
              <a:t> Грубость, неуважение, раздражительность так же перенимаются детьми, как и доброжелательность. Нельзя вымещать на близких, тем более на ребенке, свое плохое настроение. Дети не могут не знать о тех трудностях, с которыми сталкиваются родители вне семьи, но это не значит, что свои взрослые проблемы можно перекладывать на плечи ребенка, создавать гнетущую атмосферу в доме.</a:t>
            </a:r>
            <a:endParaRPr lang="ru-RU" sz="2800" dirty="0">
              <a:latin typeface="Times New Roman" panose="02020603050405020304" pitchFamily="18" charset="0"/>
              <a:ea typeface="Times New Roman"/>
              <a:cs typeface="Times New Roman" panose="02020603050405020304" pitchFamily="18" charset="0"/>
            </a:endParaRPr>
          </a:p>
          <a:p>
            <a:pPr marL="45720" indent="0">
              <a:buNone/>
            </a:pP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29447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5616" y="188640"/>
            <a:ext cx="6400800" cy="1440160"/>
          </a:xfrm>
        </p:spPr>
        <p:txBody>
          <a:bodyPr>
            <a:normAutofit/>
          </a:bodyPr>
          <a:lstStyle/>
          <a:p>
            <a:pPr marL="45720" indent="0" algn="ctr">
              <a:buNone/>
            </a:pPr>
            <a:r>
              <a:rPr lang="ru-RU" sz="4400" dirty="0" smtClean="0">
                <a:solidFill>
                  <a:schemeClr val="tx1"/>
                </a:solidFill>
                <a:latin typeface="Times New Roman" panose="02020603050405020304" pitchFamily="18" charset="0"/>
                <a:cs typeface="Times New Roman" panose="02020603050405020304" pitchFamily="18" charset="0"/>
              </a:rPr>
              <a:t>Спасибо за внимание!</a:t>
            </a:r>
            <a:endParaRPr lang="ru-RU" sz="4400" dirty="0">
              <a:solidFill>
                <a:schemeClr val="tx1"/>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1295382"/>
            <a:ext cx="7416824" cy="5562618"/>
          </a:xfrm>
          <a:prstGeom prst="rect">
            <a:avLst/>
          </a:prstGeom>
          <a:ln>
            <a:noFill/>
          </a:ln>
          <a:effectLst>
            <a:softEdge rad="112500"/>
          </a:effectLst>
        </p:spPr>
      </p:pic>
    </p:spTree>
    <p:extLst>
      <p:ext uri="{BB962C8B-B14F-4D97-AF65-F5344CB8AC3E}">
        <p14:creationId xmlns:p14="http://schemas.microsoft.com/office/powerpoint/2010/main" val="26260203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712968" cy="6336704"/>
          </a:xfrm>
        </p:spPr>
        <p:txBody>
          <a:bodyPr>
            <a:noAutofit/>
          </a:bodyPr>
          <a:lstStyle/>
          <a:p>
            <a:pPr marL="45720" indent="0" algn="ctr" fontAlgn="base">
              <a:spcAft>
                <a:spcPts val="0"/>
              </a:spcAft>
              <a:buNone/>
            </a:pPr>
            <a:r>
              <a:rPr lang="ru-RU" sz="3600" b="1" dirty="0">
                <a:solidFill>
                  <a:schemeClr val="tx1"/>
                </a:solidFill>
                <a:latin typeface="Times New Roman" panose="02020603050405020304" pitchFamily="18" charset="0"/>
                <a:ea typeface="Times New Roman"/>
                <a:cs typeface="Times New Roman" panose="02020603050405020304" pitchFamily="18" charset="0"/>
              </a:rPr>
              <a:t>Основная программа, по которой работает Детский сад – Программа "От рождения до школы" под редакцией Н.Е. </a:t>
            </a:r>
            <a:r>
              <a:rPr lang="ru-RU" sz="3600" b="1" dirty="0" err="1">
                <a:solidFill>
                  <a:schemeClr val="tx1"/>
                </a:solidFill>
                <a:latin typeface="Times New Roman" panose="02020603050405020304" pitchFamily="18" charset="0"/>
                <a:ea typeface="Times New Roman"/>
                <a:cs typeface="Times New Roman" panose="02020603050405020304" pitchFamily="18" charset="0"/>
              </a:rPr>
              <a:t>Вераксы</a:t>
            </a:r>
            <a:r>
              <a:rPr lang="ru-RU" sz="3600" b="1" dirty="0">
                <a:solidFill>
                  <a:schemeClr val="tx1"/>
                </a:solidFill>
                <a:latin typeface="Times New Roman" panose="02020603050405020304" pitchFamily="18" charset="0"/>
                <a:ea typeface="Times New Roman"/>
                <a:cs typeface="Times New Roman" panose="02020603050405020304" pitchFamily="18" charset="0"/>
              </a:rPr>
              <a:t>, Т.С Комаровой, </a:t>
            </a:r>
            <a:r>
              <a:rPr lang="ru-RU" sz="3600" b="1" dirty="0" err="1">
                <a:solidFill>
                  <a:schemeClr val="tx1"/>
                </a:solidFill>
                <a:latin typeface="Times New Roman" panose="02020603050405020304" pitchFamily="18" charset="0"/>
                <a:ea typeface="Times New Roman"/>
                <a:cs typeface="Times New Roman" panose="02020603050405020304" pitchFamily="18" charset="0"/>
              </a:rPr>
              <a:t>М.А.Васильевой</a:t>
            </a:r>
            <a:r>
              <a:rPr lang="ru-RU" sz="3600" b="1" dirty="0" smtClean="0">
                <a:solidFill>
                  <a:schemeClr val="tx1"/>
                </a:solidFill>
                <a:latin typeface="Times New Roman" panose="02020603050405020304" pitchFamily="18" charset="0"/>
                <a:ea typeface="Times New Roman"/>
                <a:cs typeface="Times New Roman" panose="02020603050405020304" pitchFamily="18" charset="0"/>
              </a:rPr>
              <a:t>.</a:t>
            </a:r>
          </a:p>
          <a:p>
            <a:pPr marL="45720" indent="0" algn="ctr" fontAlgn="base">
              <a:spcAft>
                <a:spcPts val="0"/>
              </a:spcAft>
              <a:buNone/>
            </a:pPr>
            <a:r>
              <a:rPr lang="ru-RU" sz="3600" b="1" dirty="0" smtClean="0">
                <a:solidFill>
                  <a:schemeClr val="tx1"/>
                </a:solidFill>
                <a:latin typeface="Times New Roman" panose="02020603050405020304" pitchFamily="18" charset="0"/>
                <a:ea typeface="Times New Roman"/>
                <a:cs typeface="Times New Roman" panose="02020603050405020304" pitchFamily="18" charset="0"/>
              </a:rPr>
              <a:t>Это </a:t>
            </a:r>
            <a:r>
              <a:rPr lang="ru-RU" sz="3600" b="1" dirty="0">
                <a:solidFill>
                  <a:schemeClr val="tx1"/>
                </a:solidFill>
                <a:latin typeface="Times New Roman" panose="02020603050405020304" pitchFamily="18" charset="0"/>
                <a:ea typeface="Times New Roman"/>
                <a:cs typeface="Times New Roman" panose="02020603050405020304" pitchFamily="18" charset="0"/>
              </a:rPr>
              <a:t>современная вариативная программа, в которой комплексно представлены все основные содержательные линии воспитания, обучения и развития ребенка от рождения до 7 лет. </a:t>
            </a:r>
            <a:endParaRPr lang="ru-RU" sz="3600" b="1" dirty="0">
              <a:solidFill>
                <a:schemeClr val="tx1"/>
              </a:solidFill>
              <a:latin typeface="Times New Roman" panose="02020603050405020304" pitchFamily="18" charset="0"/>
              <a:ea typeface="Calibri"/>
              <a:cs typeface="Times New Roman" panose="02020603050405020304" pitchFamily="18" charset="0"/>
            </a:endParaRPr>
          </a:p>
          <a:p>
            <a:pPr marL="45720" indent="0" algn="ctr" fontAlgn="base">
              <a:buNone/>
            </a:pPr>
            <a:endParaRPr lang="ru-RU"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5724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7584" y="260648"/>
            <a:ext cx="7416824" cy="6336704"/>
          </a:xfrm>
        </p:spPr>
        <p:txBody>
          <a:bodyPr>
            <a:normAutofit/>
          </a:bodyPr>
          <a:lstStyle/>
          <a:p>
            <a:pPr marL="45720" indent="0" fontAlgn="base">
              <a:spcAft>
                <a:spcPts val="0"/>
              </a:spcAft>
              <a:buNone/>
            </a:pPr>
            <a:r>
              <a:rPr lang="ru-RU" sz="2800" u="sng" dirty="0">
                <a:solidFill>
                  <a:schemeClr val="tx1"/>
                </a:solidFill>
                <a:latin typeface="Times New Roman" panose="02020603050405020304" pitchFamily="18" charset="0"/>
                <a:ea typeface="Times New Roman"/>
                <a:cs typeface="Times New Roman" panose="02020603050405020304" pitchFamily="18" charset="0"/>
              </a:rPr>
              <a:t>Основные задачи:</a:t>
            </a:r>
            <a:endParaRPr lang="ru-RU" sz="2800" u="sng" dirty="0">
              <a:solidFill>
                <a:schemeClr val="tx1"/>
              </a:solidFill>
              <a:latin typeface="Times New Roman" panose="02020603050405020304" pitchFamily="18" charset="0"/>
              <a:ea typeface="Calibri"/>
              <a:cs typeface="Times New Roman" panose="02020603050405020304" pitchFamily="18" charset="0"/>
            </a:endParaRPr>
          </a:p>
          <a:p>
            <a:pPr marL="0" indent="0" fontAlgn="base">
              <a:spcAft>
                <a:spcPts val="0"/>
              </a:spcAft>
              <a:buNone/>
            </a:pPr>
            <a:r>
              <a:rPr lang="ru-RU" sz="2800" dirty="0">
                <a:solidFill>
                  <a:schemeClr val="tx1"/>
                </a:solidFill>
                <a:latin typeface="Times New Roman" panose="02020603050405020304" pitchFamily="18" charset="0"/>
                <a:ea typeface="Times New Roman"/>
                <a:cs typeface="Times New Roman" panose="02020603050405020304" pitchFamily="18" charset="0"/>
              </a:rPr>
              <a:t>·    </a:t>
            </a:r>
            <a:r>
              <a:rPr lang="ru-RU" sz="2800" dirty="0" smtClean="0">
                <a:solidFill>
                  <a:schemeClr val="tx1"/>
                </a:solidFill>
                <a:latin typeface="Times New Roman" panose="02020603050405020304" pitchFamily="18" charset="0"/>
                <a:ea typeface="Times New Roman"/>
                <a:cs typeface="Times New Roman" panose="02020603050405020304" pitchFamily="18" charset="0"/>
              </a:rPr>
              <a:t>Всестороннее </a:t>
            </a:r>
            <a:r>
              <a:rPr lang="ru-RU" sz="2800" dirty="0">
                <a:solidFill>
                  <a:schemeClr val="tx1"/>
                </a:solidFill>
                <a:latin typeface="Times New Roman" panose="02020603050405020304" pitchFamily="18" charset="0"/>
                <a:ea typeface="Times New Roman"/>
                <a:cs typeface="Times New Roman" panose="02020603050405020304" pitchFamily="18" charset="0"/>
              </a:rPr>
              <a:t>развитие ребенка.</a:t>
            </a:r>
            <a:endParaRPr lang="ru-RU" sz="2800" dirty="0">
              <a:solidFill>
                <a:schemeClr val="tx1"/>
              </a:solidFill>
              <a:latin typeface="Times New Roman" panose="02020603050405020304" pitchFamily="18" charset="0"/>
              <a:ea typeface="Calibri"/>
              <a:cs typeface="Times New Roman" panose="02020603050405020304" pitchFamily="18" charset="0"/>
            </a:endParaRPr>
          </a:p>
          <a:p>
            <a:pPr marL="0" indent="0" fontAlgn="base">
              <a:spcAft>
                <a:spcPts val="0"/>
              </a:spcAft>
              <a:buNone/>
            </a:pPr>
            <a:r>
              <a:rPr lang="ru-RU" sz="2800" dirty="0">
                <a:solidFill>
                  <a:schemeClr val="tx1"/>
                </a:solidFill>
                <a:latin typeface="Times New Roman" panose="02020603050405020304" pitchFamily="18" charset="0"/>
                <a:ea typeface="Times New Roman"/>
                <a:cs typeface="Times New Roman" panose="02020603050405020304" pitchFamily="18" charset="0"/>
              </a:rPr>
              <a:t>·    </a:t>
            </a:r>
            <a:r>
              <a:rPr lang="ru-RU" sz="2800" dirty="0" smtClean="0">
                <a:solidFill>
                  <a:schemeClr val="tx1"/>
                </a:solidFill>
                <a:latin typeface="Times New Roman" panose="02020603050405020304" pitchFamily="18" charset="0"/>
                <a:ea typeface="Times New Roman"/>
                <a:cs typeface="Times New Roman" panose="02020603050405020304" pitchFamily="18" charset="0"/>
              </a:rPr>
              <a:t>Адаптация </a:t>
            </a:r>
            <a:r>
              <a:rPr lang="ru-RU" sz="2800" dirty="0">
                <a:solidFill>
                  <a:schemeClr val="tx1"/>
                </a:solidFill>
                <a:latin typeface="Times New Roman" panose="02020603050405020304" pitchFamily="18" charset="0"/>
                <a:ea typeface="Times New Roman"/>
                <a:cs typeface="Times New Roman" panose="02020603050405020304" pitchFamily="18" charset="0"/>
              </a:rPr>
              <a:t>в детском коллективе.</a:t>
            </a:r>
            <a:endParaRPr lang="ru-RU" sz="2800" dirty="0">
              <a:solidFill>
                <a:schemeClr val="tx1"/>
              </a:solidFill>
              <a:latin typeface="Times New Roman" panose="02020603050405020304" pitchFamily="18" charset="0"/>
              <a:ea typeface="Calibri"/>
              <a:cs typeface="Times New Roman" panose="02020603050405020304" pitchFamily="18" charset="0"/>
            </a:endParaRPr>
          </a:p>
          <a:p>
            <a:pPr marL="0" indent="0" fontAlgn="base">
              <a:spcAft>
                <a:spcPts val="0"/>
              </a:spcAft>
              <a:buNone/>
            </a:pPr>
            <a:r>
              <a:rPr lang="ru-RU" sz="2800" dirty="0">
                <a:solidFill>
                  <a:schemeClr val="tx1"/>
                </a:solidFill>
                <a:latin typeface="Times New Roman" panose="02020603050405020304" pitchFamily="18" charset="0"/>
                <a:ea typeface="Times New Roman"/>
                <a:cs typeface="Times New Roman" panose="02020603050405020304" pitchFamily="18" charset="0"/>
              </a:rPr>
              <a:t>·     </a:t>
            </a:r>
            <a:r>
              <a:rPr lang="ru-RU" sz="2800" dirty="0" smtClean="0">
                <a:solidFill>
                  <a:schemeClr val="tx1"/>
                </a:solidFill>
                <a:latin typeface="Times New Roman" panose="02020603050405020304" pitchFamily="18" charset="0"/>
                <a:ea typeface="Times New Roman"/>
                <a:cs typeface="Times New Roman" panose="02020603050405020304" pitchFamily="18" charset="0"/>
              </a:rPr>
              <a:t>Подготовка </a:t>
            </a:r>
            <a:r>
              <a:rPr lang="ru-RU" sz="2800" dirty="0">
                <a:solidFill>
                  <a:schemeClr val="tx1"/>
                </a:solidFill>
                <a:latin typeface="Times New Roman" panose="02020603050405020304" pitchFamily="18" charset="0"/>
                <a:ea typeface="Times New Roman"/>
                <a:cs typeface="Times New Roman" panose="02020603050405020304" pitchFamily="18" charset="0"/>
              </a:rPr>
              <a:t>к обучению в школе.</a:t>
            </a:r>
            <a:endParaRPr lang="ru-RU" sz="2800" dirty="0">
              <a:solidFill>
                <a:schemeClr val="tx1"/>
              </a:solidFill>
              <a:latin typeface="Times New Roman" panose="02020603050405020304" pitchFamily="18" charset="0"/>
              <a:ea typeface="Calibri"/>
              <a:cs typeface="Times New Roman" panose="02020603050405020304" pitchFamily="18" charset="0"/>
            </a:endParaRPr>
          </a:p>
          <a:p>
            <a:pPr marL="45720" indent="0" fontAlgn="base">
              <a:spcAft>
                <a:spcPts val="0"/>
              </a:spcAft>
              <a:buNone/>
            </a:pPr>
            <a:r>
              <a:rPr lang="ru-RU" sz="2800" dirty="0">
                <a:solidFill>
                  <a:schemeClr val="tx1"/>
                </a:solidFill>
                <a:latin typeface="Times New Roman" panose="02020603050405020304" pitchFamily="18" charset="0"/>
                <a:ea typeface="Times New Roman"/>
                <a:cs typeface="Times New Roman" panose="02020603050405020304" pitchFamily="18" charset="0"/>
              </a:rPr>
              <a:t> </a:t>
            </a:r>
            <a:endParaRPr lang="ru-RU" sz="2800" dirty="0">
              <a:solidFill>
                <a:schemeClr val="tx1"/>
              </a:solidFill>
              <a:latin typeface="Times New Roman" panose="02020603050405020304" pitchFamily="18" charset="0"/>
              <a:ea typeface="Calibri"/>
              <a:cs typeface="Times New Roman" panose="02020603050405020304" pitchFamily="18" charset="0"/>
            </a:endParaRPr>
          </a:p>
          <a:p>
            <a:pPr marL="45720" indent="0" fontAlgn="base">
              <a:spcAft>
                <a:spcPts val="0"/>
              </a:spcAft>
              <a:buNone/>
            </a:pPr>
            <a:r>
              <a:rPr lang="ru-RU" sz="2800" u="sng" dirty="0">
                <a:solidFill>
                  <a:schemeClr val="tx1"/>
                </a:solidFill>
                <a:latin typeface="Times New Roman" panose="02020603050405020304" pitchFamily="18" charset="0"/>
                <a:ea typeface="Times New Roman"/>
                <a:cs typeface="Times New Roman" panose="02020603050405020304" pitchFamily="18" charset="0"/>
              </a:rPr>
              <a:t>Основные принципы:</a:t>
            </a:r>
            <a:endParaRPr lang="ru-RU" sz="2800" u="sng" dirty="0">
              <a:solidFill>
                <a:schemeClr val="tx1"/>
              </a:solidFill>
              <a:latin typeface="Times New Roman" panose="02020603050405020304" pitchFamily="18" charset="0"/>
              <a:ea typeface="Calibri"/>
              <a:cs typeface="Times New Roman" panose="02020603050405020304" pitchFamily="18" charset="0"/>
            </a:endParaRPr>
          </a:p>
          <a:p>
            <a:pPr marL="0" indent="0" fontAlgn="base">
              <a:spcAft>
                <a:spcPts val="0"/>
              </a:spcAft>
              <a:buNone/>
            </a:pPr>
            <a:r>
              <a:rPr lang="ru-RU" sz="2800" dirty="0">
                <a:solidFill>
                  <a:schemeClr val="tx1"/>
                </a:solidFill>
                <a:latin typeface="Times New Roman" panose="02020603050405020304" pitchFamily="18" charset="0"/>
                <a:ea typeface="Times New Roman"/>
                <a:cs typeface="Times New Roman" panose="02020603050405020304" pitchFamily="18" charset="0"/>
              </a:rPr>
              <a:t>·   </a:t>
            </a:r>
            <a:r>
              <a:rPr lang="ru-RU" sz="2800" dirty="0" smtClean="0">
                <a:solidFill>
                  <a:schemeClr val="tx1"/>
                </a:solidFill>
                <a:latin typeface="Times New Roman" panose="02020603050405020304" pitchFamily="18" charset="0"/>
                <a:ea typeface="Times New Roman"/>
                <a:cs typeface="Times New Roman" panose="02020603050405020304" pitchFamily="18" charset="0"/>
              </a:rPr>
              <a:t>Индивидуальный </a:t>
            </a:r>
            <a:r>
              <a:rPr lang="ru-RU" sz="2800" dirty="0">
                <a:solidFill>
                  <a:schemeClr val="tx1"/>
                </a:solidFill>
                <a:latin typeface="Times New Roman" panose="02020603050405020304" pitchFamily="18" charset="0"/>
                <a:ea typeface="Times New Roman"/>
                <a:cs typeface="Times New Roman" panose="02020603050405020304" pitchFamily="18" charset="0"/>
              </a:rPr>
              <a:t>подход к каждому ребенку.</a:t>
            </a:r>
            <a:endParaRPr lang="ru-RU" sz="2800" dirty="0">
              <a:solidFill>
                <a:schemeClr val="tx1"/>
              </a:solidFill>
              <a:latin typeface="Times New Roman" panose="02020603050405020304" pitchFamily="18" charset="0"/>
              <a:ea typeface="Calibri"/>
              <a:cs typeface="Times New Roman" panose="02020603050405020304" pitchFamily="18" charset="0"/>
            </a:endParaRPr>
          </a:p>
          <a:p>
            <a:pPr marL="0" indent="0" fontAlgn="base">
              <a:spcAft>
                <a:spcPts val="0"/>
              </a:spcAft>
              <a:buNone/>
            </a:pPr>
            <a:r>
              <a:rPr lang="ru-RU" sz="2800" dirty="0">
                <a:solidFill>
                  <a:schemeClr val="tx1"/>
                </a:solidFill>
                <a:latin typeface="Times New Roman" panose="02020603050405020304" pitchFamily="18" charset="0"/>
                <a:ea typeface="Times New Roman"/>
                <a:cs typeface="Times New Roman" panose="02020603050405020304" pitchFamily="18" charset="0"/>
              </a:rPr>
              <a:t>·   Обучение и развитие в условиях психологического комфорта.</a:t>
            </a:r>
            <a:endParaRPr lang="ru-RU" sz="2800" dirty="0">
              <a:solidFill>
                <a:schemeClr val="tx1"/>
              </a:solidFill>
              <a:latin typeface="Times New Roman" panose="02020603050405020304" pitchFamily="18" charset="0"/>
              <a:ea typeface="Calibri"/>
              <a:cs typeface="Times New Roman" panose="02020603050405020304" pitchFamily="18" charset="0"/>
            </a:endParaRPr>
          </a:p>
          <a:p>
            <a:pPr marL="0" indent="0" fontAlgn="base">
              <a:spcAft>
                <a:spcPts val="0"/>
              </a:spcAft>
              <a:buNone/>
            </a:pPr>
            <a:r>
              <a:rPr lang="ru-RU" sz="2800" dirty="0">
                <a:solidFill>
                  <a:schemeClr val="tx1"/>
                </a:solidFill>
                <a:latin typeface="Times New Roman" panose="02020603050405020304" pitchFamily="18" charset="0"/>
                <a:ea typeface="Times New Roman"/>
                <a:cs typeface="Times New Roman" panose="02020603050405020304" pitchFamily="18" charset="0"/>
              </a:rPr>
              <a:t>·    Наиболее полное раскрытие способностей ребенка.</a:t>
            </a:r>
            <a:endParaRPr lang="ru-RU" sz="2800" dirty="0">
              <a:solidFill>
                <a:schemeClr val="tx1"/>
              </a:solidFill>
              <a:latin typeface="Times New Roman" panose="02020603050405020304" pitchFamily="18" charset="0"/>
              <a:ea typeface="Calibri"/>
              <a:cs typeface="Times New Roman" panose="02020603050405020304" pitchFamily="18" charset="0"/>
            </a:endParaRPr>
          </a:p>
          <a:p>
            <a:pPr marL="45720" indent="0" algn="just" fontAlgn="base">
              <a:buNone/>
            </a:pP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6375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611560" y="731520"/>
            <a:ext cx="7848872" cy="5433784"/>
          </a:xfrm>
        </p:spPr>
        <p:txBody>
          <a:bodyPr/>
          <a:lstStyle/>
          <a:p>
            <a:pPr marL="45720" indent="0" algn="ctr" fontAlgn="base">
              <a:spcAft>
                <a:spcPts val="0"/>
              </a:spcAft>
              <a:buNone/>
            </a:pPr>
            <a:r>
              <a:rPr lang="ru-RU" sz="3200" b="1" i="1" dirty="0">
                <a:solidFill>
                  <a:srgbClr val="FFC000"/>
                </a:solidFill>
                <a:latin typeface="Times New Roman" panose="02020603050405020304" pitchFamily="18" charset="0"/>
                <a:ea typeface="Times New Roman"/>
                <a:cs typeface="Times New Roman" panose="02020603050405020304" pitchFamily="18" charset="0"/>
              </a:rPr>
              <a:t>Цели программы – создание благоприятных условий для полноценного проживания ребенком дошкольного детства, формирование основ базовой культуры личности, всестороннее развитие психических и физических качеств в соответствии с возрастными и индивидуальными особенностями, подготовка ребенка к жизни в современном обществе.</a:t>
            </a:r>
            <a:endParaRPr lang="ru-RU" sz="3200" b="1" i="1" dirty="0">
              <a:solidFill>
                <a:srgbClr val="FFC000"/>
              </a:solidFill>
              <a:latin typeface="Times New Roman" panose="02020603050405020304" pitchFamily="18" charset="0"/>
              <a:ea typeface="Calibri"/>
              <a:cs typeface="Times New Roman" panose="02020603050405020304" pitchFamily="18" charset="0"/>
            </a:endParaRPr>
          </a:p>
          <a:p>
            <a:pPr marL="45720" indent="0" fontAlgn="base">
              <a:lnSpc>
                <a:spcPts val="1350"/>
              </a:lnSpc>
              <a:spcAft>
                <a:spcPts val="0"/>
              </a:spcAft>
              <a:buNone/>
            </a:pPr>
            <a:endParaRPr lang="ru-RU" sz="2000" dirty="0">
              <a:latin typeface="Calibri"/>
              <a:ea typeface="Calibri"/>
              <a:cs typeface="Times New Roman"/>
            </a:endParaRPr>
          </a:p>
          <a:p>
            <a:pPr marL="45720" indent="0">
              <a:buNone/>
            </a:pPr>
            <a:endParaRPr lang="ru-RU" dirty="0"/>
          </a:p>
        </p:txBody>
      </p:sp>
    </p:spTree>
    <p:extLst>
      <p:ext uri="{BB962C8B-B14F-4D97-AF65-F5344CB8AC3E}">
        <p14:creationId xmlns:p14="http://schemas.microsoft.com/office/powerpoint/2010/main" val="2613670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731520"/>
            <a:ext cx="8136904" cy="5649808"/>
          </a:xfrm>
        </p:spPr>
        <p:txBody>
          <a:bodyPr>
            <a:normAutofit fontScale="92500" lnSpcReduction="10000"/>
          </a:bodyPr>
          <a:lstStyle/>
          <a:p>
            <a:pPr marL="45720" indent="0" algn="just">
              <a:lnSpc>
                <a:spcPct val="107000"/>
              </a:lnSpc>
              <a:spcAft>
                <a:spcPts val="0"/>
              </a:spcAft>
              <a:buNone/>
            </a:pPr>
            <a:r>
              <a:rPr lang="ru-RU" sz="4000" b="1" i="1" dirty="0" smtClean="0">
                <a:solidFill>
                  <a:srgbClr val="309A61"/>
                </a:solidFill>
                <a:latin typeface="Tahoma"/>
                <a:ea typeface="Times New Roman"/>
                <a:cs typeface="Times New Roman"/>
              </a:rPr>
              <a:t>                 Внимание</a:t>
            </a:r>
            <a:endParaRPr lang="ru-RU" sz="3200" dirty="0">
              <a:latin typeface="Calibri"/>
              <a:ea typeface="Calibri"/>
              <a:cs typeface="Times New Roman"/>
            </a:endParaRPr>
          </a:p>
          <a:p>
            <a:pPr marL="342900" lvl="0" indent="-342900" algn="just">
              <a:lnSpc>
                <a:spcPct val="107000"/>
              </a:lnSpc>
              <a:spcAft>
                <a:spcPts val="800"/>
              </a:spcAft>
              <a:buSzPts val="1000"/>
              <a:buFont typeface="Symbol"/>
              <a:buChar char=""/>
              <a:tabLst>
                <a:tab pos="457200" algn="l"/>
              </a:tabLst>
            </a:pPr>
            <a:r>
              <a:rPr lang="ru-RU" sz="2400" dirty="0">
                <a:solidFill>
                  <a:schemeClr val="tx1"/>
                </a:solidFill>
                <a:latin typeface="Times New Roman" panose="02020603050405020304" pitchFamily="18" charset="0"/>
                <a:ea typeface="Times New Roman"/>
                <a:cs typeface="Times New Roman" panose="02020603050405020304" pitchFamily="18" charset="0"/>
              </a:rPr>
              <a:t>Выполнять задания, не отвлекаясь, около 15 минут.</a:t>
            </a:r>
            <a:endParaRPr lang="ru-RU" sz="2400" dirty="0">
              <a:solidFill>
                <a:schemeClr val="tx1"/>
              </a:solidFill>
              <a:latin typeface="Times New Roman" panose="02020603050405020304" pitchFamily="18" charset="0"/>
              <a:ea typeface="Calibri"/>
              <a:cs typeface="Times New Roman" panose="02020603050405020304" pitchFamily="18" charset="0"/>
            </a:endParaRPr>
          </a:p>
          <a:p>
            <a:pPr marL="342900" lvl="0" indent="-342900" algn="just">
              <a:lnSpc>
                <a:spcPct val="107000"/>
              </a:lnSpc>
              <a:spcAft>
                <a:spcPts val="800"/>
              </a:spcAft>
              <a:buSzPts val="1000"/>
              <a:buFont typeface="Symbol"/>
              <a:buChar char=""/>
              <a:tabLst>
                <a:tab pos="457200" algn="l"/>
              </a:tabLst>
            </a:pPr>
            <a:r>
              <a:rPr lang="ru-RU" sz="2400" dirty="0">
                <a:solidFill>
                  <a:schemeClr val="tx1"/>
                </a:solidFill>
                <a:latin typeface="Times New Roman" panose="02020603050405020304" pitchFamily="18" charset="0"/>
                <a:ea typeface="Times New Roman"/>
                <a:cs typeface="Times New Roman" panose="02020603050405020304" pitchFamily="18" charset="0"/>
              </a:rPr>
              <a:t>Находить 5-6 отличий между предметами и между двумя рисунками.</a:t>
            </a:r>
            <a:endParaRPr lang="ru-RU" sz="2400" dirty="0">
              <a:solidFill>
                <a:schemeClr val="tx1"/>
              </a:solidFill>
              <a:latin typeface="Times New Roman" panose="02020603050405020304" pitchFamily="18" charset="0"/>
              <a:ea typeface="Calibri"/>
              <a:cs typeface="Times New Roman" panose="02020603050405020304" pitchFamily="18" charset="0"/>
            </a:endParaRPr>
          </a:p>
          <a:p>
            <a:pPr marL="342900" lvl="0" indent="-342900" algn="just">
              <a:lnSpc>
                <a:spcPct val="107000"/>
              </a:lnSpc>
              <a:spcAft>
                <a:spcPts val="800"/>
              </a:spcAft>
              <a:buSzPts val="1000"/>
              <a:buFont typeface="Symbol"/>
              <a:buChar char=""/>
              <a:tabLst>
                <a:tab pos="457200" algn="l"/>
              </a:tabLst>
            </a:pPr>
            <a:r>
              <a:rPr lang="ru-RU" sz="2400" dirty="0">
                <a:solidFill>
                  <a:schemeClr val="tx1"/>
                </a:solidFill>
                <a:latin typeface="Times New Roman" panose="02020603050405020304" pitchFamily="18" charset="0"/>
                <a:ea typeface="Times New Roman"/>
                <a:cs typeface="Times New Roman" panose="02020603050405020304" pitchFamily="18" charset="0"/>
              </a:rPr>
              <a:t>Удерживать в поле зрения 8-10 предметов.</a:t>
            </a:r>
            <a:endParaRPr lang="ru-RU" sz="2400" dirty="0">
              <a:solidFill>
                <a:schemeClr val="tx1"/>
              </a:solidFill>
              <a:latin typeface="Times New Roman" panose="02020603050405020304" pitchFamily="18" charset="0"/>
              <a:ea typeface="Calibri"/>
              <a:cs typeface="Times New Roman" panose="02020603050405020304" pitchFamily="18" charset="0"/>
            </a:endParaRPr>
          </a:p>
          <a:p>
            <a:pPr marL="342900" lvl="0" indent="-342900" algn="just">
              <a:lnSpc>
                <a:spcPct val="107000"/>
              </a:lnSpc>
              <a:spcAft>
                <a:spcPts val="800"/>
              </a:spcAft>
              <a:buSzPts val="1000"/>
              <a:buFont typeface="Symbol"/>
              <a:buChar char=""/>
              <a:tabLst>
                <a:tab pos="457200" algn="l"/>
              </a:tabLst>
            </a:pPr>
            <a:r>
              <a:rPr lang="ru-RU" sz="2400" dirty="0">
                <a:solidFill>
                  <a:schemeClr val="tx1"/>
                </a:solidFill>
                <a:latin typeface="Times New Roman" panose="02020603050405020304" pitchFamily="18" charset="0"/>
                <a:ea typeface="Times New Roman"/>
                <a:cs typeface="Times New Roman" panose="02020603050405020304" pitchFamily="18" charset="0"/>
              </a:rPr>
              <a:t>Копировать в точности узор или движение.</a:t>
            </a:r>
            <a:endParaRPr lang="ru-RU" sz="2400" dirty="0">
              <a:solidFill>
                <a:schemeClr val="tx1"/>
              </a:solidFill>
              <a:latin typeface="Times New Roman" panose="02020603050405020304" pitchFamily="18" charset="0"/>
              <a:ea typeface="Calibri"/>
              <a:cs typeface="Times New Roman" panose="02020603050405020304" pitchFamily="18" charset="0"/>
            </a:endParaRPr>
          </a:p>
          <a:p>
            <a:pPr marL="342900" lvl="0" indent="-342900" algn="just">
              <a:lnSpc>
                <a:spcPct val="107000"/>
              </a:lnSpc>
              <a:spcAft>
                <a:spcPts val="800"/>
              </a:spcAft>
              <a:buSzPts val="1000"/>
              <a:buFont typeface="Symbol"/>
              <a:buChar char=""/>
              <a:tabLst>
                <a:tab pos="457200" algn="l"/>
              </a:tabLst>
            </a:pPr>
            <a:r>
              <a:rPr lang="ru-RU" sz="2400" dirty="0">
                <a:solidFill>
                  <a:schemeClr val="tx1"/>
                </a:solidFill>
                <a:latin typeface="Times New Roman" panose="02020603050405020304" pitchFamily="18" charset="0"/>
                <a:ea typeface="Times New Roman"/>
                <a:cs typeface="Times New Roman" panose="02020603050405020304" pitchFamily="18" charset="0"/>
              </a:rPr>
              <a:t>Легко играть в </a:t>
            </a:r>
            <a:r>
              <a:rPr lang="ru-RU" sz="2400" u="sng" dirty="0">
                <a:solidFill>
                  <a:schemeClr val="tx1"/>
                </a:solidFill>
                <a:latin typeface="Times New Roman" panose="02020603050405020304" pitchFamily="18" charset="0"/>
                <a:ea typeface="Times New Roman"/>
                <a:cs typeface="Times New Roman" panose="02020603050405020304" pitchFamily="18" charset="0"/>
                <a:hlinkClick r:id="rId2" tooltip="статьи по теме"/>
              </a:rPr>
              <a:t>игры</a:t>
            </a:r>
            <a:r>
              <a:rPr lang="ru-RU" sz="2400" dirty="0">
                <a:solidFill>
                  <a:schemeClr val="tx1"/>
                </a:solidFill>
                <a:latin typeface="Times New Roman" panose="02020603050405020304" pitchFamily="18" charset="0"/>
                <a:ea typeface="Times New Roman"/>
                <a:cs typeface="Times New Roman" panose="02020603050405020304" pitchFamily="18" charset="0"/>
              </a:rPr>
              <a:t> на внимательность и быстроту реакции. Например, называйте существительные, но перед игрой договоритесь: если услышал название </a:t>
            </a:r>
            <a:r>
              <a:rPr lang="ru-RU" sz="2400" u="sng" dirty="0">
                <a:solidFill>
                  <a:schemeClr val="tx1"/>
                </a:solidFill>
                <a:latin typeface="Times New Roman" panose="02020603050405020304" pitchFamily="18" charset="0"/>
                <a:ea typeface="Times New Roman"/>
                <a:cs typeface="Times New Roman" panose="02020603050405020304" pitchFamily="18" charset="0"/>
                <a:hlinkClick r:id="rId3" tooltip="статьи по теме"/>
              </a:rPr>
              <a:t>игрушки</a:t>
            </a:r>
            <a:r>
              <a:rPr lang="ru-RU" sz="2400" dirty="0">
                <a:solidFill>
                  <a:schemeClr val="tx1"/>
                </a:solidFill>
                <a:latin typeface="Times New Roman" panose="02020603050405020304" pitchFamily="18" charset="0"/>
                <a:ea typeface="Times New Roman"/>
                <a:cs typeface="Times New Roman" panose="02020603050405020304" pitchFamily="18" charset="0"/>
              </a:rPr>
              <a:t> – хлопнуть в ладоши; если услышал название школьных принадлежностей – сложить руки на столе; если услышал название предмета для спорта – положил руки на плечи и т.п. Или так: если услышал слово, на конце которого звук «а», – подними руку и т.д.</a:t>
            </a:r>
            <a:endParaRPr lang="ru-RU" sz="2400" dirty="0">
              <a:solidFill>
                <a:schemeClr val="tx1"/>
              </a:solidFill>
              <a:latin typeface="Times New Roman" panose="02020603050405020304" pitchFamily="18" charset="0"/>
              <a:ea typeface="Calibri"/>
              <a:cs typeface="Times New Roman" panose="02020603050405020304" pitchFamily="18" charset="0"/>
            </a:endParaRPr>
          </a:p>
          <a:p>
            <a:pPr marL="45720" indent="0">
              <a:buNone/>
            </a:pPr>
            <a:endParaRPr lang="ru-RU" dirty="0"/>
          </a:p>
        </p:txBody>
      </p:sp>
    </p:spTree>
    <p:extLst>
      <p:ext uri="{BB962C8B-B14F-4D97-AF65-F5344CB8AC3E}">
        <p14:creationId xmlns:p14="http://schemas.microsoft.com/office/powerpoint/2010/main" val="35000414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620688"/>
            <a:ext cx="8352928" cy="5793824"/>
          </a:xfrm>
        </p:spPr>
        <p:txBody>
          <a:bodyPr>
            <a:normAutofit fontScale="92500" lnSpcReduction="20000"/>
          </a:bodyPr>
          <a:lstStyle/>
          <a:p>
            <a:pPr marL="45720" indent="0" algn="just">
              <a:lnSpc>
                <a:spcPct val="107000"/>
              </a:lnSpc>
              <a:spcAft>
                <a:spcPts val="0"/>
              </a:spcAft>
              <a:buNone/>
            </a:pPr>
            <a:r>
              <a:rPr lang="ru-RU" sz="4000" b="1" i="1" dirty="0" smtClean="0">
                <a:solidFill>
                  <a:srgbClr val="309A61"/>
                </a:solidFill>
                <a:latin typeface="Tahoma"/>
                <a:ea typeface="Times New Roman"/>
                <a:cs typeface="Times New Roman"/>
              </a:rPr>
              <a:t>                   Математика</a:t>
            </a:r>
            <a:endParaRPr lang="ru-RU" sz="3200" dirty="0">
              <a:latin typeface="Calibri"/>
              <a:ea typeface="Calibri"/>
              <a:cs typeface="Times New Roman"/>
            </a:endParaRPr>
          </a:p>
          <a:p>
            <a:pPr marL="342900" lvl="0" indent="-342900" algn="just">
              <a:lnSpc>
                <a:spcPct val="107000"/>
              </a:lnSpc>
              <a:spcAft>
                <a:spcPts val="800"/>
              </a:spcAft>
              <a:buSzPts val="1000"/>
              <a:buFont typeface="Symbol"/>
              <a:buChar char=""/>
              <a:tabLst>
                <a:tab pos="457200" algn="l"/>
              </a:tabLst>
            </a:pPr>
            <a:r>
              <a:rPr lang="ru-RU" sz="2400" dirty="0">
                <a:solidFill>
                  <a:srgbClr val="FFC000"/>
                </a:solidFill>
                <a:latin typeface="Tahoma"/>
                <a:ea typeface="Times New Roman"/>
                <a:cs typeface="Times New Roman"/>
              </a:rPr>
              <a:t>Цифры 0, 1,2, 3, 4, 5, 6, 7, 8, 9; знаки «+», «-», «=»,</a:t>
            </a:r>
            <a:endParaRPr lang="ru-RU" sz="3200" dirty="0">
              <a:solidFill>
                <a:srgbClr val="FFC000"/>
              </a:solidFill>
              <a:latin typeface="Calibri"/>
              <a:ea typeface="Calibri"/>
              <a:cs typeface="Times New Roman"/>
            </a:endParaRPr>
          </a:p>
          <a:p>
            <a:pPr marL="342900" lvl="0" indent="-342900" algn="just">
              <a:lnSpc>
                <a:spcPct val="107000"/>
              </a:lnSpc>
              <a:spcAft>
                <a:spcPts val="800"/>
              </a:spcAft>
              <a:buSzPts val="1000"/>
              <a:buFont typeface="Symbol"/>
              <a:buChar char=""/>
              <a:tabLst>
                <a:tab pos="457200" algn="l"/>
              </a:tabLst>
            </a:pPr>
            <a:r>
              <a:rPr lang="ru-RU" sz="2400" dirty="0">
                <a:solidFill>
                  <a:srgbClr val="FFC000"/>
                </a:solidFill>
                <a:latin typeface="Tahoma"/>
                <a:ea typeface="Times New Roman"/>
                <a:cs typeface="Times New Roman"/>
              </a:rPr>
              <a:t>Как составлять и решать задачи в одно действие на сложение и вычитание.</a:t>
            </a:r>
            <a:endParaRPr lang="ru-RU" sz="3200" dirty="0">
              <a:solidFill>
                <a:srgbClr val="FFC000"/>
              </a:solidFill>
              <a:latin typeface="Calibri"/>
              <a:ea typeface="Calibri"/>
              <a:cs typeface="Times New Roman"/>
            </a:endParaRPr>
          </a:p>
          <a:p>
            <a:pPr marL="342900" lvl="0" indent="-342900" algn="just">
              <a:lnSpc>
                <a:spcPct val="107000"/>
              </a:lnSpc>
              <a:spcAft>
                <a:spcPts val="800"/>
              </a:spcAft>
              <a:buSzPts val="1000"/>
              <a:buFont typeface="Symbol"/>
              <a:buChar char=""/>
              <a:tabLst>
                <a:tab pos="457200" algn="l"/>
              </a:tabLst>
            </a:pPr>
            <a:r>
              <a:rPr lang="ru-RU" sz="2400" dirty="0">
                <a:solidFill>
                  <a:srgbClr val="FFC000"/>
                </a:solidFill>
                <a:latin typeface="Tahoma"/>
                <a:ea typeface="Times New Roman"/>
                <a:cs typeface="Times New Roman"/>
              </a:rPr>
              <a:t>Как пользоваться арифметическими знаками действий.</a:t>
            </a:r>
            <a:endParaRPr lang="ru-RU" sz="3200" dirty="0">
              <a:solidFill>
                <a:srgbClr val="FFC000"/>
              </a:solidFill>
              <a:latin typeface="Calibri"/>
              <a:ea typeface="Calibri"/>
              <a:cs typeface="Times New Roman"/>
            </a:endParaRPr>
          </a:p>
          <a:p>
            <a:pPr marL="342900" lvl="0" indent="-342900" algn="just">
              <a:lnSpc>
                <a:spcPct val="107000"/>
              </a:lnSpc>
              <a:spcAft>
                <a:spcPts val="800"/>
              </a:spcAft>
              <a:buSzPts val="1000"/>
              <a:buFont typeface="Symbol"/>
              <a:buChar char=""/>
              <a:tabLst>
                <a:tab pos="457200" algn="l"/>
              </a:tabLst>
            </a:pPr>
            <a:r>
              <a:rPr lang="ru-RU" sz="2400" dirty="0">
                <a:solidFill>
                  <a:srgbClr val="FFC000"/>
                </a:solidFill>
                <a:latin typeface="Tahoma"/>
                <a:ea typeface="Times New Roman"/>
                <a:cs typeface="Times New Roman"/>
              </a:rPr>
              <a:t>Как разделить круг, квадрат на две и четыре равные части.</a:t>
            </a:r>
            <a:endParaRPr lang="ru-RU" sz="3200" dirty="0">
              <a:solidFill>
                <a:srgbClr val="FFC000"/>
              </a:solidFill>
              <a:latin typeface="Calibri"/>
              <a:ea typeface="Calibri"/>
              <a:cs typeface="Times New Roman"/>
            </a:endParaRPr>
          </a:p>
          <a:p>
            <a:pPr marL="342900" lvl="0" indent="-342900" algn="just">
              <a:lnSpc>
                <a:spcPct val="107000"/>
              </a:lnSpc>
              <a:spcAft>
                <a:spcPts val="800"/>
              </a:spcAft>
              <a:buSzPts val="1000"/>
              <a:buFont typeface="Symbol"/>
              <a:buChar char=""/>
              <a:tabLst>
                <a:tab pos="457200" algn="l"/>
              </a:tabLst>
            </a:pPr>
            <a:r>
              <a:rPr lang="ru-RU" sz="2400" dirty="0">
                <a:solidFill>
                  <a:srgbClr val="FFC000"/>
                </a:solidFill>
                <a:latin typeface="Tahoma"/>
                <a:ea typeface="Times New Roman"/>
                <a:cs typeface="Times New Roman"/>
              </a:rPr>
              <a:t>Состав чисел первого десятка.</a:t>
            </a:r>
            <a:endParaRPr lang="ru-RU" sz="3200" dirty="0">
              <a:solidFill>
                <a:srgbClr val="FFC000"/>
              </a:solidFill>
              <a:latin typeface="Calibri"/>
              <a:ea typeface="Calibri"/>
              <a:cs typeface="Times New Roman"/>
            </a:endParaRPr>
          </a:p>
          <a:p>
            <a:pPr marL="342900" lvl="0" indent="-342900" algn="just">
              <a:lnSpc>
                <a:spcPct val="107000"/>
              </a:lnSpc>
              <a:spcAft>
                <a:spcPts val="800"/>
              </a:spcAft>
              <a:buSzPts val="1000"/>
              <a:buFont typeface="Symbol"/>
              <a:buChar char=""/>
              <a:tabLst>
                <a:tab pos="457200" algn="l"/>
              </a:tabLst>
            </a:pPr>
            <a:r>
              <a:rPr lang="ru-RU" sz="2400" dirty="0">
                <a:solidFill>
                  <a:srgbClr val="FFC000"/>
                </a:solidFill>
                <a:latin typeface="Tahoma"/>
                <a:ea typeface="Times New Roman"/>
                <a:cs typeface="Times New Roman"/>
              </a:rPr>
              <a:t>Прямой и обратный порядок числового ряда.</a:t>
            </a:r>
            <a:endParaRPr lang="ru-RU" sz="3200" dirty="0">
              <a:solidFill>
                <a:srgbClr val="FFC000"/>
              </a:solidFill>
              <a:latin typeface="Calibri"/>
              <a:ea typeface="Calibri"/>
              <a:cs typeface="Times New Roman"/>
            </a:endParaRPr>
          </a:p>
          <a:p>
            <a:pPr marL="342900" lvl="0" indent="-342900" algn="just">
              <a:lnSpc>
                <a:spcPct val="107000"/>
              </a:lnSpc>
              <a:spcAft>
                <a:spcPts val="800"/>
              </a:spcAft>
              <a:buSzPts val="1000"/>
              <a:buFont typeface="Symbol"/>
              <a:buChar char=""/>
              <a:tabLst>
                <a:tab pos="457200" algn="l"/>
              </a:tabLst>
            </a:pPr>
            <a:r>
              <a:rPr lang="ru-RU" sz="2400" dirty="0">
                <a:solidFill>
                  <a:srgbClr val="FFC000"/>
                </a:solidFill>
                <a:latin typeface="Tahoma"/>
                <a:ea typeface="Times New Roman"/>
                <a:cs typeface="Times New Roman"/>
              </a:rPr>
              <a:t>Как получить каждое число первого десятка, прибавляя единицу к предыдущему и вычитая единицу из следующего за ним в ряду.</a:t>
            </a:r>
            <a:endParaRPr lang="ru-RU" sz="3200" dirty="0">
              <a:solidFill>
                <a:srgbClr val="FFC000"/>
              </a:solidFill>
              <a:latin typeface="Calibri"/>
              <a:ea typeface="Calibri"/>
              <a:cs typeface="Times New Roman"/>
            </a:endParaRPr>
          </a:p>
          <a:p>
            <a:pPr marL="342900" lvl="0" indent="-342900" algn="just">
              <a:lnSpc>
                <a:spcPct val="107000"/>
              </a:lnSpc>
              <a:spcAft>
                <a:spcPts val="800"/>
              </a:spcAft>
              <a:buSzPts val="1000"/>
              <a:buFont typeface="Symbol"/>
              <a:buChar char=""/>
              <a:tabLst>
                <a:tab pos="457200" algn="l"/>
              </a:tabLst>
            </a:pPr>
            <a:r>
              <a:rPr lang="ru-RU" sz="2400" dirty="0">
                <a:solidFill>
                  <a:srgbClr val="FFC000"/>
                </a:solidFill>
                <a:latin typeface="Tahoma"/>
                <a:ea typeface="Times New Roman"/>
                <a:cs typeface="Times New Roman"/>
              </a:rPr>
              <a:t>Название текущего месяца, последовательность дней недели.</a:t>
            </a:r>
            <a:endParaRPr lang="ru-RU" sz="3200" dirty="0">
              <a:solidFill>
                <a:srgbClr val="FFC000"/>
              </a:solidFill>
              <a:latin typeface="Calibri"/>
              <a:ea typeface="Calibri"/>
              <a:cs typeface="Times New Roman"/>
            </a:endParaRPr>
          </a:p>
          <a:p>
            <a:pPr marL="45720" indent="0">
              <a:buNone/>
            </a:pPr>
            <a:endParaRPr lang="ru-RU" dirty="0">
              <a:solidFill>
                <a:srgbClr val="FFC000"/>
              </a:solidFill>
            </a:endParaRPr>
          </a:p>
        </p:txBody>
      </p:sp>
    </p:spTree>
    <p:extLst>
      <p:ext uri="{BB962C8B-B14F-4D97-AF65-F5344CB8AC3E}">
        <p14:creationId xmlns:p14="http://schemas.microsoft.com/office/powerpoint/2010/main" val="3086467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548680"/>
            <a:ext cx="8064896" cy="5904656"/>
          </a:xfrm>
        </p:spPr>
        <p:txBody>
          <a:bodyPr>
            <a:normAutofit fontScale="70000" lnSpcReduction="20000"/>
          </a:bodyPr>
          <a:lstStyle/>
          <a:p>
            <a:pPr marL="45720" indent="0" algn="just">
              <a:lnSpc>
                <a:spcPct val="107000"/>
              </a:lnSpc>
              <a:spcAft>
                <a:spcPts val="0"/>
              </a:spcAft>
              <a:buNone/>
            </a:pPr>
            <a:r>
              <a:rPr lang="ru-RU" sz="4000" b="1" i="1" dirty="0" smtClean="0">
                <a:solidFill>
                  <a:srgbClr val="309A61"/>
                </a:solidFill>
                <a:latin typeface="Tahoma"/>
                <a:ea typeface="Times New Roman"/>
                <a:cs typeface="Times New Roman"/>
              </a:rPr>
              <a:t>                             Память</a:t>
            </a:r>
            <a:endParaRPr lang="ru-RU" sz="3200" dirty="0">
              <a:latin typeface="Calibri"/>
              <a:ea typeface="Calibri"/>
              <a:cs typeface="Times New Roman"/>
            </a:endParaRPr>
          </a:p>
          <a:p>
            <a:pPr marL="342900" lvl="0" indent="-342900" algn="just">
              <a:lnSpc>
                <a:spcPct val="107000"/>
              </a:lnSpc>
              <a:spcAft>
                <a:spcPts val="800"/>
              </a:spcAft>
              <a:buSzPts val="1000"/>
              <a:buFont typeface="Symbol"/>
              <a:buChar char=""/>
              <a:tabLst>
                <a:tab pos="457200" algn="l"/>
              </a:tabLst>
            </a:pPr>
            <a:r>
              <a:rPr lang="ru-RU" sz="2400" dirty="0">
                <a:solidFill>
                  <a:srgbClr val="FFC000"/>
                </a:solidFill>
                <a:latin typeface="Tahoma"/>
                <a:ea typeface="Times New Roman"/>
                <a:cs typeface="Times New Roman"/>
              </a:rPr>
              <a:t>Запоминать 8-10 картинок.</a:t>
            </a:r>
            <a:endParaRPr lang="ru-RU" sz="3200" dirty="0">
              <a:solidFill>
                <a:srgbClr val="FFC000"/>
              </a:solidFill>
              <a:latin typeface="Calibri"/>
              <a:ea typeface="Calibri"/>
              <a:cs typeface="Times New Roman"/>
            </a:endParaRPr>
          </a:p>
          <a:p>
            <a:pPr marL="342900" lvl="0" indent="-342900" algn="just">
              <a:lnSpc>
                <a:spcPct val="107000"/>
              </a:lnSpc>
              <a:spcAft>
                <a:spcPts val="800"/>
              </a:spcAft>
              <a:buSzPts val="1000"/>
              <a:buFont typeface="Symbol"/>
              <a:buChar char=""/>
              <a:tabLst>
                <a:tab pos="457200" algn="l"/>
              </a:tabLst>
            </a:pPr>
            <a:r>
              <a:rPr lang="ru-RU" sz="2400" dirty="0">
                <a:solidFill>
                  <a:srgbClr val="FFC000"/>
                </a:solidFill>
                <a:latin typeface="Tahoma"/>
                <a:ea typeface="Times New Roman"/>
                <a:cs typeface="Times New Roman"/>
              </a:rPr>
              <a:t>Запоминать считалочки (например: «Три гуся летят над нами, три гуся – над облаками, два спустились за ручей. Сколько было всех гусей?») и скороговорки (например: «Цыпленок с курицей пьют чай на улице»).</a:t>
            </a:r>
            <a:endParaRPr lang="ru-RU" sz="3200" dirty="0">
              <a:solidFill>
                <a:srgbClr val="FFC000"/>
              </a:solidFill>
              <a:latin typeface="Calibri"/>
              <a:ea typeface="Calibri"/>
              <a:cs typeface="Times New Roman"/>
            </a:endParaRPr>
          </a:p>
          <a:p>
            <a:pPr marL="342900" lvl="0" indent="-342900" algn="just">
              <a:lnSpc>
                <a:spcPct val="107000"/>
              </a:lnSpc>
              <a:spcAft>
                <a:spcPts val="800"/>
              </a:spcAft>
              <a:buSzPts val="1000"/>
              <a:buFont typeface="Symbol"/>
              <a:buChar char=""/>
              <a:tabLst>
                <a:tab pos="457200" algn="l"/>
              </a:tabLst>
            </a:pPr>
            <a:r>
              <a:rPr lang="ru-RU" sz="2400" dirty="0">
                <a:solidFill>
                  <a:srgbClr val="FFC000"/>
                </a:solidFill>
                <a:latin typeface="Tahoma"/>
                <a:ea typeface="Times New Roman"/>
                <a:cs typeface="Times New Roman"/>
              </a:rPr>
              <a:t>Запоминать фразы (например: «Юля и Оля рисуют цветными карандашами»; «Осенью часто идет дождь»; «Лена играла мячом, кубиками, юлой, куклой и мишкой»).</a:t>
            </a:r>
            <a:endParaRPr lang="ru-RU" sz="3200" dirty="0">
              <a:solidFill>
                <a:srgbClr val="FFC000"/>
              </a:solidFill>
              <a:latin typeface="Calibri"/>
              <a:ea typeface="Calibri"/>
              <a:cs typeface="Times New Roman"/>
            </a:endParaRPr>
          </a:p>
          <a:p>
            <a:pPr marL="342900" lvl="0" indent="-342900" algn="just">
              <a:lnSpc>
                <a:spcPct val="107000"/>
              </a:lnSpc>
              <a:spcAft>
                <a:spcPts val="800"/>
              </a:spcAft>
              <a:buSzPts val="1000"/>
              <a:buFont typeface="Symbol"/>
              <a:buChar char=""/>
              <a:tabLst>
                <a:tab pos="457200" algn="l"/>
              </a:tabLst>
            </a:pPr>
            <a:r>
              <a:rPr lang="ru-RU" sz="2400" dirty="0">
                <a:solidFill>
                  <a:srgbClr val="FFC000"/>
                </a:solidFill>
                <a:latin typeface="Tahoma"/>
                <a:ea typeface="Times New Roman"/>
                <a:cs typeface="Times New Roman"/>
              </a:rPr>
              <a:t>Рассказывать по памяти рассказы, сказки, </a:t>
            </a:r>
            <a:r>
              <a:rPr lang="ru-RU" sz="2400" u="sng" dirty="0">
                <a:solidFill>
                  <a:srgbClr val="FFC000"/>
                </a:solidFill>
                <a:latin typeface="Tahoma"/>
                <a:ea typeface="Times New Roman"/>
                <a:cs typeface="Times New Roman"/>
                <a:hlinkClick r:id="rId2" tooltip="статьи по теме"/>
              </a:rPr>
              <a:t>стихи</a:t>
            </a:r>
            <a:r>
              <a:rPr lang="ru-RU" sz="2400" dirty="0">
                <a:solidFill>
                  <a:srgbClr val="FFC000"/>
                </a:solidFill>
                <a:latin typeface="Tahoma"/>
                <a:ea typeface="Times New Roman"/>
                <a:cs typeface="Times New Roman"/>
              </a:rPr>
              <a:t>, содержание картинок.</a:t>
            </a:r>
            <a:endParaRPr lang="ru-RU" sz="3200" dirty="0">
              <a:solidFill>
                <a:srgbClr val="FFC000"/>
              </a:solidFill>
              <a:latin typeface="Calibri"/>
              <a:ea typeface="Calibri"/>
              <a:cs typeface="Times New Roman"/>
            </a:endParaRPr>
          </a:p>
          <a:p>
            <a:pPr marL="342900" lvl="0" indent="-342900" algn="just">
              <a:lnSpc>
                <a:spcPct val="107000"/>
              </a:lnSpc>
              <a:spcAft>
                <a:spcPts val="800"/>
              </a:spcAft>
              <a:buSzPts val="1000"/>
              <a:buFont typeface="Symbol"/>
              <a:buChar char=""/>
              <a:tabLst>
                <a:tab pos="457200" algn="l"/>
              </a:tabLst>
            </a:pPr>
            <a:r>
              <a:rPr lang="ru-RU" sz="2400" dirty="0">
                <a:solidFill>
                  <a:srgbClr val="FFC000"/>
                </a:solidFill>
                <a:latin typeface="Tahoma"/>
                <a:ea typeface="Times New Roman"/>
                <a:cs typeface="Times New Roman"/>
              </a:rPr>
              <a:t>Повторять в точности текст, состоящий из 3-4 предложений.</a:t>
            </a:r>
            <a:endParaRPr lang="ru-RU" sz="3200" dirty="0">
              <a:solidFill>
                <a:srgbClr val="FFC000"/>
              </a:solidFill>
              <a:latin typeface="Calibri"/>
              <a:ea typeface="Calibri"/>
              <a:cs typeface="Times New Roman"/>
            </a:endParaRPr>
          </a:p>
          <a:p>
            <a:pPr marL="342900" lvl="0" indent="-342900" algn="just">
              <a:lnSpc>
                <a:spcPct val="107000"/>
              </a:lnSpc>
              <a:spcAft>
                <a:spcPts val="800"/>
              </a:spcAft>
              <a:buSzPts val="1000"/>
              <a:buFont typeface="Symbol"/>
              <a:buChar char=""/>
              <a:tabLst>
                <a:tab pos="457200" algn="l"/>
              </a:tabLst>
            </a:pPr>
            <a:r>
              <a:rPr lang="ru-RU" sz="2400" dirty="0">
                <a:solidFill>
                  <a:srgbClr val="FFC000"/>
                </a:solidFill>
                <a:latin typeface="Tahoma"/>
                <a:ea typeface="Times New Roman"/>
                <a:cs typeface="Times New Roman"/>
              </a:rPr>
              <a:t>Закончить предложение: «Если стол выше </a:t>
            </a:r>
            <a:r>
              <a:rPr lang="ru-RU" sz="2400" u="sng" dirty="0">
                <a:solidFill>
                  <a:srgbClr val="FFC000"/>
                </a:solidFill>
                <a:latin typeface="Tahoma"/>
                <a:ea typeface="Times New Roman"/>
                <a:cs typeface="Times New Roman"/>
                <a:hlinkClick r:id="rId3" tooltip="статьи по теме"/>
              </a:rPr>
              <a:t>стул</a:t>
            </a:r>
            <a:r>
              <a:rPr lang="ru-RU" sz="2400" dirty="0">
                <a:solidFill>
                  <a:srgbClr val="FFC000"/>
                </a:solidFill>
                <a:latin typeface="Tahoma"/>
                <a:ea typeface="Times New Roman"/>
                <a:cs typeface="Times New Roman"/>
              </a:rPr>
              <a:t>а, то </a:t>
            </a:r>
            <a:r>
              <a:rPr lang="ru-RU" sz="2400" u="sng" dirty="0">
                <a:solidFill>
                  <a:srgbClr val="FFC000"/>
                </a:solidFill>
                <a:latin typeface="Tahoma"/>
                <a:ea typeface="Times New Roman"/>
                <a:cs typeface="Times New Roman"/>
                <a:hlinkClick r:id="rId3" tooltip="статьи по теме"/>
              </a:rPr>
              <a:t>стул</a:t>
            </a:r>
            <a:r>
              <a:rPr lang="ru-RU" sz="2400" dirty="0">
                <a:solidFill>
                  <a:srgbClr val="FFC000"/>
                </a:solidFill>
                <a:latin typeface="Tahoma"/>
                <a:ea typeface="Times New Roman"/>
                <a:cs typeface="Times New Roman"/>
              </a:rPr>
              <a:t>…», «Если два больше одного, то один…», «Если река глубже ручья, то ручей…» и т. д.</a:t>
            </a:r>
            <a:endParaRPr lang="ru-RU" sz="3200" dirty="0">
              <a:solidFill>
                <a:srgbClr val="FFC000"/>
              </a:solidFill>
              <a:latin typeface="Calibri"/>
              <a:ea typeface="Calibri"/>
              <a:cs typeface="Times New Roman"/>
            </a:endParaRPr>
          </a:p>
          <a:p>
            <a:pPr marL="342900" lvl="0" indent="-342900" algn="just">
              <a:lnSpc>
                <a:spcPct val="107000"/>
              </a:lnSpc>
              <a:spcAft>
                <a:spcPts val="800"/>
              </a:spcAft>
              <a:buSzPts val="1000"/>
              <a:buFont typeface="Symbol"/>
              <a:buChar char=""/>
              <a:tabLst>
                <a:tab pos="457200" algn="l"/>
              </a:tabLst>
            </a:pPr>
            <a:r>
              <a:rPr lang="ru-RU" sz="2400" dirty="0">
                <a:solidFill>
                  <a:srgbClr val="FFC000"/>
                </a:solidFill>
                <a:latin typeface="Tahoma"/>
                <a:ea typeface="Times New Roman"/>
                <a:cs typeface="Times New Roman"/>
              </a:rPr>
              <a:t>Находить лишнее слово среди группы слов, например: «Василий, Федор, Семен, Иванов, Евгений», «Гнездо, нора, муравейник, курятник, берлога», «Смелый, храбрый, отважный, злой, решительный».</a:t>
            </a:r>
            <a:endParaRPr lang="ru-RU" sz="3200" dirty="0">
              <a:solidFill>
                <a:srgbClr val="FFC000"/>
              </a:solidFill>
              <a:latin typeface="Calibri"/>
              <a:ea typeface="Calibri"/>
              <a:cs typeface="Times New Roman"/>
            </a:endParaRPr>
          </a:p>
          <a:p>
            <a:pPr marL="342900" lvl="0" indent="-342900" algn="just">
              <a:lnSpc>
                <a:spcPct val="107000"/>
              </a:lnSpc>
              <a:spcAft>
                <a:spcPts val="800"/>
              </a:spcAft>
              <a:buSzPts val="1000"/>
              <a:buFont typeface="Symbol"/>
              <a:buChar char=""/>
              <a:tabLst>
                <a:tab pos="457200" algn="l"/>
              </a:tabLst>
            </a:pPr>
            <a:r>
              <a:rPr lang="ru-RU" sz="2400" dirty="0">
                <a:solidFill>
                  <a:srgbClr val="FFC000"/>
                </a:solidFill>
                <a:latin typeface="Tahoma"/>
                <a:ea typeface="Times New Roman"/>
                <a:cs typeface="Times New Roman"/>
              </a:rPr>
              <a:t>Отвечать на замысловатые вопросы, например: «Когда гусь стоит на одной ноге, он весит 2 килограмма. Сколько будет весить гусь, если встанет на две ноги?» – и т. д.</a:t>
            </a:r>
            <a:endParaRPr lang="ru-RU" sz="3200" dirty="0">
              <a:solidFill>
                <a:srgbClr val="FFC000"/>
              </a:solidFill>
              <a:latin typeface="Calibri"/>
              <a:ea typeface="Calibri"/>
              <a:cs typeface="Times New Roman"/>
            </a:endParaRPr>
          </a:p>
          <a:p>
            <a:pPr marL="342900" lvl="0" indent="-342900" algn="just">
              <a:lnSpc>
                <a:spcPct val="107000"/>
              </a:lnSpc>
              <a:spcAft>
                <a:spcPts val="800"/>
              </a:spcAft>
              <a:buSzPts val="1000"/>
              <a:buFont typeface="Symbol"/>
              <a:buChar char=""/>
              <a:tabLst>
                <a:tab pos="457200" algn="l"/>
              </a:tabLst>
            </a:pPr>
            <a:r>
              <a:rPr lang="ru-RU" sz="2400" dirty="0">
                <a:solidFill>
                  <a:srgbClr val="FFC000"/>
                </a:solidFill>
                <a:latin typeface="Tahoma"/>
                <a:ea typeface="Times New Roman"/>
                <a:cs typeface="Times New Roman"/>
              </a:rPr>
              <a:t>Определять последовательность событий.</a:t>
            </a:r>
            <a:endParaRPr lang="ru-RU" sz="3200" dirty="0">
              <a:solidFill>
                <a:srgbClr val="FFC000"/>
              </a:solidFill>
              <a:latin typeface="Calibri"/>
              <a:ea typeface="Calibri"/>
              <a:cs typeface="Times New Roman"/>
            </a:endParaRPr>
          </a:p>
          <a:p>
            <a:pPr marL="45720" indent="0">
              <a:buNone/>
            </a:pPr>
            <a:endParaRPr lang="ru-RU" dirty="0">
              <a:solidFill>
                <a:srgbClr val="FFC000"/>
              </a:solidFill>
            </a:endParaRPr>
          </a:p>
        </p:txBody>
      </p:sp>
    </p:spTree>
    <p:extLst>
      <p:ext uri="{BB962C8B-B14F-4D97-AF65-F5344CB8AC3E}">
        <p14:creationId xmlns:p14="http://schemas.microsoft.com/office/powerpoint/2010/main" val="34885293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548680"/>
            <a:ext cx="8568952" cy="5760640"/>
          </a:xfrm>
        </p:spPr>
        <p:txBody>
          <a:bodyPr>
            <a:normAutofit fontScale="85000" lnSpcReduction="10000"/>
          </a:bodyPr>
          <a:lstStyle/>
          <a:p>
            <a:pPr marL="45720" indent="0" algn="just">
              <a:lnSpc>
                <a:spcPct val="107000"/>
              </a:lnSpc>
              <a:spcAft>
                <a:spcPts val="0"/>
              </a:spcAft>
              <a:buNone/>
            </a:pPr>
            <a:r>
              <a:rPr lang="ru-RU" sz="4000" b="1" i="1" dirty="0" smtClean="0">
                <a:solidFill>
                  <a:srgbClr val="309A61"/>
                </a:solidFill>
                <a:latin typeface="Tahoma"/>
                <a:ea typeface="Times New Roman"/>
                <a:cs typeface="Times New Roman"/>
              </a:rPr>
              <a:t>                   Мышление</a:t>
            </a:r>
            <a:endParaRPr lang="ru-RU" sz="3200" dirty="0">
              <a:latin typeface="Calibri"/>
              <a:ea typeface="Calibri"/>
              <a:cs typeface="Times New Roman"/>
            </a:endParaRPr>
          </a:p>
          <a:p>
            <a:pPr marL="342900" lvl="0" indent="-342900" algn="just">
              <a:lnSpc>
                <a:spcPct val="107000"/>
              </a:lnSpc>
              <a:spcAft>
                <a:spcPts val="800"/>
              </a:spcAft>
              <a:buSzPts val="1000"/>
              <a:buFont typeface="Symbol"/>
              <a:buChar char=""/>
              <a:tabLst>
                <a:tab pos="457200" algn="l"/>
              </a:tabLst>
            </a:pPr>
            <a:r>
              <a:rPr lang="ru-RU" sz="2400" dirty="0">
                <a:solidFill>
                  <a:srgbClr val="FFC000"/>
                </a:solidFill>
                <a:latin typeface="Tahoma"/>
                <a:ea typeface="Times New Roman"/>
                <a:cs typeface="Times New Roman"/>
              </a:rPr>
              <a:t>Находить и объяснять несоответствия на рисунках.</a:t>
            </a:r>
            <a:endParaRPr lang="ru-RU" sz="3200" dirty="0">
              <a:solidFill>
                <a:srgbClr val="FFC000"/>
              </a:solidFill>
              <a:latin typeface="Calibri"/>
              <a:ea typeface="Calibri"/>
              <a:cs typeface="Times New Roman"/>
            </a:endParaRPr>
          </a:p>
          <a:p>
            <a:pPr marL="342900" lvl="0" indent="-342900" algn="just">
              <a:lnSpc>
                <a:spcPct val="107000"/>
              </a:lnSpc>
              <a:spcAft>
                <a:spcPts val="800"/>
              </a:spcAft>
              <a:buSzPts val="1000"/>
              <a:buFont typeface="Symbol"/>
              <a:buChar char=""/>
              <a:tabLst>
                <a:tab pos="457200" algn="l"/>
              </a:tabLst>
            </a:pPr>
            <a:r>
              <a:rPr lang="ru-RU" sz="2400" dirty="0">
                <a:solidFill>
                  <a:srgbClr val="FFC000"/>
                </a:solidFill>
                <a:latin typeface="Tahoma"/>
                <a:ea typeface="Times New Roman"/>
                <a:cs typeface="Times New Roman"/>
              </a:rPr>
              <a:t>Находить и объяснять отличия между предметами и явлениями.</a:t>
            </a:r>
            <a:endParaRPr lang="ru-RU" sz="3200" dirty="0">
              <a:solidFill>
                <a:srgbClr val="FFC000"/>
              </a:solidFill>
              <a:latin typeface="Calibri"/>
              <a:ea typeface="Calibri"/>
              <a:cs typeface="Times New Roman"/>
            </a:endParaRPr>
          </a:p>
          <a:p>
            <a:pPr marL="342900" lvl="0" indent="-342900" algn="just">
              <a:lnSpc>
                <a:spcPct val="107000"/>
              </a:lnSpc>
              <a:spcAft>
                <a:spcPts val="800"/>
              </a:spcAft>
              <a:buSzPts val="1000"/>
              <a:buFont typeface="Symbol"/>
              <a:buChar char=""/>
              <a:tabLst>
                <a:tab pos="457200" algn="l"/>
              </a:tabLst>
            </a:pPr>
            <a:r>
              <a:rPr lang="ru-RU" sz="2400" dirty="0">
                <a:solidFill>
                  <a:srgbClr val="FFC000"/>
                </a:solidFill>
                <a:latin typeface="Tahoma"/>
                <a:ea typeface="Times New Roman"/>
                <a:cs typeface="Times New Roman"/>
              </a:rPr>
              <a:t>Находить среди предложенных предметов лишний, объяснять свой выбор.</a:t>
            </a:r>
            <a:r>
              <a:rPr lang="ru-RU" sz="3200" dirty="0">
                <a:solidFill>
                  <a:srgbClr val="FFC000"/>
                </a:solidFill>
                <a:latin typeface="Calibri"/>
                <a:ea typeface="Calibri"/>
                <a:cs typeface="Times New Roman"/>
              </a:rPr>
              <a:t> </a:t>
            </a:r>
          </a:p>
          <a:p>
            <a:pPr marL="342900" lvl="0" indent="-342900" algn="just">
              <a:lnSpc>
                <a:spcPct val="107000"/>
              </a:lnSpc>
              <a:spcAft>
                <a:spcPts val="800"/>
              </a:spcAft>
              <a:buSzPts val="1000"/>
              <a:buFont typeface="Symbol"/>
              <a:buChar char=""/>
              <a:tabLst>
                <a:tab pos="457200" algn="l"/>
              </a:tabLst>
            </a:pPr>
            <a:r>
              <a:rPr lang="ru-RU" sz="2400" dirty="0">
                <a:solidFill>
                  <a:srgbClr val="FFC000"/>
                </a:solidFill>
                <a:latin typeface="Tahoma"/>
                <a:ea typeface="Times New Roman"/>
                <a:cs typeface="Times New Roman"/>
              </a:rPr>
              <a:t>Сложить из </a:t>
            </a:r>
            <a:r>
              <a:rPr lang="ru-RU" sz="2400" dirty="0" smtClean="0">
                <a:solidFill>
                  <a:srgbClr val="FFC000"/>
                </a:solidFill>
                <a:latin typeface="Tahoma"/>
                <a:ea typeface="Times New Roman"/>
                <a:cs typeface="Times New Roman"/>
                <a:hlinkClick r:id="rId2" tooltip="статьи по теме"/>
              </a:rPr>
              <a:t>конструктор</a:t>
            </a:r>
            <a:r>
              <a:rPr lang="ru-RU" sz="2400" dirty="0" smtClean="0">
                <a:solidFill>
                  <a:srgbClr val="FFC000"/>
                </a:solidFill>
                <a:latin typeface="Tahoma"/>
                <a:ea typeface="Times New Roman"/>
                <a:cs typeface="Times New Roman"/>
              </a:rPr>
              <a:t>а </a:t>
            </a:r>
            <a:r>
              <a:rPr lang="ru-RU" sz="2400" dirty="0">
                <a:solidFill>
                  <a:srgbClr val="FFC000"/>
                </a:solidFill>
                <a:latin typeface="Tahoma"/>
                <a:ea typeface="Times New Roman"/>
                <a:cs typeface="Times New Roman"/>
              </a:rPr>
              <a:t>по образцу любую фигуру.</a:t>
            </a:r>
            <a:endParaRPr lang="ru-RU" sz="3200" dirty="0">
              <a:solidFill>
                <a:srgbClr val="FFC000"/>
              </a:solidFill>
              <a:latin typeface="Calibri"/>
              <a:ea typeface="Calibri"/>
              <a:cs typeface="Times New Roman"/>
            </a:endParaRPr>
          </a:p>
          <a:p>
            <a:pPr marL="342900" lvl="0" indent="-342900" algn="just">
              <a:lnSpc>
                <a:spcPct val="107000"/>
              </a:lnSpc>
              <a:spcAft>
                <a:spcPts val="800"/>
              </a:spcAft>
              <a:buSzPts val="1000"/>
              <a:buFont typeface="Symbol"/>
              <a:buChar char=""/>
              <a:tabLst>
                <a:tab pos="457200" algn="l"/>
              </a:tabLst>
            </a:pPr>
            <a:r>
              <a:rPr lang="ru-RU" sz="2400" dirty="0">
                <a:solidFill>
                  <a:srgbClr val="FFC000"/>
                </a:solidFill>
                <a:latin typeface="Tahoma"/>
                <a:ea typeface="Times New Roman"/>
                <a:cs typeface="Times New Roman"/>
              </a:rPr>
              <a:t>Сложить из бумаги, по показанному взрослым образцу, простой предмет (кораблик, лодочку и т. д.).</a:t>
            </a:r>
            <a:endParaRPr lang="ru-RU" sz="3200" dirty="0">
              <a:solidFill>
                <a:srgbClr val="FFC000"/>
              </a:solidFill>
              <a:latin typeface="Calibri"/>
              <a:ea typeface="Calibri"/>
              <a:cs typeface="Times New Roman"/>
            </a:endParaRPr>
          </a:p>
          <a:p>
            <a:pPr marL="342900" lvl="0" indent="-342900" algn="just">
              <a:lnSpc>
                <a:spcPct val="107000"/>
              </a:lnSpc>
              <a:spcAft>
                <a:spcPts val="800"/>
              </a:spcAft>
              <a:buSzPts val="1000"/>
              <a:buFont typeface="Symbol"/>
              <a:buChar char=""/>
              <a:tabLst>
                <a:tab pos="457200" algn="l"/>
              </a:tabLst>
            </a:pPr>
            <a:r>
              <a:rPr lang="ru-RU" sz="2400" dirty="0">
                <a:solidFill>
                  <a:srgbClr val="FFC000"/>
                </a:solidFill>
                <a:latin typeface="Tahoma"/>
                <a:ea typeface="Times New Roman"/>
                <a:cs typeface="Times New Roman"/>
              </a:rPr>
              <a:t>Вырезать ножницами сложную фигуру по контуру, нарисованному на листе бумаги.</a:t>
            </a:r>
            <a:endParaRPr lang="ru-RU" sz="3200" dirty="0">
              <a:solidFill>
                <a:srgbClr val="FFC000"/>
              </a:solidFill>
              <a:latin typeface="Calibri"/>
              <a:ea typeface="Calibri"/>
              <a:cs typeface="Times New Roman"/>
            </a:endParaRPr>
          </a:p>
          <a:p>
            <a:pPr marL="342900" lvl="0" indent="-342900" algn="just">
              <a:lnSpc>
                <a:spcPct val="107000"/>
              </a:lnSpc>
              <a:spcAft>
                <a:spcPts val="800"/>
              </a:spcAft>
              <a:buSzPts val="1000"/>
              <a:buFont typeface="Symbol"/>
              <a:buChar char=""/>
              <a:tabLst>
                <a:tab pos="457200" algn="l"/>
              </a:tabLst>
            </a:pPr>
            <a:r>
              <a:rPr lang="ru-RU" sz="2400" dirty="0">
                <a:solidFill>
                  <a:srgbClr val="FFC000"/>
                </a:solidFill>
                <a:latin typeface="Tahoma"/>
                <a:ea typeface="Times New Roman"/>
                <a:cs typeface="Times New Roman"/>
              </a:rPr>
              <a:t>Выполнять аппликации на бумаге, как самостоятельно, так и по образцу.</a:t>
            </a:r>
            <a:endParaRPr lang="ru-RU" sz="3200" dirty="0">
              <a:solidFill>
                <a:srgbClr val="FFC000"/>
              </a:solidFill>
              <a:latin typeface="Calibri"/>
              <a:ea typeface="Calibri"/>
              <a:cs typeface="Times New Roman"/>
            </a:endParaRPr>
          </a:p>
          <a:p>
            <a:pPr marL="342900" lvl="0" indent="-342900" algn="just">
              <a:lnSpc>
                <a:spcPct val="107000"/>
              </a:lnSpc>
              <a:spcAft>
                <a:spcPts val="800"/>
              </a:spcAft>
              <a:buSzPts val="1000"/>
              <a:buFont typeface="Symbol"/>
              <a:buChar char=""/>
              <a:tabLst>
                <a:tab pos="457200" algn="l"/>
              </a:tabLst>
            </a:pPr>
            <a:r>
              <a:rPr lang="ru-RU" sz="2400" dirty="0">
                <a:solidFill>
                  <a:srgbClr val="FFC000"/>
                </a:solidFill>
                <a:latin typeface="Tahoma"/>
                <a:ea typeface="Times New Roman"/>
                <a:cs typeface="Times New Roman"/>
              </a:rPr>
              <a:t>Складывать </a:t>
            </a:r>
            <a:r>
              <a:rPr lang="ru-RU" sz="2400" dirty="0" err="1">
                <a:solidFill>
                  <a:srgbClr val="FFC000"/>
                </a:solidFill>
                <a:latin typeface="Tahoma"/>
                <a:ea typeface="Times New Roman"/>
                <a:cs typeface="Times New Roman"/>
              </a:rPr>
              <a:t>пазлы</a:t>
            </a:r>
            <a:r>
              <a:rPr lang="ru-RU" sz="2400" dirty="0">
                <a:solidFill>
                  <a:srgbClr val="FFC000"/>
                </a:solidFill>
                <a:latin typeface="Tahoma"/>
                <a:ea typeface="Times New Roman"/>
                <a:cs typeface="Times New Roman"/>
              </a:rPr>
              <a:t> без посторонней помощи.</a:t>
            </a:r>
            <a:endParaRPr lang="ru-RU" sz="3200" dirty="0">
              <a:solidFill>
                <a:srgbClr val="FFC000"/>
              </a:solidFill>
              <a:latin typeface="Calibri"/>
              <a:ea typeface="Calibri"/>
              <a:cs typeface="Times New Roman"/>
            </a:endParaRPr>
          </a:p>
          <a:p>
            <a:pPr marL="45720" indent="0">
              <a:buNone/>
            </a:pPr>
            <a:endParaRPr lang="ru-RU" dirty="0">
              <a:solidFill>
                <a:srgbClr val="FFC000"/>
              </a:solidFill>
            </a:endParaRPr>
          </a:p>
        </p:txBody>
      </p:sp>
    </p:spTree>
    <p:extLst>
      <p:ext uri="{BB962C8B-B14F-4D97-AF65-F5344CB8AC3E}">
        <p14:creationId xmlns:p14="http://schemas.microsoft.com/office/powerpoint/2010/main" val="1890499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TM02455610[[fn=Осень]]</Template>
  <TotalTime>483</TotalTime>
  <Words>1022</Words>
  <Application>Microsoft Office PowerPoint</Application>
  <PresentationFormat>Экран (4:3)</PresentationFormat>
  <Paragraphs>109</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Autumn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«ГОТОВИМСЯ К ШКОЛЕ»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1</cp:lastModifiedBy>
  <cp:revision>30</cp:revision>
  <dcterms:created xsi:type="dcterms:W3CDTF">2014-10-15T08:25:44Z</dcterms:created>
  <dcterms:modified xsi:type="dcterms:W3CDTF">2016-03-13T15:16:40Z</dcterms:modified>
</cp:coreProperties>
</file>