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69" d="100"/>
          <a:sy n="69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2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Вообще не принимают участие в дв.акт.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0.30000000000000032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Принимают участие по инициативе ребёнка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0.59000000000000064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Являются инициатором дв.акт.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0.11000000000000014</c:v>
                </c:pt>
              </c:numCache>
            </c:numRef>
          </c:val>
        </c:ser>
        <c:axId val="59341440"/>
        <c:axId val="87732608"/>
      </c:barChart>
      <c:catAx>
        <c:axId val="59341440"/>
        <c:scaling>
          <c:orientation val="minMax"/>
        </c:scaling>
        <c:axPos val="b"/>
        <c:numFmt formatCode="General" sourceLinked="1"/>
        <c:tickLblPos val="nextTo"/>
        <c:crossAx val="87732608"/>
        <c:crosses val="autoZero"/>
        <c:auto val="1"/>
        <c:lblAlgn val="ctr"/>
        <c:lblOffset val="100"/>
      </c:catAx>
      <c:valAx>
        <c:axId val="87732608"/>
        <c:scaling>
          <c:orientation val="minMax"/>
        </c:scaling>
        <c:axPos val="l"/>
        <c:majorGridlines/>
        <c:numFmt formatCode="0%" sourceLinked="1"/>
        <c:tickLblPos val="nextTo"/>
        <c:crossAx val="593414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Подвижные игры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Утренняя гимнастика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0.18000000000000024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Физические упражнения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Ходьба босиком в квартире,саду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0.61000000000000065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Совместные прогулки с детьми, в парк, на стадион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0%</c:formatCode>
                <c:ptCount val="1"/>
                <c:pt idx="0">
                  <c:v>0.52</c:v>
                </c:pt>
              </c:numCache>
            </c:numRef>
          </c:val>
        </c:ser>
        <c:axId val="104966016"/>
        <c:axId val="104967552"/>
      </c:barChart>
      <c:catAx>
        <c:axId val="104966016"/>
        <c:scaling>
          <c:orientation val="minMax"/>
        </c:scaling>
        <c:axPos val="b"/>
        <c:numFmt formatCode="General" sourceLinked="1"/>
        <c:tickLblPos val="nextTo"/>
        <c:crossAx val="104967552"/>
        <c:crosses val="autoZero"/>
        <c:auto val="1"/>
        <c:lblAlgn val="ctr"/>
        <c:lblOffset val="100"/>
      </c:catAx>
      <c:valAx>
        <c:axId val="104967552"/>
        <c:scaling>
          <c:orientation val="minMax"/>
        </c:scaling>
        <c:axPos val="l"/>
        <c:majorGridlines/>
        <c:numFmt formatCode="0%" sourceLinked="1"/>
        <c:tickLblPos val="nextTo"/>
        <c:crossAx val="10496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811351706036768"/>
          <c:y val="5.9490904085488135E-2"/>
          <c:w val="0.33938648293963453"/>
          <c:h val="0.8835298920008486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Ежедневно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0.47000000000000008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выходным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0.00%</c:formatCode>
                <c:ptCount val="1"/>
                <c:pt idx="0">
                  <c:v>0.41700000000000031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 время отпуска родителей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 праздничные дни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Никогда не осуществляется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0%</c:formatCode>
                <c:ptCount val="1"/>
                <c:pt idx="0">
                  <c:v>7.0000000000000021E-2</c:v>
                </c:pt>
              </c:numCache>
            </c:numRef>
          </c:val>
        </c:ser>
        <c:axId val="104372864"/>
        <c:axId val="113788416"/>
      </c:barChart>
      <c:catAx>
        <c:axId val="104372864"/>
        <c:scaling>
          <c:orientation val="minMax"/>
        </c:scaling>
        <c:axPos val="b"/>
        <c:numFmt formatCode="General" sourceLinked="1"/>
        <c:tickLblPos val="nextTo"/>
        <c:crossAx val="113788416"/>
        <c:crosses val="autoZero"/>
        <c:auto val="1"/>
        <c:lblAlgn val="ctr"/>
        <c:lblOffset val="100"/>
      </c:catAx>
      <c:valAx>
        <c:axId val="113788416"/>
        <c:scaling>
          <c:orientation val="minMax"/>
        </c:scaling>
        <c:axPos val="l"/>
        <c:majorGridlines/>
        <c:numFmt formatCode="0%" sourceLinked="1"/>
        <c:tickLblPos val="nextTo"/>
        <c:crossAx val="104372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9166666666667"/>
          <c:y val="7.517945767219894E-2"/>
          <c:w val="0.33958333333333401"/>
          <c:h val="0.9101857670872378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25.9</c:v>
                </c:pt>
                <c:pt idx="1">
                  <c:v>27.9</c:v>
                </c:pt>
                <c:pt idx="2">
                  <c:v>23.6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детсад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20.6</c:v>
                </c:pt>
                <c:pt idx="1">
                  <c:v>19.8</c:v>
                </c:pt>
                <c:pt idx="2">
                  <c:v>17.7</c:v>
                </c:pt>
              </c:numCache>
            </c:numRef>
          </c:val>
        </c:ser>
        <c:axId val="104433152"/>
        <c:axId val="104434688"/>
      </c:barChart>
      <c:catAx>
        <c:axId val="104433152"/>
        <c:scaling>
          <c:orientation val="minMax"/>
        </c:scaling>
        <c:axPos val="b"/>
        <c:tickLblPos val="nextTo"/>
        <c:crossAx val="104434688"/>
        <c:crosses val="autoZero"/>
        <c:auto val="1"/>
        <c:lblAlgn val="ctr"/>
        <c:lblOffset val="100"/>
      </c:catAx>
      <c:valAx>
        <c:axId val="104434688"/>
        <c:scaling>
          <c:orientation val="minMax"/>
        </c:scaling>
        <c:axPos val="l"/>
        <c:majorGridlines/>
        <c:numFmt formatCode="General" sourceLinked="1"/>
        <c:tickLblPos val="nextTo"/>
        <c:crossAx val="104433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2"/>
  <c:chart>
    <c:plotArea>
      <c:layout>
        <c:manualLayout>
          <c:layoutTarget val="inner"/>
          <c:xMode val="edge"/>
          <c:yMode val="edge"/>
          <c:x val="0.12567133878181957"/>
          <c:y val="8.5134027859065944E-2"/>
          <c:w val="0.48020618277497862"/>
          <c:h val="0.5841340445811943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16.100000000000001</c:v>
                </c:pt>
                <c:pt idx="1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Детсад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16.3</c:v>
                </c:pt>
                <c:pt idx="1">
                  <c:v>15.8</c:v>
                </c:pt>
              </c:numCache>
            </c:numRef>
          </c:val>
        </c:ser>
        <c:axId val="116276608"/>
        <c:axId val="116319360"/>
      </c:barChart>
      <c:catAx>
        <c:axId val="116276608"/>
        <c:scaling>
          <c:orientation val="minMax"/>
        </c:scaling>
        <c:axPos val="b"/>
        <c:numFmt formatCode="General" sourceLinked="1"/>
        <c:tickLblPos val="nextTo"/>
        <c:crossAx val="116319360"/>
        <c:crosses val="autoZero"/>
        <c:auto val="1"/>
        <c:lblAlgn val="ctr"/>
        <c:lblOffset val="100"/>
      </c:catAx>
      <c:valAx>
        <c:axId val="116319360"/>
        <c:scaling>
          <c:orientation val="minMax"/>
        </c:scaling>
        <c:axPos val="l"/>
        <c:majorGridlines/>
        <c:numFmt formatCode="General" sourceLinked="1"/>
        <c:tickLblPos val="nextTo"/>
        <c:crossAx val="116276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785438250377"/>
          <c:y val="0.35542591261015732"/>
          <c:w val="0.3279781609171471"/>
          <c:h val="0.2891481747796865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2"/>
  <c:chart>
    <c:plotArea>
      <c:layout>
        <c:manualLayout>
          <c:layoutTarget val="inner"/>
          <c:xMode val="edge"/>
          <c:yMode val="edge"/>
          <c:x val="0.28897015977816531"/>
          <c:y val="0.12698545647705839"/>
          <c:w val="0.38426610991213794"/>
          <c:h val="0.7846519037567254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0.00%</c:formatCode>
                <c:ptCount val="1"/>
                <c:pt idx="0">
                  <c:v>0.82700000000000062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год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0.00%</c:formatCode>
                <c:ptCount val="1"/>
                <c:pt idx="0">
                  <c:v>0.85800000000000065</c:v>
                </c:pt>
              </c:numCache>
            </c:numRef>
          </c:val>
        </c:ser>
        <c:axId val="116343936"/>
        <c:axId val="116345472"/>
      </c:barChart>
      <c:catAx>
        <c:axId val="116343936"/>
        <c:scaling>
          <c:orientation val="minMax"/>
        </c:scaling>
        <c:axPos val="b"/>
        <c:numFmt formatCode="General" sourceLinked="1"/>
        <c:tickLblPos val="nextTo"/>
        <c:crossAx val="116345472"/>
        <c:crosses val="autoZero"/>
        <c:auto val="1"/>
        <c:lblAlgn val="ctr"/>
        <c:lblOffset val="100"/>
      </c:catAx>
      <c:valAx>
        <c:axId val="116345472"/>
        <c:scaling>
          <c:orientation val="minMax"/>
        </c:scaling>
        <c:axPos val="l"/>
        <c:majorGridlines/>
        <c:numFmt formatCode="0.00%" sourceLinked="1"/>
        <c:tickLblPos val="nextTo"/>
        <c:crossAx val="11634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12007736102001"/>
          <c:y val="0.27876850488834581"/>
          <c:w val="0.24547896038762168"/>
          <c:h val="0.5669083643484057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D1799-47CC-42BC-9BCD-FF7B3217DFCB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B65ED-42B8-4AB5-AAB2-3F299E236C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0">
              <a:schemeClr val="bg1">
                <a:shade val="92000"/>
                <a:satMod val="230000"/>
              </a:schemeClr>
            </a:gs>
            <a:gs pos="100000">
              <a:schemeClr val="bg1">
                <a:tint val="85000"/>
                <a:satMod val="40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1783B1-1306-4A32-9D42-ED7C9103A59A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D202FA-AE71-4348-9838-9757537D53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84899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 бюджетное  дошкольное  образовательное  учреждение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детский  сад  для  детей  раннего  возраста  № 2 им.  Юргенса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 разработка  раздела  основной  образовательной  программы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 область: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Физическое  развитие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Сеансы  активного  движения  как  эффективная  форма  работы  с  родителями  по  здоровьесбережению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Выполнила:  воспитатель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Наумова  Анастасия  Андреевна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2014 год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83568" y="941550"/>
            <a:ext cx="799288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  родителей.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 вы  оцениваете  двигательную  активность  своих  детей?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Принимаете  ли  вы  участие  в  двигательной  активности  Вашего  ребёнка?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 виды  двигательной  активности  ребёнка  осуществляются  в  Вашей  семье?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 часто,  в  какие  дни  и  в  какое  время  в  Вашей  семье  осуществляется  двигательная  активность  детей?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386539"/>
            <a:ext cx="79928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Принимаете ли Вы участие в двигательной активности своего ребёнка?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619672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260173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виды активности сына (дочери) осуществляются в семьях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052736"/>
          <a:ext cx="6096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429948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часто, в наши дни, и в какое время в Вашей семье осуществляется двигательная активность?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83568" y="1556792"/>
          <a:ext cx="77768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55576" y="170933"/>
            <a:ext cx="76328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Заболеваемость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(среднее  число  дней,  пропущенных  1  ребенком  по  болезни)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2010год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 25,9;  детсад  20,06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2011 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 27,9;  детсад  19,8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2012год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 23,6;  детсад  17,7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2204864"/>
          <a:ext cx="6096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59897"/>
            <a:ext cx="820891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развивающая среда.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Здоровьесберегающий  подход: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Безопасные  условия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Санитарно-гигиенические  требования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Возрастные  и  индивидуальные  особенности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Современные  педагогические  требования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Современный  дизайн  в  интерьере  детских  помещений.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  здоровья  - для  формирования  основ  здорового  образа  жизни  и  организации  двигательной  активности,  в  котором  имеются  стандартное  и  нестандартное  физкультурное  оборудование.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692697"/>
          <a:ext cx="8208913" cy="6108636"/>
        </p:xfrm>
        <a:graphic>
          <a:graphicData uri="http://schemas.openxmlformats.org/drawingml/2006/table">
            <a:tbl>
              <a:tblPr/>
              <a:tblGrid>
                <a:gridCol w="2088232"/>
                <a:gridCol w="3625814"/>
                <a:gridCol w="2494867"/>
              </a:tblGrid>
              <a:tr h="55945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Направление  работы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Цели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Содержание  и  формы  работы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84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Диагностическая  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Изучение  особенностей  семей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Изучение  влияния  на  ребёнка  членов  его  семьи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Взаимодействие  с  родителями  при  изучении  возрастных  особенностей  ребёнка  раннего  возраста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Собеседование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Интервьюирование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Анкетирование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68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Информационно-просветительская  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Регулярно  и  своевременно  информировать  родителей  об  актуальных  проблемах,  связанных  со  здоровьем  детей.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Вести  просветительскую  работу  среди  родителей  по  вопросам  здоровьесбережения.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Оформление  наглядной  текстовой  информации  для  родителей.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Консультации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Родительские  собрания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Праздник  знакомств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Разработка  рекомендаций  и  памятки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444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Организационная  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Вовлекать  родителей  в  воспитательно-образовательный  процесс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Родительские  собрания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Разработки  совместных  семейных  мероприятий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Совместные  праздники,  досуги.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89116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  работы  по  реализации  задач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524313"/>
            <a:ext cx="849694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Основной  этап.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 работы  с  детьми  по  развитию  двигательной  активности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Организованная  образовательная                                                                              Индивидуальная  работа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деятельность                                                                                                         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Подвижные,  сюжетно-ролевые  игры                                                                         Развлечения  и  досуги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67544" y="572982"/>
            <a:ext cx="79208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 с  семьёй.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Индивидуальные  беседы  с  родителями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Групповые  родительские  собрания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Разработка  совместно  с  членами  родительского  комитета  группы  сценариев  совместных  мероприятий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 в  сеансах  активного  движения  (праздники,  развлечения)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Изготовление  нетрадиционного  физкультурного  оборудования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Оформление  наглядной  агитации.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764701"/>
          <a:ext cx="8496945" cy="5832650"/>
        </p:xfrm>
        <a:graphic>
          <a:graphicData uri="http://schemas.openxmlformats.org/drawingml/2006/table">
            <a:tbl>
              <a:tblPr/>
              <a:tblGrid>
                <a:gridCol w="1378282"/>
                <a:gridCol w="4185561"/>
                <a:gridCol w="2933102"/>
              </a:tblGrid>
              <a:tr h="32403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Месяц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Содержание  работы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Форма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Профилактика  простудных  и  вирусных  заболеваний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Здоровье  ребёнка  в  наших  руках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Гиперактивный  ребёнок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Вот  как  мы  умеем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Семейный  час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Консультация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Рекомендации  родителям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Совместный  досуг  с  детьми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Ноябрь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 культурно-гигиенических  навыком  у  детей  раннего  возраста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Занимательные  игрушки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Если  ребёнок  плачет  при  расставании  с  родителями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Игра  с  мячом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Консультация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Изготовление  нетрадиционного  оборудования  руками  родителей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Беседа  с  родителями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Совместный  досуг  с  детьми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Утренняя  гимнастика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Закаливание  детей  в  домашних  условиях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Составление  совместно  с  членами  родительского  совета  сценариев  досугов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Вместе  весело  шагать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Консультация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Памятка  для  родителей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Семейный  час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Совместный  досуг  с  детьми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41" marR="49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2910" y="59958"/>
            <a:ext cx="90381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Фрагмент  плана  работы  с  родителями  по  здоровьесбережению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369114"/>
            <a:ext cx="849694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 здоровьесбережения  является  национальной.  Цель  государства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сохранение  и  укрепление  здоровья  детей  и  подростков  на  всех  этапах  развития.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 системе  образования:  полноценное  качество  образования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 присутствие  здоровьесберегающей  и  здоровьеформирующей  составляющих.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Существенная  особенность  раннего  детства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 взаимосвязь  и  взаимозависимость  состояния  здоровья,  физического  и  нервно-психического  развития 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Две  основные  потребности  раннего  возраста -  в  движении  и  игре.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Решающее  значение  для  развития  ребёнка  второго  года  жизни  имеет  его  общение  со  взрослыми.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 многих  семьях  сведены  к  минимуму  игровая  деятельность  и  двигательная  активность  детей.  Участие  в  совместных  с  детьми  мероприятиях,  организованных  в  ДОУ,  позволяет  родителям  лучше  узнать  своего  малыша,  наладить  с  ним  отношения,  а  также  получить  знания  об  организации  двигательной  деятельности  в  семье.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323528" y="288472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Знакомство  родителей  с  работой  специалистов,  активно  решающих  вопросы  здоровьесбережения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20141114_0919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4355976" cy="3744416"/>
          </a:xfrm>
          <a:prstGeom prst="rect">
            <a:avLst/>
          </a:prstGeom>
          <a:noFill/>
        </p:spPr>
      </p:pic>
      <p:pic>
        <p:nvPicPr>
          <p:cNvPr id="1027" name="Picture 3" descr="C:\Users\Admin\Desktop\20141022_162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2766936"/>
            <a:ext cx="4608512" cy="4091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3528" y="554470"/>
            <a:ext cx="835292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Заключительный  этап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 форма  работы  способствует  тому,  что  у  родителей  за  целый  год  накапливается  багаж  знаний  подвижных  игр,  которые  они  могут  организовать  с  детьми  в  домашних  условиях.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  детей  зависит  не  только  от  физических  особенностей,  но  и  от  условий  жизни,  санитарной  грамотности  и  гигиенической  культуры  родителей.  Ни  одна,  даже  самая  лучшая  физкультурно-оздоровительная  программа  не  сможет  дать  хороших  результатов,  если  она  не  решается  совместно  с  семьёй.  Семья  и  дошкольное  учреждение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 важных    института  социализации  детей.  Для  развития  ребёнка  необходимо  их  взаимодействие.  Физическое  воспитание  - это  не  только  занятия  физкультурой,  а  целая  система  организации  двигательной  деятельности  детей  дома  и  в  детском  саду.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  и  практический  опыт,  полученный  родителями,  помогают: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повысить  эффективность  работы  по  оздоровлению  детей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получить  необходимые  знания  о  физическом  развитии  ребёнка,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сформировать  потребность  в  здоровом  образе  жизни  в  своей  семье;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снизить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дефицит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положительных  эмоций  у 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51520" y="216006"/>
            <a:ext cx="8568952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Заболеваемость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среднее  число  дней,  пропущенных  ребёнком  по  болезни)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2013  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16,1;  детсад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16,3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2014  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11,3;  детсад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15,8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Посещаемость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  80 % 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2013 год  - 82,7%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2014 год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85,8%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860032" y="980728"/>
          <a:ext cx="38400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499992" y="3933056"/>
          <a:ext cx="374441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11560" y="1471578"/>
            <a:ext cx="77768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Перспективы  работы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Продолжение  совместной  работы  с  родителями  по  совершенствованию  двигательной  активности  у  детей  раннего  возраста.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 у  родителей  уверенности  в  собственных  психолого-педагогических  способностях  и  возможностях.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Изучение,  обобщение  и  распространение  положительного  опыта  семейного  воспитания  по  здоровьесбережению.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1550425"/>
            <a:ext cx="8496944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 цели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Сохранение  и  укрепление  здоровья  детей,  улучшение  их  двигательного  статуса  с  учётом  индивидуальных  возможностей  и  способностей.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 у  родителей,  педагогов,  воспитанников  ответственности  в  деле  сохранения  собственного  здоровья.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23528" y="1062335"/>
            <a:ext cx="849694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 задачи.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Формировать  двигательные  умения  и  навыки  у  детей  раннего  возраста.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 эмоциональную  комфортность,  позитивное  психологическое  самочувствие  ребёнку  раннего  возраста  в  процессе  общения  его  с  близкими  людьми.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Создать  условия  для  физического  и  психологического  благополучия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здоровья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всех  участников  воспитательно-образовательного  процесса  (воспитанников,  педагогов,  родителей)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Воспитывать  у  родителей  желание  и  потребность  в  совместной  двигательной  активности  с  ребёнком.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277941"/>
            <a:ext cx="8496944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Психолого-педагогическая  специфика  развития  движений  у  детей  раннего  возраста.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 является  биологической  потребностью  растущего  организма.  Благодаря  правильно  организованной  двигательной  деятельности  создаются  благоприятные  условия  для  обмена  веществ,  а  это  стимулирует  развитие  нервной  системы  и  органов  дыхания,  улучшает  пищеварение.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Детям  этого  возраста  непросто  управлять  своими  движениями.  Центр  тяжести  у  них  расположен  выше,  чем  у  взрослых.  Большая  часть  веса  приходится  на  верхнюю  половину  тела.  Поэтому  они  быстрее  теряют  равновесие,  им  сложно  остановиться  на  бегу  или  поймать  большой  мяч  и  не  упасть.  Обычно  двухлетние  малыши  ходят  широко  расставляя  ноги  и  раскачиваясь  из  стороны  в  сторону.  И  предпочитают  задействовать  обе  ноги  даже  тогда,  когда  было  бы  достаточно  одной.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  учитывать  и  такие  возрастные  особенности  детей  этого  возраста,  как  лёгкость  и  податливость  скелета,  сравнительно  недостаточное  развитие  мускулатуры.  Исходя  из  этого,  некоторые  движения  детям  вредны.  Нельзя,  например,  предлагать  им  висеть  на  руках,  прыгать  с  высоты,  требовать  длительного  повторения  одних  и  тех  же  движений.  Детям  раннего  возраста  свойственна  частая  смена  движений  и  поз,  поэтому  дети  и  не  устают.  Учитывая  эту  особенность,  следует  обеспечить  разнообразную  двигательную  деятельность  детей,  создавая  условия  для  разных  движений.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04291"/>
            <a:ext cx="835292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Ожидаемые  результаты  освоения  раздела  программы.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Повышение  сопротивляемости  организма  ребёнка  к  вирусным  и  простудным  заболеваниям,  снижение  уровня  заболеваемости.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Совершенствование  организма  ребёнка,  содействие  его  правильному  физическому  развитию, овладение  разнообразными  видами  двигательной  активности.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Оптимизация  сотрудничества  с  родителями.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9099" y="2852936"/>
            <a:ext cx="3263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Подготовительный  этап</a:t>
            </a:r>
            <a:endParaRPr lang="ru-RU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340767"/>
            <a:ext cx="17281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 нормативно-правовой  базы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052736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 методической,  научно-популярной  и  художественной 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660232" y="1345714"/>
            <a:ext cx="18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родителей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683569" y="3752165"/>
            <a:ext cx="2664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 мониторинга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4797152"/>
            <a:ext cx="2232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 предметно-развивающей  среды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32240" y="4005064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Планирование       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355976" y="3789040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0800000">
            <a:off x="4355976" y="2420888"/>
            <a:ext cx="35137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9717934">
            <a:off x="6138731" y="252346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650897">
            <a:off x="6023776" y="3802417"/>
            <a:ext cx="792088" cy="452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12791288">
            <a:off x="2105365" y="2530431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8366766">
            <a:off x="2304460" y="3802011"/>
            <a:ext cx="864096" cy="432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755576" y="467991"/>
            <a:ext cx="7992888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Нормативно-правовая  база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Конституция  Российской  Федерации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Конвенция  о  правах  ребёнка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 образовании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  Российской  Федерации  № 273- ФЗ  от  21.12.12г.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  Министерства  образования    и  науки  РФ  №  1155  от  17.10.13г.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 утверждении  ФГОС  дошкольного  образования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  Министерства  образования  и  науки  РФ  от  30.08.13г.  № 1014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 утверждении  Порядка  организации  и  осуществления  образовательной  деятельности  по  основным  общеобразовательным  программам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образовательным  программам  дошкольного  образования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СанПиН  2.4.1.3049- 13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Санитарно-эпидемиологические  требования  к  устройству,  содержанию  и  организации  режима  работы  дошкольных  образовательных  организаций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612160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 литература.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Е.В.Жердева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 раннего  возраста  в  детском  саду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Ростов на  Дону,  2006г.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К.Л.Печора,  Г.В.Пантюхина,  Л.Г.Голубева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 раннего  возраста  в  дошкольных  учреждениях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Москва,  2003 год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Воспитание  и  обучение  детей  в  детском  саду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под  ред.  М.А.Васильевой,  В.В.Гербовой,  Т.С.Комаровой.  М.: Просвещение,  2010г.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И.В.Никишина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Здоровьесберегающая  педагогическая  система:  модели,  подходы,  технологии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Москва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Планета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2013г.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Л.Н.Павлова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 жизни  и  культура  воспитания  детей  в  группах  раннего  возраста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Москва,  2006г.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К.Губерт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М.Рысс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Гимнастика  и  массаж  в  раннем  возрасте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Москва, 1983г.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1446</Words>
  <Application>Microsoft Office PowerPoint</Application>
  <PresentationFormat>Экран (4:3)</PresentationFormat>
  <Paragraphs>247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34</cp:revision>
  <dcterms:created xsi:type="dcterms:W3CDTF">2014-11-21T11:51:40Z</dcterms:created>
  <dcterms:modified xsi:type="dcterms:W3CDTF">2016-03-12T12:25:35Z</dcterms:modified>
</cp:coreProperties>
</file>