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F23166-91F9-4FAE-BDD7-84BFCFD3F640}" type="datetimeFigureOut">
              <a:rPr lang="ru-RU" smtClean="0"/>
              <a:t>09.12.2013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53B745-54E3-4134-8FCE-5993AED10E6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800" b="1" dirty="0" smtClean="0"/>
              <a:t>Государственное бюджетное дошкольное образовательное учреждение</a:t>
            </a:r>
            <a:br>
              <a:rPr lang="ru-RU" sz="1800" b="1" dirty="0" smtClean="0"/>
            </a:br>
            <a:r>
              <a:rPr lang="ru-RU" sz="1800" b="1" dirty="0" smtClean="0"/>
              <a:t>детский сад № 6 комбинированного вида</a:t>
            </a:r>
            <a:br>
              <a:rPr lang="ru-RU" sz="1800" b="1" dirty="0" smtClean="0"/>
            </a:br>
            <a:r>
              <a:rPr lang="ru-RU" sz="1800" b="1" dirty="0" err="1" smtClean="0"/>
              <a:t>Колпинского</a:t>
            </a:r>
            <a:r>
              <a:rPr lang="ru-RU" sz="1800" b="1" dirty="0" smtClean="0"/>
              <a:t> района Санкт-Петербурга</a:t>
            </a:r>
            <a:endParaRPr lang="ru-RU" sz="1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937760"/>
          </a:xfrm>
        </p:spPr>
        <p:txBody>
          <a:bodyPr/>
          <a:lstStyle/>
          <a:p>
            <a:pPr algn="ctr"/>
            <a:endParaRPr lang="ru-RU" b="1" i="1" dirty="0" smtClean="0"/>
          </a:p>
          <a:p>
            <a:pPr algn="ctr"/>
            <a:r>
              <a:rPr lang="ru-RU" b="1" i="1" dirty="0" smtClean="0"/>
              <a:t>Вариативное обучение</a:t>
            </a:r>
          </a:p>
          <a:p>
            <a:pPr algn="ctr"/>
            <a:r>
              <a:rPr lang="ru-RU" b="1" i="1" dirty="0" err="1" smtClean="0"/>
              <a:t>п</a:t>
            </a:r>
            <a:r>
              <a:rPr lang="ru-RU" b="1" i="1" dirty="0" err="1" smtClean="0"/>
              <a:t>ересказыванию</a:t>
            </a:r>
            <a:r>
              <a:rPr lang="ru-RU" b="1" i="1" dirty="0" smtClean="0"/>
              <a:t> детей</a:t>
            </a:r>
          </a:p>
          <a:p>
            <a:pPr algn="ctr"/>
            <a:r>
              <a:rPr lang="ru-RU" b="1" i="1" dirty="0" smtClean="0"/>
              <a:t>д</a:t>
            </a:r>
            <a:r>
              <a:rPr lang="ru-RU" b="1" i="1" dirty="0" smtClean="0"/>
              <a:t>ошкольного возраста</a:t>
            </a:r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r"/>
            <a:r>
              <a:rPr lang="ru-RU" sz="1800" b="1" dirty="0" smtClean="0"/>
              <a:t>Подготовила:</a:t>
            </a:r>
          </a:p>
          <a:p>
            <a:pPr algn="r"/>
            <a:r>
              <a:rPr lang="ru-RU" sz="1800" b="1" dirty="0" smtClean="0"/>
              <a:t>Воспитатель высшей квалификационной категории</a:t>
            </a:r>
          </a:p>
          <a:p>
            <a:pPr algn="r"/>
            <a:endParaRPr lang="ru-RU" sz="1800" b="1" dirty="0" smtClean="0"/>
          </a:p>
          <a:p>
            <a:pPr algn="r"/>
            <a:r>
              <a:rPr lang="ru-RU" sz="1800" b="1" dirty="0" err="1" smtClean="0"/>
              <a:t>Барболина</a:t>
            </a:r>
            <a:r>
              <a:rPr lang="ru-RU" sz="1800" b="1" dirty="0" smtClean="0"/>
              <a:t> Елена Ивановна</a:t>
            </a:r>
            <a:endParaRPr lang="ru-RU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Пересказ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- это осмысленное, творческое воспроизведение литературного текста в устной речи.</a:t>
            </a:r>
          </a:p>
          <a:p>
            <a:pPr>
              <a:buNone/>
            </a:pPr>
            <a:r>
              <a:rPr lang="ru-RU" dirty="0" smtClean="0"/>
              <a:t>  - это сложная деятельность, в которой активно участвуют мышление, память и воображение детей.</a:t>
            </a:r>
          </a:p>
          <a:p>
            <a:endParaRPr lang="ru-RU" dirty="0"/>
          </a:p>
        </p:txBody>
      </p:sp>
      <p:pic>
        <p:nvPicPr>
          <p:cNvPr id="7" name="Picture 2" descr="C:\Users\Маруська\Desktop\ded2ac55dd0e265c0df8cd7e82d3c6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143380"/>
            <a:ext cx="2714644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о</a:t>
            </a:r>
            <a:r>
              <a:rPr lang="ru-RU" sz="2000" dirty="0" smtClean="0"/>
              <a:t>бучать детей воспринимать произведение</a:t>
            </a:r>
          </a:p>
          <a:p>
            <a:r>
              <a:rPr lang="ru-RU" sz="2000" dirty="0" smtClean="0"/>
              <a:t>о</a:t>
            </a:r>
            <a:r>
              <a:rPr lang="ru-RU" sz="2000" dirty="0" smtClean="0"/>
              <a:t>бучать  планированию развёрнутых высказываний</a:t>
            </a:r>
          </a:p>
          <a:p>
            <a:r>
              <a:rPr lang="ru-RU" sz="2000" dirty="0" smtClean="0"/>
              <a:t>р</a:t>
            </a:r>
            <a:r>
              <a:rPr lang="ru-RU" sz="2000" dirty="0" smtClean="0"/>
              <a:t>азвивать самоконтроль при построении высказываний</a:t>
            </a:r>
          </a:p>
          <a:p>
            <a:r>
              <a:rPr lang="ru-RU" sz="2000" dirty="0" smtClean="0"/>
              <a:t>р</a:t>
            </a:r>
            <a:r>
              <a:rPr lang="ru-RU" sz="2000" dirty="0" smtClean="0"/>
              <a:t>азвивать лексико-грамматическую и фонетико-фонематическую стороны речи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р</a:t>
            </a:r>
            <a:r>
              <a:rPr lang="ru-RU" sz="2000" dirty="0" smtClean="0"/>
              <a:t>азвивать речевую коммуникацию</a:t>
            </a:r>
          </a:p>
          <a:p>
            <a:r>
              <a:rPr lang="ru-RU" sz="2000" dirty="0" smtClean="0"/>
              <a:t>р</a:t>
            </a:r>
            <a:r>
              <a:rPr lang="ru-RU" sz="2000" dirty="0" smtClean="0"/>
              <a:t>азвивать высшие психические функции</a:t>
            </a:r>
          </a:p>
          <a:p>
            <a:r>
              <a:rPr lang="ru-RU" sz="2000" dirty="0" smtClean="0"/>
              <a:t>ф</a:t>
            </a:r>
            <a:r>
              <a:rPr lang="ru-RU" sz="2000" dirty="0" smtClean="0"/>
              <a:t>ормировать связные высказывания с использованием средств художественной выразительности.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  <p:pic>
        <p:nvPicPr>
          <p:cNvPr id="7" name="Picture 4" descr="C:\Users\Маруська\Desktop\93124467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3000372"/>
            <a:ext cx="2444749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Требования к работе над пересказом: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8006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Знать индивидуальные особенности детей</a:t>
            </a:r>
          </a:p>
          <a:p>
            <a:r>
              <a:rPr lang="ru-RU" sz="2400" b="1" dirty="0" smtClean="0"/>
              <a:t>Определять цель и тему непосредственно образовательной деятельности, направленной на обучение детей пересказу</a:t>
            </a:r>
          </a:p>
          <a:p>
            <a:r>
              <a:rPr lang="ru-RU" sz="2400" b="1" dirty="0" smtClean="0"/>
              <a:t>Определять лексику, необходимую для усвоения детьми в активной речи</a:t>
            </a:r>
          </a:p>
          <a:p>
            <a:r>
              <a:rPr lang="ru-RU" sz="2400" b="1" dirty="0" smtClean="0"/>
              <a:t>Обозначать основной ход деятельности</a:t>
            </a:r>
          </a:p>
          <a:p>
            <a:r>
              <a:rPr lang="ru-RU" sz="2400" b="1" dirty="0" smtClean="0"/>
              <a:t>Обеспечивать постепенное усложнение речевых и мыслительных заданий</a:t>
            </a:r>
          </a:p>
          <a:p>
            <a:r>
              <a:rPr lang="ru-RU" sz="2400" b="1" dirty="0" smtClean="0"/>
              <a:t>Включать регулярное повторение усвоенного речевого материала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Традиционные виды пересказа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1800" b="1" dirty="0" smtClean="0"/>
              <a:t>Подробный</a:t>
            </a:r>
          </a:p>
          <a:p>
            <a:pPr algn="ctr"/>
            <a:r>
              <a:rPr lang="ru-RU" sz="1800" b="1" dirty="0" smtClean="0"/>
              <a:t>Краткий или сжатый</a:t>
            </a:r>
          </a:p>
          <a:p>
            <a:pPr algn="ctr"/>
            <a:r>
              <a:rPr lang="ru-RU" sz="1800" b="1" dirty="0" smtClean="0"/>
              <a:t>Выборочный</a:t>
            </a:r>
          </a:p>
          <a:p>
            <a:pPr algn="ctr"/>
            <a:r>
              <a:rPr lang="ru-RU" sz="1800" b="1" dirty="0" smtClean="0"/>
              <a:t>С перестройкой текста</a:t>
            </a:r>
          </a:p>
          <a:p>
            <a:pPr algn="ctr"/>
            <a:r>
              <a:rPr lang="ru-RU" sz="1800" b="1" dirty="0" smtClean="0"/>
              <a:t>Игра-драматизация</a:t>
            </a:r>
          </a:p>
          <a:p>
            <a:pPr algn="ctr"/>
            <a:r>
              <a:rPr lang="ru-RU" sz="1800" b="1" u="sng" dirty="0" smtClean="0"/>
              <a:t>С творческими дополнениями:</a:t>
            </a:r>
          </a:p>
          <a:p>
            <a:pPr algn="ctr"/>
            <a:endParaRPr lang="ru-RU" sz="1800" b="1" u="sng" dirty="0" smtClean="0"/>
          </a:p>
          <a:p>
            <a:pPr algn="ctr"/>
            <a:r>
              <a:rPr lang="ru-RU" sz="1800" b="1" i="1" dirty="0" smtClean="0"/>
              <a:t>- составление предложений по двум предметным картинкам</a:t>
            </a:r>
          </a:p>
          <a:p>
            <a:pPr algn="ctr"/>
            <a:r>
              <a:rPr lang="ru-RU" sz="1800" b="1" i="1" dirty="0" smtClean="0"/>
              <a:t>- восстановление деформированных предложений</a:t>
            </a:r>
          </a:p>
          <a:p>
            <a:pPr algn="ctr"/>
            <a:r>
              <a:rPr lang="ru-RU" sz="1800" b="1" i="1" dirty="0" smtClean="0"/>
              <a:t>- составление предложений по «живым картинам»</a:t>
            </a:r>
          </a:p>
          <a:p>
            <a:pPr algn="ctr"/>
            <a:r>
              <a:rPr lang="ru-RU" sz="1800" b="1" i="1" dirty="0" smtClean="0"/>
              <a:t>- восстановление предложений со смысловой деформацией</a:t>
            </a:r>
          </a:p>
          <a:p>
            <a:pPr algn="ctr"/>
            <a:r>
              <a:rPr lang="ru-RU" sz="1800" b="1" i="1" dirty="0" smtClean="0"/>
              <a:t>- отбор слов из предложенных педагогом и составление из них предложений</a:t>
            </a:r>
          </a:p>
          <a:p>
            <a:pPr algn="ctr"/>
            <a:endParaRPr lang="ru-RU" sz="1800" b="1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Нетрадиционные виды пересказа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71612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 «Расскажи самому себе»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 Пересказ в диалогических парах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 Пересказ по кругу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- Пересказ группе детей</a:t>
            </a:r>
          </a:p>
          <a:p>
            <a:pPr algn="ctr">
              <a:buNone/>
            </a:pP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Приемы вовлечения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815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Исходный прием</a:t>
            </a:r>
          </a:p>
          <a:p>
            <a:r>
              <a:rPr lang="ru-RU" sz="2400" b="1" dirty="0" smtClean="0"/>
              <a:t>Индивидуальные или хоровые повторения слов и фраз, варианты произнесения</a:t>
            </a:r>
          </a:p>
          <a:p>
            <a:r>
              <a:rPr lang="ru-RU" sz="2400" b="1" dirty="0" smtClean="0"/>
              <a:t>Обращение к личному опыту детей</a:t>
            </a:r>
          </a:p>
          <a:p>
            <a:r>
              <a:rPr lang="ru-RU" sz="2400" b="1" dirty="0" smtClean="0"/>
              <a:t>Группа приёмов с тренировочной и оценочной направленностью</a:t>
            </a:r>
          </a:p>
          <a:p>
            <a:r>
              <a:rPr lang="ru-RU" sz="2400" b="1" dirty="0" smtClean="0"/>
              <a:t>Прием вопросов</a:t>
            </a:r>
          </a:p>
          <a:p>
            <a:r>
              <a:rPr lang="ru-RU" sz="2400" b="1" dirty="0" smtClean="0"/>
              <a:t>Пересказ по ролям</a:t>
            </a:r>
          </a:p>
          <a:p>
            <a:r>
              <a:rPr lang="ru-RU" sz="2400" b="1" dirty="0" smtClean="0"/>
              <a:t>Инсценировки текста с использованием игрушек силуэтов</a:t>
            </a:r>
          </a:p>
          <a:p>
            <a:r>
              <a:rPr lang="ru-RU" sz="2400" b="1" dirty="0" smtClean="0"/>
              <a:t>Передача текста от первого лица или лица его героев</a:t>
            </a:r>
            <a:endParaRPr lang="ru-RU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214554"/>
            <a:ext cx="7498080" cy="43910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Прием использования детского рисунка</a:t>
            </a:r>
          </a:p>
          <a:p>
            <a:r>
              <a:rPr lang="ru-RU" sz="2400" b="1" dirty="0" smtClean="0"/>
              <a:t>Показ наглядного материала</a:t>
            </a:r>
          </a:p>
          <a:p>
            <a:r>
              <a:rPr lang="ru-RU" sz="2400" b="1" dirty="0" smtClean="0"/>
              <a:t>Прием использования видеоматериалов, мультимедийных презентаций</a:t>
            </a:r>
          </a:p>
          <a:p>
            <a:r>
              <a:rPr lang="ru-RU" sz="2400" b="1" dirty="0" smtClean="0"/>
              <a:t>Приём использования интерактивных мультфильмов</a:t>
            </a:r>
          </a:p>
          <a:p>
            <a:r>
              <a:rPr lang="ru-RU" sz="2400" b="1" dirty="0" smtClean="0"/>
              <a:t>Приём моделирования сюжета произведения с помощью условной наглядной схемы</a:t>
            </a:r>
            <a:endParaRPr lang="ru-RU" sz="2400" b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2071670" y="357166"/>
            <a:ext cx="6357982" cy="1571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Comic Sans MS" pitchFamily="66" charset="0"/>
              </a:rPr>
              <a:t>Спасибо за внимание!</a:t>
            </a:r>
          </a:p>
          <a:p>
            <a:pPr algn="ctr"/>
            <a:endParaRPr lang="ru-RU" sz="6600" b="1" dirty="0" smtClean="0">
              <a:latin typeface="Comic Sans MS" pitchFamily="66" charset="0"/>
            </a:endParaRPr>
          </a:p>
          <a:p>
            <a:pPr algn="ctr"/>
            <a:endParaRPr lang="ru-RU" sz="1800" b="1" dirty="0" smtClean="0">
              <a:latin typeface="Comic Sans MS" pitchFamily="66" charset="0"/>
            </a:endParaRPr>
          </a:p>
          <a:p>
            <a:pPr algn="ctr"/>
            <a:endParaRPr lang="ru-RU" sz="1800" b="1" dirty="0" smtClean="0">
              <a:latin typeface="Comic Sans MS" pitchFamily="66" charset="0"/>
            </a:endParaRPr>
          </a:p>
          <a:p>
            <a:pPr algn="ctr"/>
            <a:endParaRPr lang="ru-RU" sz="1800" b="1" dirty="0" smtClean="0">
              <a:latin typeface="Comic Sans MS" pitchFamily="66" charset="0"/>
            </a:endParaRPr>
          </a:p>
          <a:p>
            <a:pPr algn="r"/>
            <a:r>
              <a:rPr lang="ru-RU" sz="2000" b="1" dirty="0" smtClean="0"/>
              <a:t>Санкт-Петербург, Колпино. 2012</a:t>
            </a:r>
            <a:endParaRPr lang="ru-RU" sz="2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294</Words>
  <Application>Microsoft Office PowerPoint</Application>
  <PresentationFormat>Экран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Государственное бюджетное дошкольное образовательное учреждение детский сад № 6 комбинированного вида Колпинского района Санкт-Петербурга</vt:lpstr>
      <vt:lpstr>Пересказ</vt:lpstr>
      <vt:lpstr>Задачи:</vt:lpstr>
      <vt:lpstr>Требования к работе над пересказом:</vt:lpstr>
      <vt:lpstr>Традиционные виды пересказа</vt:lpstr>
      <vt:lpstr>Нетрадиционные виды пересказа</vt:lpstr>
      <vt:lpstr>Приемы вовлечения детей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дошкольное образовательное учреждение детский сад № 6 комбинированного вида Колпинского района Санкт-Петербурга</dc:title>
  <dc:creator>Маруська</dc:creator>
  <cp:lastModifiedBy>Маруська</cp:lastModifiedBy>
  <cp:revision>11</cp:revision>
  <dcterms:created xsi:type="dcterms:W3CDTF">2013-12-09T16:33:28Z</dcterms:created>
  <dcterms:modified xsi:type="dcterms:W3CDTF">2013-12-09T17:42:09Z</dcterms:modified>
</cp:coreProperties>
</file>