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75" r:id="rId6"/>
    <p:sldId id="285"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p:scale>
          <a:sx n="50" d="100"/>
          <a:sy n="50" d="100"/>
        </p:scale>
        <p:origin x="-109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1F03CC9-64D5-466D-BFD6-D639959174E7}" type="datetimeFigureOut">
              <a:rPr lang="ru-RU" smtClean="0"/>
              <a:t>05.03.2016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BA0FDB-BD4B-44AB-92FB-C81DFE0F5C8C}"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1F03CC9-64D5-466D-BFD6-D639959174E7}" type="datetimeFigureOut">
              <a:rPr lang="ru-RU" smtClean="0"/>
              <a:t>05.03.2016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BA0FDB-BD4B-44AB-92FB-C81DFE0F5C8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1F03CC9-64D5-466D-BFD6-D639959174E7}" type="datetimeFigureOut">
              <a:rPr lang="ru-RU" smtClean="0"/>
              <a:t>05.03.2016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BA0FDB-BD4B-44AB-92FB-C81DFE0F5C8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F03CC9-64D5-466D-BFD6-D639959174E7}" type="datetimeFigureOut">
              <a:rPr lang="ru-RU" smtClean="0"/>
              <a:t>05.03.2016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BA0FDB-BD4B-44AB-92FB-C81DFE0F5C8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1F03CC9-64D5-466D-BFD6-D639959174E7}" type="datetimeFigureOut">
              <a:rPr lang="ru-RU" smtClean="0"/>
              <a:t>05.03.2016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9BA0FDB-BD4B-44AB-92FB-C81DFE0F5C8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1F03CC9-64D5-466D-BFD6-D639959174E7}" type="datetimeFigureOut">
              <a:rPr lang="ru-RU" smtClean="0"/>
              <a:t>05.03.2016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BA0FDB-BD4B-44AB-92FB-C81DFE0F5C8C}"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1F03CC9-64D5-466D-BFD6-D639959174E7}" type="datetimeFigureOut">
              <a:rPr lang="ru-RU" smtClean="0"/>
              <a:t>05.03.2016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9BA0FDB-BD4B-44AB-92FB-C81DFE0F5C8C}"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1F03CC9-64D5-466D-BFD6-D639959174E7}" type="datetimeFigureOut">
              <a:rPr lang="ru-RU" smtClean="0"/>
              <a:t>05.03.2016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9BA0FDB-BD4B-44AB-92FB-C81DFE0F5C8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03CC9-64D5-466D-BFD6-D639959174E7}" type="datetimeFigureOut">
              <a:rPr lang="ru-RU" smtClean="0"/>
              <a:t>05.03.2016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9BA0FDB-BD4B-44AB-92FB-C81DFE0F5C8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F03CC9-64D5-466D-BFD6-D639959174E7}" type="datetimeFigureOut">
              <a:rPr lang="ru-RU" smtClean="0"/>
              <a:t>05.03.2016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BA0FDB-BD4B-44AB-92FB-C81DFE0F5C8C}"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1F03CC9-64D5-466D-BFD6-D639959174E7}" type="datetimeFigureOut">
              <a:rPr lang="ru-RU" smtClean="0"/>
              <a:t>05.03.2016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9BA0FDB-BD4B-44AB-92FB-C81DFE0F5C8C}"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1F03CC9-64D5-466D-BFD6-D639959174E7}" type="datetimeFigureOut">
              <a:rPr lang="ru-RU" smtClean="0"/>
              <a:t>05.03.2016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9BA0FDB-BD4B-44AB-92FB-C81DFE0F5C8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040" y="26392"/>
            <a:ext cx="9187040" cy="6831608"/>
          </a:xfrm>
          <a:prstGeom prst="rect">
            <a:avLst/>
          </a:prstGeom>
          <a:ln w="9525">
            <a:solidFill>
              <a:schemeClr val="tx1"/>
            </a:solidFill>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2" name="Заголовок 1"/>
          <p:cNvSpPr>
            <a:spLocks noGrp="1"/>
          </p:cNvSpPr>
          <p:nvPr>
            <p:ph type="title"/>
          </p:nvPr>
        </p:nvSpPr>
        <p:spPr>
          <a:xfrm>
            <a:off x="457200" y="274638"/>
            <a:ext cx="8229600" cy="5746650"/>
          </a:xfrm>
        </p:spPr>
        <p:txBody>
          <a:bodyPr>
            <a:normAutofit fontScale="90000"/>
          </a:bodyPr>
          <a:lstStyle/>
          <a:p>
            <a:pPr algn="ctr"/>
            <a:r>
              <a:rPr lang="ru-RU" sz="3200" b="1" dirty="0" smtClean="0">
                <a:solidFill>
                  <a:srgbClr val="002060"/>
                </a:solidFill>
                <a:latin typeface="Times New Roman" pitchFamily="18" charset="0"/>
                <a:cs typeface="Times New Roman" pitchFamily="18" charset="0"/>
              </a:rPr>
              <a:t>МДОУ детский сад компенсирующего вида </a:t>
            </a:r>
            <a:br>
              <a:rPr lang="ru-RU" sz="3200" b="1" dirty="0" smtClean="0">
                <a:solidFill>
                  <a:srgbClr val="002060"/>
                </a:solidFill>
                <a:latin typeface="Times New Roman" pitchFamily="18" charset="0"/>
                <a:cs typeface="Times New Roman" pitchFamily="18" charset="0"/>
              </a:rPr>
            </a:br>
            <a:r>
              <a:rPr lang="ru-RU" sz="3200" b="1" dirty="0" smtClean="0">
                <a:solidFill>
                  <a:srgbClr val="002060"/>
                </a:solidFill>
                <a:latin typeface="Times New Roman" pitchFamily="18" charset="0"/>
                <a:cs typeface="Times New Roman" pitchFamily="18" charset="0"/>
              </a:rPr>
              <a:t>№ 26 «Солнышко»</a:t>
            </a:r>
            <a:r>
              <a:rPr lang="ru-RU" sz="3200" b="1" dirty="0" smtClean="0">
                <a:solidFill>
                  <a:schemeClr val="tx2">
                    <a:lumMod val="50000"/>
                  </a:schemeClr>
                </a:solidFill>
                <a:latin typeface="Times New Roman" pitchFamily="18" charset="0"/>
                <a:cs typeface="Times New Roman" pitchFamily="18" charset="0"/>
              </a:rPr>
              <a:t/>
            </a:r>
            <a:br>
              <a:rPr lang="ru-RU" sz="3200" b="1" dirty="0" smtClean="0">
                <a:solidFill>
                  <a:schemeClr val="tx2">
                    <a:lumMod val="50000"/>
                  </a:schemeClr>
                </a:solidFill>
                <a:latin typeface="Times New Roman" pitchFamily="18" charset="0"/>
                <a:cs typeface="Times New Roman" pitchFamily="18" charset="0"/>
              </a:rPr>
            </a:br>
            <a:r>
              <a:rPr lang="ru-RU" sz="3200" b="1" dirty="0" smtClean="0">
                <a:solidFill>
                  <a:schemeClr val="tx2">
                    <a:lumMod val="50000"/>
                  </a:schemeClr>
                </a:solidFill>
                <a:latin typeface="Times New Roman" pitchFamily="18" charset="0"/>
                <a:cs typeface="Times New Roman" pitchFamily="18" charset="0"/>
              </a:rPr>
              <a:t/>
            </a:r>
            <a:br>
              <a:rPr lang="ru-RU" sz="3200" b="1" dirty="0" smtClean="0">
                <a:solidFill>
                  <a:schemeClr val="tx2">
                    <a:lumMod val="50000"/>
                  </a:schemeClr>
                </a:solidFill>
                <a:latin typeface="Times New Roman" pitchFamily="18" charset="0"/>
                <a:cs typeface="Times New Roman" pitchFamily="18" charset="0"/>
              </a:rPr>
            </a:br>
            <a:r>
              <a:rPr lang="ru-RU" b="1" dirty="0" smtClean="0">
                <a:solidFill>
                  <a:srgbClr val="002060"/>
                </a:solidFill>
                <a:latin typeface="Times New Roman" pitchFamily="18" charset="0"/>
                <a:cs typeface="Times New Roman" pitchFamily="18" charset="0"/>
              </a:rPr>
              <a:t>Познавательно-исследовательская деятельность группы № 3 «Росинка»</a:t>
            </a:r>
            <a:r>
              <a:rPr lang="ru-RU" sz="3200" b="1" dirty="0" smtClean="0">
                <a:solidFill>
                  <a:schemeClr val="tx2">
                    <a:lumMod val="50000"/>
                  </a:schemeClr>
                </a:solidFill>
                <a:latin typeface="Times New Roman" pitchFamily="18" charset="0"/>
                <a:cs typeface="Times New Roman" pitchFamily="18" charset="0"/>
              </a:rPr>
              <a:t/>
            </a:r>
            <a:br>
              <a:rPr lang="ru-RU" sz="3200" b="1" dirty="0" smtClean="0">
                <a:solidFill>
                  <a:schemeClr val="tx2">
                    <a:lumMod val="50000"/>
                  </a:schemeClr>
                </a:solidFill>
                <a:latin typeface="Times New Roman" pitchFamily="18" charset="0"/>
                <a:cs typeface="Times New Roman" pitchFamily="18" charset="0"/>
              </a:rPr>
            </a:br>
            <a:r>
              <a:rPr lang="ru-RU" sz="3200" b="1" dirty="0" smtClean="0">
                <a:solidFill>
                  <a:schemeClr val="tx2">
                    <a:lumMod val="50000"/>
                  </a:schemeClr>
                </a:solidFill>
                <a:latin typeface="Times New Roman" pitchFamily="18" charset="0"/>
                <a:cs typeface="Times New Roman" pitchFamily="18" charset="0"/>
              </a:rPr>
              <a:t/>
            </a:r>
            <a:br>
              <a:rPr lang="ru-RU" sz="3200" b="1" dirty="0" smtClean="0">
                <a:solidFill>
                  <a:schemeClr val="tx2">
                    <a:lumMod val="50000"/>
                  </a:schemeClr>
                </a:solidFill>
                <a:latin typeface="Times New Roman" pitchFamily="18" charset="0"/>
                <a:cs typeface="Times New Roman" pitchFamily="18" charset="0"/>
              </a:rPr>
            </a:br>
            <a:r>
              <a:rPr lang="ru-RU" sz="3200" b="1" dirty="0" smtClean="0">
                <a:solidFill>
                  <a:schemeClr val="tx2">
                    <a:lumMod val="50000"/>
                  </a:schemeClr>
                </a:solidFill>
                <a:latin typeface="Times New Roman" pitchFamily="18" charset="0"/>
                <a:cs typeface="Times New Roman" pitchFamily="18" charset="0"/>
              </a:rPr>
              <a:t>                                               </a:t>
            </a:r>
            <a:r>
              <a:rPr lang="ru-RU" sz="2200" b="1" dirty="0" smtClean="0">
                <a:solidFill>
                  <a:srgbClr val="002060"/>
                </a:solidFill>
                <a:latin typeface="Times New Roman" pitchFamily="18" charset="0"/>
                <a:cs typeface="Times New Roman" pitchFamily="18" charset="0"/>
              </a:rPr>
              <a:t>Подготовил: воспитатель</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                                                                логопедической группы</a:t>
            </a:r>
            <a:br>
              <a:rPr lang="ru-RU" sz="2200" b="1" dirty="0" smtClean="0">
                <a:solidFill>
                  <a:srgbClr val="002060"/>
                </a:solidFill>
                <a:latin typeface="Times New Roman" pitchFamily="18" charset="0"/>
                <a:cs typeface="Times New Roman" pitchFamily="18" charset="0"/>
              </a:rPr>
            </a:br>
            <a:r>
              <a:rPr lang="ru-RU" sz="2200" b="1" dirty="0" smtClean="0">
                <a:solidFill>
                  <a:srgbClr val="002060"/>
                </a:solidFill>
                <a:latin typeface="Times New Roman" pitchFamily="18" charset="0"/>
                <a:cs typeface="Times New Roman" pitchFamily="18" charset="0"/>
              </a:rPr>
              <a:t>                                                                   </a:t>
            </a:r>
            <a:r>
              <a:rPr lang="ru-RU" sz="2200" b="1" dirty="0" err="1" smtClean="0">
                <a:solidFill>
                  <a:srgbClr val="002060"/>
                </a:solidFill>
                <a:latin typeface="Times New Roman" pitchFamily="18" charset="0"/>
                <a:cs typeface="Times New Roman" pitchFamily="18" charset="0"/>
              </a:rPr>
              <a:t>Рзаева</a:t>
            </a:r>
            <a:r>
              <a:rPr lang="ru-RU" sz="2200" b="1" dirty="0" smtClean="0">
                <a:solidFill>
                  <a:srgbClr val="002060"/>
                </a:solidFill>
                <a:latin typeface="Times New Roman" pitchFamily="18" charset="0"/>
                <a:cs typeface="Times New Roman" pitchFamily="18" charset="0"/>
              </a:rPr>
              <a:t> Ирма Анатольевна</a:t>
            </a:r>
            <a:endParaRPr lang="ru-RU" sz="2200" b="1" dirty="0">
              <a:solidFill>
                <a:srgbClr val="00206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5856" y="4036219"/>
            <a:ext cx="16764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588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fontScale="90000"/>
          </a:bodyPr>
          <a:lstStyle/>
          <a:p>
            <a:pPr algn="l"/>
            <a:r>
              <a:rPr lang="ru-RU" b="1" dirty="0" smtClean="0">
                <a:solidFill>
                  <a:schemeClr val="tx2">
                    <a:lumMod val="75000"/>
                  </a:schemeClr>
                </a:solidFill>
                <a:latin typeface="Times New Roman" pitchFamily="18" charset="0"/>
                <a:cs typeface="Times New Roman" pitchFamily="18" charset="0"/>
              </a:rPr>
              <a:t>Цель</a:t>
            </a:r>
            <a:r>
              <a:rPr lang="ru-RU" b="1" dirty="0">
                <a:solidFill>
                  <a:schemeClr val="tx2">
                    <a:lumMod val="75000"/>
                  </a:schemeClr>
                </a:solidFill>
                <a:latin typeface="Times New Roman" pitchFamily="18" charset="0"/>
                <a:cs typeface="Times New Roman" pitchFamily="18" charset="0"/>
              </a:rPr>
              <a:t>: </a:t>
            </a:r>
            <a:r>
              <a:rPr lang="ru-RU" sz="2800" b="1" dirty="0" smtClean="0">
                <a:solidFill>
                  <a:schemeClr val="tx2">
                    <a:lumMod val="50000"/>
                  </a:schemeClr>
                </a:solidFill>
                <a:latin typeface="Times New Roman" pitchFamily="18" charset="0"/>
                <a:cs typeface="Times New Roman" pitchFamily="18" charset="0"/>
              </a:rPr>
              <a:t>Развитие </a:t>
            </a:r>
            <a:r>
              <a:rPr lang="ru-RU" sz="2800" b="1" dirty="0">
                <a:solidFill>
                  <a:schemeClr val="tx2">
                    <a:lumMod val="50000"/>
                  </a:schemeClr>
                </a:solidFill>
                <a:latin typeface="Times New Roman" pitchFamily="18" charset="0"/>
                <a:cs typeface="Times New Roman" pitchFamily="18" charset="0"/>
              </a:rPr>
              <a:t>познавательной активности детей в процессе </a:t>
            </a:r>
            <a:r>
              <a:rPr lang="ru-RU" sz="2800" b="1" dirty="0" smtClean="0">
                <a:solidFill>
                  <a:schemeClr val="tx2">
                    <a:lumMod val="50000"/>
                  </a:schemeClr>
                </a:solidFill>
                <a:latin typeface="Times New Roman" pitchFamily="18" charset="0"/>
                <a:cs typeface="Times New Roman" pitchFamily="18" charset="0"/>
              </a:rPr>
              <a:t>экспериментирования. </a:t>
            </a:r>
            <a:br>
              <a:rPr lang="ru-RU" sz="2800" b="1" dirty="0" smtClean="0">
                <a:solidFill>
                  <a:schemeClr val="tx2">
                    <a:lumMod val="50000"/>
                  </a:schemeClr>
                </a:solidFill>
                <a:latin typeface="Times New Roman" pitchFamily="18" charset="0"/>
                <a:cs typeface="Times New Roman" pitchFamily="18" charset="0"/>
              </a:rPr>
            </a:br>
            <a:r>
              <a:rPr lang="ru-RU" sz="2800" b="1" dirty="0" smtClean="0">
                <a:solidFill>
                  <a:schemeClr val="tx2">
                    <a:lumMod val="50000"/>
                  </a:schemeClr>
                </a:solidFill>
                <a:latin typeface="Times New Roman" pitchFamily="18" charset="0"/>
                <a:cs typeface="Times New Roman" pitchFamily="18" charset="0"/>
              </a:rPr>
              <a:t> </a:t>
            </a:r>
            <a:r>
              <a:rPr lang="ru-RU" sz="2800" b="1" dirty="0">
                <a:solidFill>
                  <a:schemeClr val="tx2">
                    <a:lumMod val="50000"/>
                  </a:schemeClr>
                </a:solidFill>
                <a:latin typeface="Times New Roman" pitchFamily="18" charset="0"/>
                <a:cs typeface="Times New Roman" pitchFamily="18" charset="0"/>
              </a:rPr>
              <a:t>Создание условий для формирования основного целостного мировидения ребенка </a:t>
            </a:r>
            <a:r>
              <a:rPr lang="ru-RU" sz="2800" b="1" dirty="0" smtClean="0">
                <a:solidFill>
                  <a:schemeClr val="tx2">
                    <a:lumMod val="50000"/>
                  </a:schemeClr>
                </a:solidFill>
                <a:latin typeface="Times New Roman" pitchFamily="18" charset="0"/>
                <a:cs typeface="Times New Roman" pitchFamily="18" charset="0"/>
              </a:rPr>
              <a:t>средствами экспериментальной деятельности. </a:t>
            </a:r>
            <a:r>
              <a:rPr lang="ru-RU" sz="2800" b="1" dirty="0">
                <a:solidFill>
                  <a:schemeClr val="tx2">
                    <a:lumMod val="50000"/>
                  </a:schemeClr>
                </a:solidFill>
                <a:latin typeface="Times New Roman" pitchFamily="18" charset="0"/>
                <a:cs typeface="Times New Roman" pitchFamily="18" charset="0"/>
              </a:rPr>
              <a:t>Развитие наблюдательности, умение сравнивать, анализировать, обобщать, развитие познавательного интереса детей в процессе экспериментирования, установление причинно-следственной зависимости, умение делать выводы. Развитие внимания, зрительной, слуховой чувствительности. Создание предпосылок формирования у практических и умственных действий.</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7600" y="4135969"/>
            <a:ext cx="16764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521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fontScale="90000"/>
          </a:bodyPr>
          <a:lstStyle/>
          <a:p>
            <a:pPr marL="0" indent="0" algn="l">
              <a:buNone/>
            </a:pPr>
            <a:r>
              <a:rPr lang="ru-RU" sz="4000" dirty="0">
                <a:latin typeface="Times New Roman" pitchFamily="18" charset="0"/>
                <a:cs typeface="Times New Roman" pitchFamily="18" charset="0"/>
              </a:rPr>
              <a:t> </a:t>
            </a:r>
            <a:r>
              <a:rPr lang="ru-RU" sz="4000" dirty="0" smtClean="0">
                <a:latin typeface="Times New Roman" pitchFamily="18" charset="0"/>
                <a:cs typeface="Times New Roman" pitchFamily="18" charset="0"/>
              </a:rPr>
              <a:t>                       </a:t>
            </a:r>
            <a:r>
              <a:rPr lang="ru-RU" sz="4000" b="1" dirty="0" smtClean="0">
                <a:latin typeface="Times New Roman" pitchFamily="18" charset="0"/>
                <a:cs typeface="Times New Roman" pitchFamily="18" charset="0"/>
              </a:rPr>
              <a:t>Оборудование</a:t>
            </a:r>
            <a:r>
              <a:rPr lang="ru-RU" sz="4000" b="1" dirty="0">
                <a:latin typeface="Times New Roman" pitchFamily="18" charset="0"/>
                <a:cs typeface="Times New Roman" pitchFamily="18" charset="0"/>
              </a:rPr>
              <a:t>: </a:t>
            </a:r>
            <a:r>
              <a:rPr lang="ru-RU" b="1" dirty="0">
                <a:latin typeface="Times New Roman" pitchFamily="18" charset="0"/>
                <a:cs typeface="Times New Roman" pitchFamily="18" charset="0"/>
              </a:rPr>
              <a:t/>
            </a:r>
            <a:br>
              <a:rPr lang="ru-RU" b="1" dirty="0">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1. Приборы- помощники (увеличительные стёкла, песочные часы, компас, магниты</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2. Разнообразные по объему и форме сосуды из различных материалов( пластмасса, стекло, металл</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3. Природный материал( камешки, глина, песок, ракушки, шишки, мох, семена, листья деревьев</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4. Разные виды бумаги( обычная, картон, наждачная, копировальная</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5. Красители: пищевые и непищевые (гуашь, акварель</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6. Медицинские материалы( пипетки, мерные ложки, трубочки для коктейля</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7. Прочие материалы( зеркала, пластиковые стаканы, воздушные шары, сыпучие материалы, свечи , воронки, губки, контейнеры из "</a:t>
            </a:r>
            <a:r>
              <a:rPr lang="ru-RU" sz="1800" b="1" dirty="0" err="1">
                <a:solidFill>
                  <a:schemeClr val="tx2">
                    <a:lumMod val="75000"/>
                  </a:schemeClr>
                </a:solidFill>
                <a:latin typeface="Times New Roman" pitchFamily="18" charset="0"/>
                <a:cs typeface="Times New Roman" pitchFamily="18" charset="0"/>
              </a:rPr>
              <a:t>киндерсюрпризов</a:t>
            </a:r>
            <a:r>
              <a:rPr lang="ru-RU" sz="1800" b="1" dirty="0">
                <a:solidFill>
                  <a:schemeClr val="tx2">
                    <a:lumMod val="75000"/>
                  </a:schemeClr>
                </a:solidFill>
                <a:latin typeface="Times New Roman" pitchFamily="18" charset="0"/>
                <a:cs typeface="Times New Roman" pitchFamily="18" charset="0"/>
              </a:rPr>
              <a:t>" с отверстиями, внутри помещены вещества с разными запахами</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8. Измерительные материалы( метр, линейка, условные мерки</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9. Утилизированный материал( проволока, кусочки меха, кожи, ткани, пластмассы, дерева, пробки</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10. Технические материалы( гайки, скрепки, болты, гвозди, винтики, шурупы, детали конструктора</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a:solidFill>
                  <a:schemeClr val="tx2">
                    <a:lumMod val="75000"/>
                  </a:schemeClr>
                </a:solidFill>
                <a:latin typeface="Times New Roman" pitchFamily="18" charset="0"/>
                <a:cs typeface="Times New Roman" pitchFamily="18" charset="0"/>
              </a:rPr>
              <a:t>11. Картотека экспериментов</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smtClean="0">
                <a:solidFill>
                  <a:schemeClr val="tx2">
                    <a:lumMod val="75000"/>
                  </a:schemeClr>
                </a:solidFill>
                <a:latin typeface="Times New Roman" pitchFamily="18" charset="0"/>
                <a:cs typeface="Times New Roman" pitchFamily="18" charset="0"/>
              </a:rPr>
              <a:t>                                   12</a:t>
            </a:r>
            <a:r>
              <a:rPr lang="ru-RU" sz="1800" b="1" dirty="0">
                <a:solidFill>
                  <a:schemeClr val="tx2">
                    <a:lumMod val="75000"/>
                  </a:schemeClr>
                </a:solidFill>
                <a:latin typeface="Times New Roman" pitchFamily="18" charset="0"/>
                <a:cs typeface="Times New Roman" pitchFamily="18" charset="0"/>
              </a:rPr>
              <a:t>. Мыльные пузыри</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smtClean="0">
                <a:solidFill>
                  <a:schemeClr val="tx2">
                    <a:lumMod val="75000"/>
                  </a:schemeClr>
                </a:solidFill>
                <a:latin typeface="Times New Roman" pitchFamily="18" charset="0"/>
                <a:cs typeface="Times New Roman" pitchFamily="18" charset="0"/>
              </a:rPr>
              <a:t>                                   13</a:t>
            </a:r>
            <a:r>
              <a:rPr lang="ru-RU" sz="1800" b="1" dirty="0">
                <a:solidFill>
                  <a:schemeClr val="tx2">
                    <a:lumMod val="75000"/>
                  </a:schemeClr>
                </a:solidFill>
                <a:latin typeface="Times New Roman" pitchFamily="18" charset="0"/>
                <a:cs typeface="Times New Roman" pitchFamily="18" charset="0"/>
              </a:rPr>
              <a:t>. Клеёнчатые фартуки</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smtClean="0">
                <a:solidFill>
                  <a:schemeClr val="tx2">
                    <a:lumMod val="75000"/>
                  </a:schemeClr>
                </a:solidFill>
                <a:latin typeface="Times New Roman" pitchFamily="18" charset="0"/>
                <a:cs typeface="Times New Roman" pitchFamily="18" charset="0"/>
              </a:rPr>
              <a:t>                                   14</a:t>
            </a:r>
            <a:r>
              <a:rPr lang="ru-RU" sz="1800" b="1" dirty="0">
                <a:solidFill>
                  <a:schemeClr val="tx2">
                    <a:lumMod val="75000"/>
                  </a:schemeClr>
                </a:solidFill>
                <a:latin typeface="Times New Roman" pitchFamily="18" charset="0"/>
                <a:cs typeface="Times New Roman" pitchFamily="18" charset="0"/>
              </a:rPr>
              <a:t>. Правила безопасности в </a:t>
            </a:r>
            <a:r>
              <a:rPr lang="ru-RU" sz="1800" b="1" dirty="0" smtClean="0">
                <a:solidFill>
                  <a:schemeClr val="tx2">
                    <a:lumMod val="75000"/>
                  </a:schemeClr>
                </a:solidFill>
                <a:latin typeface="Times New Roman" pitchFamily="18" charset="0"/>
                <a:cs typeface="Times New Roman" pitchFamily="18" charset="0"/>
              </a:rPr>
              <a:t>центре экспериментирования.</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smtClean="0">
                <a:solidFill>
                  <a:schemeClr val="tx2">
                    <a:lumMod val="75000"/>
                  </a:schemeClr>
                </a:solidFill>
                <a:latin typeface="Times New Roman" pitchFamily="18" charset="0"/>
                <a:cs typeface="Times New Roman" pitchFamily="18" charset="0"/>
              </a:rPr>
              <a:t>                                   15</a:t>
            </a:r>
            <a:r>
              <a:rPr lang="ru-RU" sz="1800" b="1" dirty="0">
                <a:solidFill>
                  <a:schemeClr val="tx2">
                    <a:lumMod val="75000"/>
                  </a:schemeClr>
                </a:solidFill>
                <a:latin typeface="Times New Roman" pitchFamily="18" charset="0"/>
                <a:cs typeface="Times New Roman" pitchFamily="18" charset="0"/>
              </a:rPr>
              <a:t>. Схемы, модели с алгоритмами выполнения опытов</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smtClean="0">
                <a:solidFill>
                  <a:schemeClr val="tx2">
                    <a:lumMod val="75000"/>
                  </a:schemeClr>
                </a:solidFill>
                <a:latin typeface="Times New Roman" pitchFamily="18" charset="0"/>
                <a:cs typeface="Times New Roman" pitchFamily="18" charset="0"/>
              </a:rPr>
              <a:t>                                   16</a:t>
            </a:r>
            <a:r>
              <a:rPr lang="ru-RU" sz="1800" b="1" dirty="0">
                <a:solidFill>
                  <a:schemeClr val="tx2">
                    <a:lumMod val="75000"/>
                  </a:schemeClr>
                </a:solidFill>
                <a:latin typeface="Times New Roman" pitchFamily="18" charset="0"/>
                <a:cs typeface="Times New Roman" pitchFamily="18" charset="0"/>
              </a:rPr>
              <a:t>. Книги познавательного характера</a:t>
            </a:r>
            <a:r>
              <a:rPr lang="ru-RU" sz="1800" b="1" dirty="0" smtClean="0">
                <a:solidFill>
                  <a:schemeClr val="tx2">
                    <a:lumMod val="75000"/>
                  </a:schemeClr>
                </a:solidFill>
                <a:latin typeface="Times New Roman" pitchFamily="18" charset="0"/>
                <a:cs typeface="Times New Roman" pitchFamily="18" charset="0"/>
              </a:rPr>
              <a:t>.</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sz="1800" b="1" dirty="0" smtClean="0">
                <a:solidFill>
                  <a:schemeClr val="tx2">
                    <a:lumMod val="75000"/>
                  </a:schemeClr>
                </a:solidFill>
                <a:latin typeface="Times New Roman" pitchFamily="18" charset="0"/>
                <a:cs typeface="Times New Roman" pitchFamily="18" charset="0"/>
              </a:rPr>
              <a:t>                                   17</a:t>
            </a:r>
            <a:r>
              <a:rPr lang="ru-RU" sz="1800" b="1" dirty="0">
                <a:solidFill>
                  <a:schemeClr val="tx2">
                    <a:lumMod val="75000"/>
                  </a:schemeClr>
                </a:solidFill>
                <a:latin typeface="Times New Roman" pitchFamily="18" charset="0"/>
                <a:cs typeface="Times New Roman" pitchFamily="18" charset="0"/>
              </a:rPr>
              <a:t>.  </a:t>
            </a:r>
            <a:r>
              <a:rPr lang="ru-RU" sz="1800" b="1" dirty="0" smtClean="0">
                <a:solidFill>
                  <a:schemeClr val="tx2">
                    <a:lumMod val="75000"/>
                  </a:schemeClr>
                </a:solidFill>
                <a:latin typeface="Times New Roman" pitchFamily="18" charset="0"/>
                <a:cs typeface="Times New Roman" pitchFamily="18" charset="0"/>
              </a:rPr>
              <a:t>Коллекция ракушек.</a:t>
            </a:r>
            <a:r>
              <a:rPr lang="ru-RU" sz="1800" b="1" dirty="0">
                <a:solidFill>
                  <a:schemeClr val="tx2">
                    <a:lumMod val="75000"/>
                  </a:schemeClr>
                </a:solidFill>
                <a:latin typeface="Times New Roman" pitchFamily="18" charset="0"/>
                <a:cs typeface="Times New Roman" pitchFamily="18" charset="0"/>
              </a:rPr>
              <a:t/>
            </a:r>
            <a:br>
              <a:rPr lang="ru-RU" sz="1800" b="1" dirty="0">
                <a:solidFill>
                  <a:schemeClr val="tx2">
                    <a:lumMod val="75000"/>
                  </a:schemeClr>
                </a:solidFill>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endParaRPr lang="ru-RU"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7600" y="4151313"/>
            <a:ext cx="16764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71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fontScale="90000"/>
          </a:bodyPr>
          <a:lstStyle/>
          <a:p>
            <a:pPr algn="ctr"/>
            <a:r>
              <a:rPr lang="ru-RU" sz="4900" b="1" dirty="0" smtClean="0">
                <a:solidFill>
                  <a:srgbClr val="002060"/>
                </a:solidFill>
                <a:latin typeface="Times New Roman" pitchFamily="18" charset="0"/>
                <a:cs typeface="Times New Roman" pitchFamily="18" charset="0"/>
              </a:rPr>
              <a:t>Центр экспериментирования</a:t>
            </a:r>
            <a:br>
              <a:rPr lang="ru-RU" sz="4900" b="1" dirty="0" smtClean="0">
                <a:solidFill>
                  <a:srgbClr val="002060"/>
                </a:solidFill>
                <a:latin typeface="Times New Roman" pitchFamily="18" charset="0"/>
                <a:cs typeface="Times New Roman" pitchFamily="18" charset="0"/>
              </a:rPr>
            </a:br>
            <a:r>
              <a:rPr lang="ru-RU" sz="4900" b="1" dirty="0" smtClean="0">
                <a:solidFill>
                  <a:srgbClr val="002060"/>
                </a:solidFill>
                <a:latin typeface="Times New Roman" pitchFamily="18" charset="0"/>
                <a:cs typeface="Times New Roman" pitchFamily="18" charset="0"/>
              </a:rPr>
              <a:t>Улица </a:t>
            </a:r>
            <a:r>
              <a:rPr lang="ru-RU" sz="4900" b="1" dirty="0" err="1" smtClean="0">
                <a:solidFill>
                  <a:srgbClr val="002060"/>
                </a:solidFill>
                <a:latin typeface="Times New Roman" pitchFamily="18" charset="0"/>
                <a:cs typeface="Times New Roman" pitchFamily="18" charset="0"/>
              </a:rPr>
              <a:t>Незнайкина</a:t>
            </a:r>
            <a:r>
              <a:rPr lang="ru-RU" b="1" dirty="0" smtClean="0">
                <a:solidFill>
                  <a:schemeClr val="tx2">
                    <a:lumMod val="50000"/>
                  </a:schemeClr>
                </a:solidFill>
                <a:latin typeface="Times New Roman" pitchFamily="18" charset="0"/>
                <a:cs typeface="Times New Roman" pitchFamily="18" charset="0"/>
              </a:rPr>
              <a:t/>
            </a:r>
            <a:br>
              <a:rPr lang="ru-RU" b="1" dirty="0" smtClean="0">
                <a:solidFill>
                  <a:schemeClr val="tx2">
                    <a:lumMod val="50000"/>
                  </a:schemeClr>
                </a:solidFill>
                <a:latin typeface="Times New Roman" pitchFamily="18" charset="0"/>
                <a:cs typeface="Times New Roman" pitchFamily="18" charset="0"/>
              </a:rPr>
            </a:br>
            <a:endParaRPr lang="ru-RU" b="1" dirty="0">
              <a:solidFill>
                <a:schemeClr val="tx2">
                  <a:lumMod val="50000"/>
                </a:schemeClr>
              </a:solidFill>
              <a:latin typeface="Times New Roman" pitchFamily="18" charset="0"/>
              <a:cs typeface="Times New Roman" pitchFamily="18" charset="0"/>
            </a:endParaRPr>
          </a:p>
        </p:txBody>
      </p:sp>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22884" y="1700808"/>
            <a:ext cx="6696744" cy="5022558"/>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http://berezne.libr.rv.ua/kids/images/provzaoch.gif"/>
          <p:cNvPicPr/>
          <p:nvPr/>
        </p:nvPicPr>
        <p:blipFill>
          <a:blip r:embed="rId3">
            <a:extLst>
              <a:ext uri="{28A0092B-C50C-407E-A947-70E740481C1C}">
                <a14:useLocalDpi xmlns:a14="http://schemas.microsoft.com/office/drawing/2010/main"/>
              </a:ext>
            </a:extLst>
          </a:blip>
          <a:srcRect/>
          <a:stretch>
            <a:fillRect/>
          </a:stretch>
        </p:blipFill>
        <p:spPr bwMode="auto">
          <a:xfrm>
            <a:off x="7470473" y="3698399"/>
            <a:ext cx="1671567" cy="2707105"/>
          </a:xfrm>
          <a:prstGeom prst="rect">
            <a:avLst/>
          </a:prstGeom>
          <a:noFill/>
          <a:ln>
            <a:noFill/>
          </a:ln>
        </p:spPr>
      </p:pic>
    </p:spTree>
    <p:extLst>
      <p:ext uri="{BB962C8B-B14F-4D97-AF65-F5344CB8AC3E}">
        <p14:creationId xmlns:p14="http://schemas.microsoft.com/office/powerpoint/2010/main" val="3818031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89" y="116632"/>
            <a:ext cx="6512511" cy="1224136"/>
          </a:xfrm>
        </p:spPr>
        <p:txBody>
          <a:bodyPr/>
          <a:lstStyle/>
          <a:p>
            <a:r>
              <a:rPr lang="ru-RU" b="1" dirty="0" smtClean="0">
                <a:solidFill>
                  <a:schemeClr val="tx2">
                    <a:lumMod val="75000"/>
                  </a:schemeClr>
                </a:solidFill>
                <a:latin typeface="Times New Roman" pitchFamily="18" charset="0"/>
                <a:cs typeface="Times New Roman" pitchFamily="18" charset="0"/>
              </a:rPr>
              <a:t>Приборы-помощники</a:t>
            </a:r>
            <a:endParaRPr lang="ru-RU" b="1" dirty="0">
              <a:solidFill>
                <a:schemeClr val="tx2">
                  <a:lumMod val="75000"/>
                </a:schemeClr>
              </a:solidFill>
              <a:latin typeface="Times New Roman" pitchFamily="18" charset="0"/>
              <a:cs typeface="Times New Roman" pitchFamily="18" charset="0"/>
            </a:endParaRPr>
          </a:p>
        </p:txBody>
      </p:sp>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9512" y="1825476"/>
            <a:ext cx="2592288" cy="3861048"/>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8375" y="3062872"/>
            <a:ext cx="2387951" cy="1865335"/>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823" y="1566530"/>
            <a:ext cx="2522351" cy="1891764"/>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34147" y="1825476"/>
            <a:ext cx="2641569" cy="3861048"/>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48853" y="4788558"/>
            <a:ext cx="2600289" cy="1944216"/>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56732" y="4180607"/>
            <a:ext cx="16764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957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pPr algn="ctr"/>
            <a:r>
              <a:rPr lang="ru-RU" b="1" dirty="0">
                <a:latin typeface="Times New Roman" pitchFamily="18" charset="0"/>
                <a:cs typeface="Times New Roman" pitchFamily="18" charset="0"/>
              </a:rPr>
              <a:t>Схемы, модели с алгоритмами выполнения опытов.</a:t>
            </a:r>
            <a:br>
              <a:rPr lang="ru-RU" b="1" dirty="0">
                <a:latin typeface="Times New Roman" pitchFamily="18" charset="0"/>
                <a:cs typeface="Times New Roman" pitchFamily="18" charset="0"/>
              </a:rPr>
            </a:br>
            <a:endParaRPr lang="ru-RU" dirty="0"/>
          </a:p>
        </p:txBody>
      </p:sp>
      <p:pic>
        <p:nvPicPr>
          <p:cNvPr id="3" name="Рисунок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560" y="1984653"/>
            <a:ext cx="3960440" cy="2888693"/>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32040" y="3429000"/>
            <a:ext cx="4076896" cy="2947256"/>
          </a:xfrm>
          <a:prstGeom prst="rect">
            <a:avLst/>
          </a:prstGeom>
          <a:ln w="190500" cap="sq">
            <a:solidFill>
              <a:schemeClr val="tx2">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55590" y="4150519"/>
            <a:ext cx="16764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688494"/>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387</TotalTime>
  <Words>29</Words>
  <Application>Microsoft Office PowerPoint</Application>
  <PresentationFormat>Экран (4:3)</PresentationFormat>
  <Paragraphs>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Воздушный поток</vt:lpstr>
      <vt:lpstr>МДОУ детский сад компенсирующего вида  № 26 «Солнышко»  Познавательно-исследовательская деятельность группы № 3 «Росинка»                                                 Подготовил: воспитатель                                                                 логопедической группы                                                                    Рзаева Ирма Анатольевна</vt:lpstr>
      <vt:lpstr>Цель: Развитие познавательной активности детей в процессе экспериментирования.   Создание условий для формирования основного целостного мировидения ребенка средствами экспериментальной деятельности. Развитие наблюдательности, умение сравнивать, анализировать, обобщать, развитие познавательного интереса детей в процессе экспериментирования, установление причинно-следственной зависимости, умение делать выводы. Развитие внимания, зрительной, слуховой чувствительности. Создание предпосылок формирования у практических и умственных действий.</vt:lpstr>
      <vt:lpstr>                        Оборудование:  1. Приборы- помощники (увеличительные стёкла, песочные часы, компас, магниты). 2. Разнообразные по объему и форме сосуды из различных материалов( пластмасса, стекло, металл). 3. Природный материал( камешки, глина, песок, ракушки, шишки, мох, семена, листья деревьев). 4. Разные виды бумаги( обычная, картон, наждачная, копировальная). 5. Красители: пищевые и непищевые (гуашь, акварель). 6. Медицинские материалы( пипетки, мерные ложки, трубочки для коктейля). 7. Прочие материалы( зеркала, пластиковые стаканы, воздушные шары, сыпучие материалы, свечи , воронки, губки, контейнеры из "киндерсюрпризов" с отверстиями, внутри помещены вещества с разными запахами). 8. Измерительные материалы( метр, линейка, условные мерки). 9. Утилизированный материал( проволока, кусочки меха, кожи, ткани, пластмассы, дерева, пробки). 10. Технические материалы( гайки, скрепки, болты, гвозди, винтики, шурупы, детали конструктора). 11. Картотека экспериментов.                                    12. Мыльные пузыри.                                    13. Клеёнчатые фартуки.                                    14. Правила безопасности в центре экспериментирования.                                    15. Схемы, модели с алгоритмами выполнения опытов.                                    16. Книги познавательного характера.                                    17.  Коллекция ракушек.  </vt:lpstr>
      <vt:lpstr>Центр экспериментирования Улица Незнайкина </vt:lpstr>
      <vt:lpstr>Приборы-помощники</vt:lpstr>
      <vt:lpstr>Схемы, модели с алгоритмами выполнения опытов.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Irma</dc:creator>
  <cp:lastModifiedBy>Irma</cp:lastModifiedBy>
  <cp:revision>55</cp:revision>
  <dcterms:created xsi:type="dcterms:W3CDTF">2016-01-26T18:45:10Z</dcterms:created>
  <dcterms:modified xsi:type="dcterms:W3CDTF">2016-03-05T19:45:47Z</dcterms:modified>
</cp:coreProperties>
</file>