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11.03.2016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11.03.2016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11.03.2016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11.03.2016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11.03.2016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11.03.2016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11.03.2016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11.03.2016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11.03.2016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11.03.2016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11.03.2016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11.03.2016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kindergenii.ru/HTMLs/fizminutki.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2800" b="1" i="1" dirty="0" smtClean="0">
                <a:solidFill>
                  <a:srgbClr val="C00000"/>
                </a:solidFill>
              </a:rPr>
              <a:t>ФОРМЫ ОРГАНИЗАЦИИ ФИЗКУЛЬТУРНОЙ ДЕЯТЕЛЬНОСТИ</a:t>
            </a:r>
            <a:endParaRPr lang="ru-RU" sz="2800" b="1" i="1" dirty="0">
              <a:solidFill>
                <a:srgbClr val="C00000"/>
              </a:solidFill>
            </a:endParaRPr>
          </a:p>
        </p:txBody>
      </p:sp>
      <p:sp>
        <p:nvSpPr>
          <p:cNvPr id="3" name="Подзаголовок 2"/>
          <p:cNvSpPr>
            <a:spLocks noGrp="1"/>
          </p:cNvSpPr>
          <p:nvPr>
            <p:ph type="subTitle" idx="1"/>
          </p:nvPr>
        </p:nvSpPr>
        <p:spPr/>
        <p:txBody>
          <a:bodyPr>
            <a:normAutofit/>
          </a:bodyPr>
          <a:lstStyle/>
          <a:p>
            <a:r>
              <a:rPr lang="ru-RU" sz="2000" dirty="0" smtClean="0">
                <a:solidFill>
                  <a:schemeClr val="tx1"/>
                </a:solidFill>
              </a:rPr>
              <a:t>Инструктор по физической культуре                                             Хитина О.А.</a:t>
            </a:r>
            <a:endParaRPr lang="ru-RU" sz="2000" dirty="0">
              <a:solidFill>
                <a:schemeClr val="tx1"/>
              </a:solidFill>
            </a:endParaRPr>
          </a:p>
        </p:txBody>
      </p:sp>
    </p:spTree>
    <p:extLst>
      <p:ext uri="{BB962C8B-B14F-4D97-AF65-F5344CB8AC3E}">
        <p14:creationId xmlns="" xmlns:p14="http://schemas.microsoft.com/office/powerpoint/2010/main" val="1415912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57232"/>
            <a:ext cx="8229600" cy="1071570"/>
          </a:xfrm>
        </p:spPr>
        <p:txBody>
          <a:bodyPr>
            <a:normAutofit/>
          </a:bodyPr>
          <a:lstStyle/>
          <a:p>
            <a:r>
              <a:rPr lang="ru-RU" sz="2800" b="1" i="1" dirty="0" err="1" smtClean="0">
                <a:solidFill>
                  <a:srgbClr val="C00000"/>
                </a:solidFill>
              </a:rPr>
              <a:t>Физкультурно</a:t>
            </a:r>
            <a:r>
              <a:rPr lang="ru-RU" sz="2800" b="1" i="1" dirty="0" smtClean="0">
                <a:solidFill>
                  <a:srgbClr val="C00000"/>
                </a:solidFill>
              </a:rPr>
              <a:t> – оздоровительные                          мероприятия</a:t>
            </a:r>
            <a:endParaRPr lang="ru-RU" sz="2800" b="1" i="1" dirty="0">
              <a:solidFill>
                <a:srgbClr val="C00000"/>
              </a:solidFill>
            </a:endParaRPr>
          </a:p>
        </p:txBody>
      </p:sp>
      <p:sp>
        <p:nvSpPr>
          <p:cNvPr id="3" name="Объект 2"/>
          <p:cNvSpPr>
            <a:spLocks noGrp="1"/>
          </p:cNvSpPr>
          <p:nvPr>
            <p:ph idx="1"/>
          </p:nvPr>
        </p:nvSpPr>
        <p:spPr>
          <a:xfrm>
            <a:off x="785786" y="1928802"/>
            <a:ext cx="7572428" cy="4525963"/>
          </a:xfrm>
        </p:spPr>
        <p:txBody>
          <a:bodyPr>
            <a:noAutofit/>
          </a:bodyPr>
          <a:lstStyle/>
          <a:p>
            <a:pPr>
              <a:buNone/>
            </a:pPr>
            <a:r>
              <a:rPr lang="ru-RU" sz="1400" dirty="0" smtClean="0">
                <a:latin typeface="Times New Roman" pitchFamily="18" charset="0"/>
                <a:cs typeface="Times New Roman" pitchFamily="18" charset="0"/>
              </a:rPr>
              <a:t>Для всестороннего развития дошкольников чрезвычайно важно своевременно овладеть разнообразными движениями, в первую очередь основными их видами – бегом, ходьбой, прыжками, метанием, лазаньем, без которых нельзя активно участвовать в подвижных играх, а в дальнейшем заниматься спортом.</a:t>
            </a:r>
          </a:p>
          <a:p>
            <a:pPr>
              <a:buNone/>
            </a:pPr>
            <a:r>
              <a:rPr lang="ru-RU" sz="1400" dirty="0" smtClean="0">
                <a:latin typeface="Times New Roman" pitchFamily="18" charset="0"/>
                <a:cs typeface="Times New Roman" pitchFamily="18" charset="0"/>
              </a:rPr>
              <a:t>Усвоение детьми навыков этих движений, овладение правильными способами их выполнения обогащают двигательный опыт, необходимый в игровой деятельности, разнообразных жизненных ситуациях, труде и быту. Упражнения в основных видах движений расширяют диапазон двигательных способностей детей.</a:t>
            </a:r>
          </a:p>
          <a:p>
            <a:pPr>
              <a:buNone/>
            </a:pPr>
            <a:r>
              <a:rPr lang="ru-RU" sz="1400" dirty="0" smtClean="0">
                <a:latin typeface="Times New Roman" pitchFamily="18" charset="0"/>
                <a:cs typeface="Times New Roman" pitchFamily="18" charset="0"/>
              </a:rPr>
              <a:t>Обучение основным видам движений строится с учётом ведущих дидактических принципов. При подборе тех или иных упражнений учитывается достигнутый детьми уровень двигательных умений и предусматривается повышение требований к количественным и качественным показателям движений. Это необходимо для того, чтобы постоянно совершенствовать движения, не задерживать хода развития двигательных функций.</a:t>
            </a:r>
          </a:p>
          <a:p>
            <a:r>
              <a:rPr lang="ru-RU" sz="1400" dirty="0" smtClean="0">
                <a:latin typeface="Times New Roman" pitchFamily="18" charset="0"/>
                <a:cs typeface="Times New Roman" pitchFamily="18" charset="0"/>
              </a:rPr>
              <a:t>Детям очень нравиться имитировать движения различных животных, поэтому в своей практике я использую упражнения в основных движениях, которые напоминают движения животных. Котята знакомы детям своими повадками с рождения, поэтому они с удовольствием вживаются в образ котят и с радостью выполняют все физические движения.</a:t>
            </a:r>
          </a:p>
          <a:p>
            <a:endParaRPr lang="ru-RU" sz="1600" dirty="0"/>
          </a:p>
        </p:txBody>
      </p:sp>
    </p:spTree>
    <p:extLst>
      <p:ext uri="{BB962C8B-B14F-4D97-AF65-F5344CB8AC3E}">
        <p14:creationId xmlns="" xmlns:p14="http://schemas.microsoft.com/office/powerpoint/2010/main" val="3610168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928670"/>
            <a:ext cx="8229600" cy="714372"/>
          </a:xfrm>
        </p:spPr>
        <p:txBody>
          <a:bodyPr>
            <a:normAutofit/>
          </a:bodyPr>
          <a:lstStyle/>
          <a:p>
            <a:r>
              <a:rPr lang="ru-RU" sz="3200" b="1" i="1" dirty="0" smtClean="0">
                <a:solidFill>
                  <a:srgbClr val="C00000"/>
                </a:solidFill>
              </a:rPr>
              <a:t>Гигиеническое воспитание</a:t>
            </a:r>
            <a:endParaRPr lang="ru-RU" sz="3200" b="1" i="1" dirty="0">
              <a:solidFill>
                <a:srgbClr val="C00000"/>
              </a:solidFill>
            </a:endParaRPr>
          </a:p>
        </p:txBody>
      </p:sp>
      <p:sp>
        <p:nvSpPr>
          <p:cNvPr id="3" name="Содержимое 2"/>
          <p:cNvSpPr>
            <a:spLocks noGrp="1"/>
          </p:cNvSpPr>
          <p:nvPr>
            <p:ph idx="1"/>
          </p:nvPr>
        </p:nvSpPr>
        <p:spPr>
          <a:xfrm>
            <a:off x="457200" y="1571612"/>
            <a:ext cx="8229600" cy="4554551"/>
          </a:xfrm>
        </p:spPr>
        <p:txBody>
          <a:bodyPr>
            <a:normAutofit lnSpcReduction="10000"/>
          </a:bodyPr>
          <a:lstStyle/>
          <a:p>
            <a:r>
              <a:rPr lang="ru-RU" sz="1400" dirty="0" smtClean="0"/>
              <a:t>Общеизвестно, что здоровье человека закладывается в детстве. Организм ребенка очень пластичен, он гораздо чувствительнее к воздействиям внешней среды, чем организм взрослого; и от того, каковы эти воздействия — благоприятные или нет, зависит, как сложится его здоровье.</a:t>
            </a:r>
          </a:p>
          <a:p>
            <a:r>
              <a:rPr lang="ru-RU" sz="1400" dirty="0" smtClean="0"/>
              <a:t>Большое значение в охране и укреплении здоровья ребенка принадлежит его гигиеническому обучению и воспитанию.</a:t>
            </a:r>
          </a:p>
          <a:p>
            <a:r>
              <a:rPr lang="ru-RU" sz="1400" b="1" dirty="0" smtClean="0"/>
              <a:t>Гигиеническое воспитание </a:t>
            </a:r>
            <a:r>
              <a:rPr lang="ru-RU" sz="1400" dirty="0" smtClean="0"/>
              <a:t>— это часть общего воспитания, а гигиенические навыки — это неотъемлемая часть культурного поведения. Глубоко не правы те, кто считает, что сообщение детям гигиенических знаний и привитие им гигиенических навыков является делом медицинских работников. Это кровное дело родителей, тем более что грань отделяющая навыки гигиенического поведения от элементарных правил общежития, настолько неопределенна, что ее можно считать несуществующей.</a:t>
            </a:r>
          </a:p>
          <a:p>
            <a:r>
              <a:rPr lang="ru-RU" sz="1400" dirty="0" smtClean="0"/>
              <a:t>Приходить в детский сад или школу с чистыми руками — это гигиеническое или общекультурное правило? Закрывать рот носовым платком при кашле? Не приходить в детский сад или школу больным? Все эти правила и обосновывающие их знания должны войти в сознание детей путем внушения, систематического воспитания и это должны делать в первую очередь родители.</a:t>
            </a:r>
          </a:p>
          <a:p>
            <a:r>
              <a:rPr lang="ru-RU" sz="1400" dirty="0" smtClean="0"/>
              <a:t>Большое значение в профилактике различных заболеваний принадлежит личной гигиене. Личная гигиена — это уход за своим телом и содержание его в чистоте. Кожа защищает тело человека от болезней. Когда ребенок бегает, прыгает и ему становится жарко, то на его коже появляются капельки пота. Кроме того, на коже есть тонкий слой жира, кожного сала. Если кожу долго не мыть, то на ней накапливается жир и пот, на которых задерживаются частицы пыли. От этого кожа становится грязной, грубой и перестает защищать тело.</a:t>
            </a:r>
          </a:p>
          <a:p>
            <a:endParaRPr lang="ru-RU" sz="1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28670"/>
            <a:ext cx="8229600" cy="642942"/>
          </a:xfrm>
        </p:spPr>
        <p:txBody>
          <a:bodyPr>
            <a:normAutofit/>
          </a:bodyPr>
          <a:lstStyle/>
          <a:p>
            <a:r>
              <a:rPr lang="ru-RU" sz="2800" b="1" i="1" dirty="0" smtClean="0">
                <a:solidFill>
                  <a:srgbClr val="C00000"/>
                </a:solidFill>
              </a:rPr>
              <a:t>Дни здоровья, спортивные праздники и досуги</a:t>
            </a:r>
            <a:endParaRPr lang="ru-RU" sz="2800" b="1" i="1" dirty="0">
              <a:solidFill>
                <a:srgbClr val="C00000"/>
              </a:solidFill>
            </a:endParaRPr>
          </a:p>
        </p:txBody>
      </p:sp>
      <p:sp>
        <p:nvSpPr>
          <p:cNvPr id="3" name="Содержимое 2"/>
          <p:cNvSpPr>
            <a:spLocks noGrp="1"/>
          </p:cNvSpPr>
          <p:nvPr>
            <p:ph idx="1"/>
          </p:nvPr>
        </p:nvSpPr>
        <p:spPr>
          <a:xfrm>
            <a:off x="457200" y="1714488"/>
            <a:ext cx="8229600" cy="4411675"/>
          </a:xfrm>
        </p:spPr>
        <p:txBody>
          <a:bodyPr>
            <a:normAutofit fontScale="85000" lnSpcReduction="20000"/>
          </a:bodyPr>
          <a:lstStyle/>
          <a:p>
            <a:r>
              <a:rPr lang="ru-RU" sz="1400" dirty="0" smtClean="0"/>
              <a:t>В системе физического воспитания ребенка дошкольника прочное место заняли физкультурные праздники, которые зарекомендовали себя как наиболее приемлемая и эффективная форма активного отдыха детей. Многолетняя практика работы детских дошкольных учреждений показала значимость физкультурного праздника в активном приобщении каждого ребенка к занятиям физической культурой. Опыт организаций физкультурных праздников показал их положительное влияние на воспитание у детей интереса к активной двигательной деятельности, а также повышение роли семьи и детского сада в решении задач физического воспитания. Целью таких праздников является активное участие всего детского коллектива группы, посредством чего выявляется двигательная подготовленность детей, умение проявлять физические качества в необычных условиях и игровых ситуациях. В программу включаются физические упражнения, игры с элементами спорта и подвижные игры, спортивные упражнения, игры - эстафеты, а также занимательные викторины и загадки. Широкое использование музыкальных произведений, игровых приемов (построение сценария в сюжетной форме) делает праздник эмоционально ярким, запоминающимся событием в жизни ребенка. На праздник к детям приглашаются школьники - бывшие воспитанники дошкольного учреждения, спортсмены, активными его участниками являются родители. Не остаются безучастными и дети - болельщики, для них проводятся конкурсы и аттракционы. Интересно проходят летние и зимние физкультурные праздники, под девизами: «Будем спортом заниматься», «Зимушка - зима», «Зимние забавы», «Праздник Нептуна». В форе занимательного сюжета с детьми проводятся разнообразные упражнения и игры в воде. Физкультурные праздники являются важной организационной формой работы, которая имеет большое значение для комплексной реализации широкого круга оздоровительных и воспитательных задач. В рациональном сочетании с другими видами работы по физическому воспитанию, они помогают создать целесообразный двигательный режим, который служит повышению функциональных возможностей, улучшению работоспособности и закаленности детей.</a:t>
            </a:r>
            <a:br>
              <a:rPr lang="ru-RU" sz="1400" dirty="0" smtClean="0"/>
            </a:br>
            <a:r>
              <a:rPr lang="ru-RU" sz="1400" dirty="0" smtClean="0"/>
              <a:t>Физкультурные праздники значимы для всестороннего развития и воспитания ребят. Во время праздника они принимают заинтересованное участие в разнообразной двигательной деятельности - упражнениях, подвижных и спортивных играх, эстафетах, танцах, аттракционах. Действуя с большим эмоциональным подъемом, стремясь к достижению лучших результатов в условиях соревнования, дети совершенствуются физически. Проявление самостоятельности и инициативы в коллективе сверстников способствуют активному применению дошкольниками приобретенных ранее двигательных умений и навыков, развитию ловкости, быстроты, силы, выносливости, ориентировки в пространстве и др. полезных качеств и способностей.</a:t>
            </a:r>
            <a:endParaRPr lang="ru-RU"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356"/>
            <a:ext cx="8229600" cy="1214446"/>
          </a:xfrm>
        </p:spPr>
        <p:txBody>
          <a:bodyPr>
            <a:normAutofit/>
          </a:bodyPr>
          <a:lstStyle/>
          <a:p>
            <a:r>
              <a:rPr lang="ru-RU" sz="3200" b="1" i="1" dirty="0" smtClean="0">
                <a:solidFill>
                  <a:srgbClr val="C00000"/>
                </a:solidFill>
              </a:rPr>
              <a:t>Различные виды гимнастики</a:t>
            </a:r>
            <a:endParaRPr lang="ru-RU" sz="3200" b="1" i="1" dirty="0">
              <a:solidFill>
                <a:srgbClr val="C00000"/>
              </a:solidFill>
            </a:endParaRPr>
          </a:p>
        </p:txBody>
      </p:sp>
      <p:sp>
        <p:nvSpPr>
          <p:cNvPr id="3" name="Содержимое 2"/>
          <p:cNvSpPr>
            <a:spLocks noGrp="1"/>
          </p:cNvSpPr>
          <p:nvPr>
            <p:ph idx="1"/>
          </p:nvPr>
        </p:nvSpPr>
        <p:spPr>
          <a:xfrm>
            <a:off x="857224" y="1643050"/>
            <a:ext cx="7429552" cy="4483113"/>
          </a:xfrm>
        </p:spPr>
        <p:txBody>
          <a:bodyPr>
            <a:normAutofit/>
          </a:bodyPr>
          <a:lstStyle/>
          <a:p>
            <a:r>
              <a:rPr lang="ru-RU" sz="1400" b="1" i="1" dirty="0" smtClean="0">
                <a:latin typeface="Times New Roman" pitchFamily="18" charset="0"/>
                <a:cs typeface="Times New Roman" pitchFamily="18" charset="0"/>
              </a:rPr>
              <a:t>Коррекционная гимнастика</a:t>
            </a:r>
          </a:p>
          <a:p>
            <a:r>
              <a:rPr lang="ru-RU" sz="1400" b="1" i="1" dirty="0" smtClean="0">
                <a:latin typeface="Times New Roman" pitchFamily="18" charset="0"/>
                <a:cs typeface="Times New Roman" pitchFamily="18" charset="0"/>
              </a:rPr>
              <a:t>Утренняя гимнастика</a:t>
            </a:r>
          </a:p>
          <a:p>
            <a:r>
              <a:rPr lang="ru-RU" sz="1400" b="1" i="1" dirty="0" smtClean="0">
                <a:latin typeface="Times New Roman" pitchFamily="18" charset="0"/>
                <a:cs typeface="Times New Roman" pitchFamily="18" charset="0"/>
              </a:rPr>
              <a:t>Гимнастика для глаз</a:t>
            </a:r>
          </a:p>
          <a:p>
            <a:r>
              <a:rPr lang="ru-RU" sz="1400" b="1" i="1" dirty="0" smtClean="0">
                <a:latin typeface="Times New Roman" pitchFamily="18" charset="0"/>
                <a:cs typeface="Times New Roman" pitchFamily="18" charset="0"/>
              </a:rPr>
              <a:t>Пальчиковая гимнастика</a:t>
            </a:r>
          </a:p>
          <a:p>
            <a:r>
              <a:rPr lang="ru-RU" sz="1400" b="1" i="1" dirty="0" smtClean="0">
                <a:latin typeface="Times New Roman" pitchFamily="18" charset="0"/>
                <a:cs typeface="Times New Roman" pitchFamily="18" charset="0"/>
              </a:rPr>
              <a:t>Тренажерная гимнастика</a:t>
            </a:r>
          </a:p>
          <a:p>
            <a:r>
              <a:rPr lang="ru-RU" sz="1400" b="1" i="1" dirty="0" smtClean="0">
                <a:latin typeface="Times New Roman" pitchFamily="18" charset="0"/>
                <a:cs typeface="Times New Roman" pitchFamily="18" charset="0"/>
              </a:rPr>
              <a:t>Лечебная гимнастика </a:t>
            </a:r>
          </a:p>
          <a:p>
            <a:r>
              <a:rPr lang="ru-RU" sz="1400" b="1" i="1" dirty="0" smtClean="0">
                <a:latin typeface="Times New Roman" pitchFamily="18" charset="0"/>
                <a:cs typeface="Times New Roman" pitchFamily="18" charset="0"/>
              </a:rPr>
              <a:t>Дыхательная гимнастика   </a:t>
            </a:r>
          </a:p>
          <a:p>
            <a:r>
              <a:rPr lang="ru-RU" sz="1400" b="1" dirty="0" smtClean="0">
                <a:latin typeface="Times New Roman" pitchFamily="18" charset="0"/>
                <a:cs typeface="Times New Roman" pitchFamily="18" charset="0"/>
              </a:rPr>
              <a:t>Гимнастика</a:t>
            </a:r>
            <a:r>
              <a:rPr lang="ru-RU" sz="1400" dirty="0" smtClean="0">
                <a:latin typeface="Times New Roman" pitchFamily="18" charset="0"/>
                <a:cs typeface="Times New Roman" pitchFamily="18" charset="0"/>
              </a:rPr>
              <a:t> [греч. </a:t>
            </a:r>
            <a:r>
              <a:rPr lang="ru-RU" sz="1400" dirty="0" err="1" smtClean="0">
                <a:latin typeface="Times New Roman" pitchFamily="18" charset="0"/>
                <a:cs typeface="Times New Roman" pitchFamily="18" charset="0"/>
              </a:rPr>
              <a:t>gymnastike</a:t>
            </a:r>
            <a:r>
              <a:rPr lang="ru-RU" sz="1400" dirty="0" smtClean="0">
                <a:latin typeface="Times New Roman" pitchFamily="18" charset="0"/>
                <a:cs typeface="Times New Roman" pitchFamily="18" charset="0"/>
              </a:rPr>
              <a:t>, от </a:t>
            </a:r>
            <a:r>
              <a:rPr lang="ru-RU" sz="1400" dirty="0" err="1" smtClean="0">
                <a:latin typeface="Times New Roman" pitchFamily="18" charset="0"/>
                <a:cs typeface="Times New Roman" pitchFamily="18" charset="0"/>
              </a:rPr>
              <a:t>gymnazo</a:t>
            </a:r>
            <a:r>
              <a:rPr lang="ru-RU" sz="1400" dirty="0" smtClean="0">
                <a:latin typeface="Times New Roman" pitchFamily="18" charset="0"/>
                <a:cs typeface="Times New Roman" pitchFamily="18" charset="0"/>
              </a:rPr>
              <a:t> — тренирую, упражняю (</a:t>
            </a:r>
            <a:r>
              <a:rPr lang="ru-RU" sz="1400" dirty="0" err="1" smtClean="0">
                <a:latin typeface="Times New Roman" pitchFamily="18" charset="0"/>
                <a:cs typeface="Times New Roman" pitchFamily="18" charset="0"/>
              </a:rPr>
              <a:t>сь</a:t>
            </a:r>
            <a:r>
              <a:rPr lang="ru-RU" sz="1400" dirty="0" smtClean="0">
                <a:latin typeface="Times New Roman" pitchFamily="18" charset="0"/>
                <a:cs typeface="Times New Roman" pitchFamily="18" charset="0"/>
              </a:rPr>
              <a:t>)], система специально подобранных физических упражнений, методических приёмов, применяемых для укрепления здоровья, гармонического физического развития и совершенствования двигательных способностей человека, силы, ловкости, быстроты движений, выносливости и др. Объём применяемых упражнений позволяет воздействовать на весь организм в целом и развивать отдельные группы мышц и органы, регулировать нагрузку с учётом пола, возраста, уровня физической подготовленности.</a:t>
            </a:r>
            <a:endParaRPr lang="ru-RU" sz="1400" b="1" i="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57232"/>
            <a:ext cx="8229600" cy="1214446"/>
          </a:xfrm>
        </p:spPr>
        <p:txBody>
          <a:bodyPr>
            <a:normAutofit/>
          </a:bodyPr>
          <a:lstStyle/>
          <a:p>
            <a:r>
              <a:rPr lang="ru-RU" sz="2800" b="1" i="1" dirty="0" smtClean="0">
                <a:solidFill>
                  <a:srgbClr val="C00000"/>
                </a:solidFill>
                <a:latin typeface="Times New Roman" pitchFamily="18" charset="0"/>
                <a:cs typeface="Times New Roman" pitchFamily="18" charset="0"/>
              </a:rPr>
              <a:t>Физкультминутки</a:t>
            </a:r>
            <a:endParaRPr lang="ru-RU" sz="2800" b="1" i="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857224" y="2143116"/>
            <a:ext cx="7358114" cy="3983047"/>
          </a:xfrm>
        </p:spPr>
        <p:txBody>
          <a:bodyPr>
            <a:normAutofit/>
          </a:bodyPr>
          <a:lstStyle/>
          <a:p>
            <a:r>
              <a:rPr lang="ru-RU" sz="1800" dirty="0" smtClean="0">
                <a:latin typeface="Times New Roman" pitchFamily="18" charset="0"/>
                <a:cs typeface="Times New Roman" pitchFamily="18" charset="0"/>
              </a:rPr>
              <a:t>Веселой зарядкой можно заниматься с ребенком с самого раннего возраста. В процессе такой незатейливой подвижной игры малыш знакомится со своим телом, узнает ритм и красоту слова. Веселые </a:t>
            </a:r>
            <a:r>
              <a:rPr lang="ru-RU" sz="1800" dirty="0" err="1" smtClean="0">
                <a:latin typeface="Times New Roman" pitchFamily="18" charset="0"/>
                <a:cs typeface="Times New Roman" pitchFamily="18" charset="0"/>
              </a:rPr>
              <a:t>физминутки</a:t>
            </a:r>
            <a:r>
              <a:rPr lang="ru-RU" sz="1800" dirty="0" smtClean="0">
                <a:latin typeface="Times New Roman" pitchFamily="18" charset="0"/>
                <a:cs typeface="Times New Roman" pitchFamily="18" charset="0"/>
              </a:rPr>
              <a:t> - прекрасная возможность для детей с пользой размяться между различными занятиями, которые требуют усидчивости и внимания.</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Особенно следует уделить внимание </a:t>
            </a:r>
            <a:r>
              <a:rPr lang="ru-RU" sz="1800" dirty="0" smtClean="0">
                <a:latin typeface="Times New Roman" pitchFamily="18" charset="0"/>
                <a:cs typeface="Times New Roman" pitchFamily="18" charset="0"/>
                <a:hlinkClick r:id="rId2"/>
              </a:rPr>
              <a:t>утренней </a:t>
            </a:r>
            <a:r>
              <a:rPr lang="ru-RU" sz="1800" dirty="0" err="1" smtClean="0">
                <a:latin typeface="Times New Roman" pitchFamily="18" charset="0"/>
                <a:cs typeface="Times New Roman" pitchFamily="18" charset="0"/>
                <a:hlinkClick r:id="rId2"/>
              </a:rPr>
              <a:t>физминутке</a:t>
            </a:r>
            <a:r>
              <a:rPr lang="ru-RU" sz="1800" dirty="0" smtClean="0">
                <a:latin typeface="Times New Roman" pitchFamily="18" charset="0"/>
                <a:cs typeface="Times New Roman" pitchFamily="18" charset="0"/>
              </a:rPr>
              <a:t>, которая с самого утра поднимает настроение малыша и готовит его к интересному, плодотворному дню.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Очень помогают физкультминутки </a:t>
            </a:r>
            <a:r>
              <a:rPr lang="ru-RU" sz="1800" dirty="0" err="1" smtClean="0">
                <a:latin typeface="Times New Roman" pitchFamily="18" charset="0"/>
                <a:cs typeface="Times New Roman" pitchFamily="18" charset="0"/>
              </a:rPr>
              <a:t>назанятиях</a:t>
            </a:r>
            <a:r>
              <a:rPr lang="ru-RU" sz="1800" dirty="0" smtClean="0">
                <a:latin typeface="Times New Roman" pitchFamily="18" charset="0"/>
                <a:cs typeface="Times New Roman" pitchFamily="18" charset="0"/>
              </a:rPr>
              <a:t>. Если дети устали, то воспитателю следует провести короткую </a:t>
            </a:r>
            <a:r>
              <a:rPr lang="ru-RU" sz="1800" dirty="0" smtClean="0">
                <a:latin typeface="Times New Roman" pitchFamily="18" charset="0"/>
                <a:cs typeface="Times New Roman" pitchFamily="18" charset="0"/>
                <a:hlinkClick r:id="rId2"/>
              </a:rPr>
              <a:t>групповую </a:t>
            </a:r>
            <a:r>
              <a:rPr lang="ru-RU" sz="1800" dirty="0" err="1" smtClean="0">
                <a:latin typeface="Times New Roman" pitchFamily="18" charset="0"/>
                <a:cs typeface="Times New Roman" pitchFamily="18" charset="0"/>
                <a:hlinkClick r:id="rId2"/>
              </a:rPr>
              <a:t>физминутку</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928670"/>
            <a:ext cx="8229600" cy="1143000"/>
          </a:xfrm>
        </p:spPr>
        <p:txBody>
          <a:bodyPr>
            <a:normAutofit/>
          </a:bodyPr>
          <a:lstStyle/>
          <a:p>
            <a:r>
              <a:rPr lang="ru-RU" sz="3200" b="1" i="1" dirty="0" smtClean="0">
                <a:solidFill>
                  <a:srgbClr val="C00000"/>
                </a:solidFill>
                <a:latin typeface="Times New Roman" pitchFamily="18" charset="0"/>
                <a:cs typeface="Times New Roman" pitchFamily="18" charset="0"/>
              </a:rPr>
              <a:t>Спортивные упражнения и игры</a:t>
            </a:r>
            <a:endParaRPr lang="ru-RU" sz="3200" b="1" i="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857224" y="1857364"/>
            <a:ext cx="7429552" cy="4268799"/>
          </a:xfrm>
        </p:spPr>
        <p:txBody>
          <a:bodyPr>
            <a:normAutofit/>
          </a:bodyPr>
          <a:lstStyle/>
          <a:p>
            <a:pPr>
              <a:buNone/>
            </a:pPr>
            <a:r>
              <a:rPr lang="ru-RU" sz="1400" b="1" i="1" dirty="0" smtClean="0">
                <a:latin typeface="Times New Roman" pitchFamily="18" charset="0"/>
                <a:cs typeface="Times New Roman" pitchFamily="18" charset="0"/>
              </a:rPr>
              <a:t>         Большую роль во всестороннем физическом воспитании детей дошкольного возраста играют спортивные игры, элементы спортивных игр и спортивные упражнения. Они подбираются с учетом возраста, состояния здоровья, индивидуальной склонности и интересов детей. В них используются лишь некоторые элементы техники спортивных игр, доступные и полезные детям дошкольного возраста. На основе этих, разученных детьми, элементов, могут быть организованы игры, которые проводятся по упрощенным правилам.</a:t>
            </a:r>
            <a:br>
              <a:rPr lang="ru-RU" sz="1400" b="1" i="1" dirty="0" smtClean="0">
                <a:latin typeface="Times New Roman" pitchFamily="18" charset="0"/>
                <a:cs typeface="Times New Roman" pitchFamily="18" charset="0"/>
              </a:rPr>
            </a:br>
            <a:r>
              <a:rPr lang="ru-RU" sz="1400" b="1" i="1" dirty="0" smtClean="0">
                <a:latin typeface="Times New Roman" pitchFamily="18" charset="0"/>
                <a:cs typeface="Times New Roman" pitchFamily="18" charset="0"/>
              </a:rPr>
              <a:t/>
            </a:r>
            <a:br>
              <a:rPr lang="ru-RU" sz="1400" b="1" i="1" dirty="0" smtClean="0">
                <a:latin typeface="Times New Roman" pitchFamily="18" charset="0"/>
                <a:cs typeface="Times New Roman" pitchFamily="18" charset="0"/>
              </a:rPr>
            </a:br>
            <a:r>
              <a:rPr lang="ru-RU" sz="1400" b="1" i="1" dirty="0" smtClean="0">
                <a:latin typeface="Times New Roman" pitchFamily="18" charset="0"/>
                <a:cs typeface="Times New Roman" pitchFamily="18" charset="0"/>
              </a:rPr>
              <a:t>Спортивные игры укрепляют крупные группы мышц, развивают психофизические качества: силу, быстроту, ловкость, выносливость. В спортивных играх у ребенка повышается умственная активность, ориентировка в пространстве, развивается сообразительность, быстрота мышления, происходит осознание собственных действий. Ребенок учится согласовывать свои действия с действиями товарищей; у него воспитывается сдержанность, самообладание, ответственность, воля и решительность; обогащается его сенсомоторный опыт, развивается творчество. Чем богаче сенсомоторный опыт ребенка, тем легче формируются его двигательные навыки. Этот опыт успешно приобретается при выполнении специально подобранных, методически правильно организованных физических упражнений. </a:t>
            </a:r>
            <a:endParaRPr lang="ru-RU" sz="1400" b="1" i="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00108"/>
            <a:ext cx="8229600" cy="785818"/>
          </a:xfrm>
        </p:spPr>
        <p:txBody>
          <a:bodyPr>
            <a:normAutofit/>
          </a:bodyPr>
          <a:lstStyle/>
          <a:p>
            <a:r>
              <a:rPr lang="ru-RU" sz="3200" b="1" i="1" dirty="0" smtClean="0">
                <a:solidFill>
                  <a:srgbClr val="C00000"/>
                </a:solidFill>
                <a:latin typeface="Times New Roman" pitchFamily="18" charset="0"/>
                <a:cs typeface="Times New Roman" pitchFamily="18" charset="0"/>
              </a:rPr>
              <a:t>Подвижные игры</a:t>
            </a:r>
            <a:endParaRPr lang="ru-RU" sz="3200" b="1" i="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1000100" y="1714488"/>
            <a:ext cx="7143800" cy="4411675"/>
          </a:xfrm>
        </p:spPr>
        <p:txBody>
          <a:bodyPr>
            <a:noAutofit/>
          </a:bodyPr>
          <a:lstStyle/>
          <a:p>
            <a:pPr algn="just">
              <a:buNone/>
            </a:pPr>
            <a:r>
              <a:rPr lang="ru-RU" sz="1200" b="1" i="1" dirty="0" smtClean="0">
                <a:solidFill>
                  <a:schemeClr val="accent2">
                    <a:lumMod val="75000"/>
                  </a:schemeClr>
                </a:solidFill>
                <a:latin typeface="Times New Roman" pitchFamily="18" charset="0"/>
                <a:cs typeface="Times New Roman" pitchFamily="18" charset="0"/>
              </a:rPr>
              <a:t>Игра </a:t>
            </a:r>
            <a:r>
              <a:rPr lang="ru-RU" sz="1200" dirty="0" smtClean="0">
                <a:latin typeface="Times New Roman" pitchFamily="18" charset="0"/>
                <a:cs typeface="Times New Roman" pitchFamily="18" charset="0"/>
              </a:rPr>
              <a:t>– вид деятельности ребенка, который представляет сознательную, инициативную деятельность, направленную на достижение условной цели, добровольно установленной играющим. В игре удовлетворяются физические и духовные потребности ребенка, в ней формируют </a:t>
            </a:r>
            <a:r>
              <a:rPr lang="ru-RU" sz="1200" dirty="0" err="1" smtClean="0">
                <a:latin typeface="Times New Roman" pitchFamily="18" charset="0"/>
                <a:cs typeface="Times New Roman" pitchFamily="18" charset="0"/>
              </a:rPr>
              <a:t>ся</a:t>
            </a:r>
            <a:r>
              <a:rPr lang="ru-RU" sz="1200" dirty="0" smtClean="0">
                <a:latin typeface="Times New Roman" pitchFamily="18" charset="0"/>
                <a:cs typeface="Times New Roman" pitchFamily="18" charset="0"/>
              </a:rPr>
              <a:t> его ум, волевые качества. Единственной формой деятельности ребенка является игра, которая во всех случаях отвечает его организации.</a:t>
            </a:r>
          </a:p>
          <a:p>
            <a:pPr algn="just">
              <a:buNone/>
            </a:pPr>
            <a:r>
              <a:rPr lang="ru-RU" sz="1200" dirty="0" smtClean="0">
                <a:latin typeface="Times New Roman" pitchFamily="18" charset="0"/>
                <a:cs typeface="Times New Roman" pitchFamily="18" charset="0"/>
              </a:rPr>
              <a:t>В игре ребенок ищет и часто находит «рабочую площадку» для воспитания своих нравственных и физических качеств, его организм требует</a:t>
            </a:r>
          </a:p>
          <a:p>
            <a:pPr algn="just">
              <a:buNone/>
            </a:pPr>
            <a:r>
              <a:rPr lang="ru-RU" sz="1200" dirty="0" smtClean="0">
                <a:latin typeface="Times New Roman" pitchFamily="18" charset="0"/>
                <a:cs typeface="Times New Roman" pitchFamily="18" charset="0"/>
              </a:rPr>
              <a:t>выхода в деятельности, соответствующей его внутреннему состоянию.  Через игру можно воздействовать на детский коллектив, исключая пря  мое давление, наказание, излишнюю нервозность в работе. Но в то же  время игра не может служить средством обучения дошкольников более сложным по координации движениям, требующим определенной четкой техники, усиленной концентрации внимания, дополнительных волевых  усилий.</a:t>
            </a:r>
          </a:p>
          <a:p>
            <a:pPr algn="just">
              <a:buNone/>
            </a:pPr>
            <a:r>
              <a:rPr lang="ru-RU" sz="1200" dirty="0" smtClean="0">
                <a:latin typeface="Times New Roman" pitchFamily="18" charset="0"/>
                <a:cs typeface="Times New Roman" pitchFamily="18" charset="0"/>
              </a:rPr>
              <a:t>Для младших дошкольников подвижные игры являются жизненной потребностью. С их помощью решаются самые разнообразные задачи: образовательные, воспитательные, оздоровительные. В процессе игр  создаются благоприятные условия для развития и совершенствования</a:t>
            </a:r>
          </a:p>
          <a:p>
            <a:pPr algn="just">
              <a:buNone/>
            </a:pPr>
            <a:r>
              <a:rPr lang="ru-RU" sz="1200" dirty="0" smtClean="0">
                <a:latin typeface="Times New Roman" pitchFamily="18" charset="0"/>
                <a:cs typeface="Times New Roman" pitchFamily="18" charset="0"/>
              </a:rPr>
              <a:t>моторики детей, формирования нравственных качеств, а также привычек и навыков жизни в коллективе.</a:t>
            </a:r>
          </a:p>
          <a:p>
            <a:pPr algn="just">
              <a:buNone/>
            </a:pPr>
            <a:r>
              <a:rPr lang="ru-RU" sz="1200" dirty="0" smtClean="0">
                <a:latin typeface="Times New Roman" pitchFamily="18" charset="0"/>
                <a:cs typeface="Times New Roman" pitchFamily="18" charset="0"/>
              </a:rPr>
              <a:t>Основными задачами физического воспитания являются укрепление здоровья, содействие правильному развитию, обучение учащихся жизненно необходимым двигательным навыкам, развитие физических,</a:t>
            </a:r>
          </a:p>
          <a:p>
            <a:pPr algn="just">
              <a:buNone/>
            </a:pPr>
            <a:r>
              <a:rPr lang="ru-RU" sz="1200" dirty="0" smtClean="0">
                <a:latin typeface="Times New Roman" pitchFamily="18" charset="0"/>
                <a:cs typeface="Times New Roman" pitchFamily="18" charset="0"/>
              </a:rPr>
              <a:t>волевых и моральных качеств.</a:t>
            </a:r>
          </a:p>
          <a:p>
            <a:pPr algn="just">
              <a:buNone/>
            </a:pPr>
            <a:endParaRPr lang="ru-RU" sz="12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00108"/>
            <a:ext cx="8229600" cy="857256"/>
          </a:xfrm>
        </p:spPr>
        <p:txBody>
          <a:bodyPr>
            <a:normAutofit/>
          </a:bodyPr>
          <a:lstStyle/>
          <a:p>
            <a:r>
              <a:rPr lang="ru-RU" sz="2800" b="1" i="1" dirty="0" smtClean="0">
                <a:solidFill>
                  <a:schemeClr val="accent2">
                    <a:lumMod val="75000"/>
                  </a:schemeClr>
                </a:solidFill>
                <a:latin typeface="Times New Roman" pitchFamily="18" charset="0"/>
                <a:cs typeface="Times New Roman" pitchFamily="18" charset="0"/>
              </a:rPr>
              <a:t>Самостоятельная двигательная активность</a:t>
            </a:r>
            <a:endParaRPr lang="ru-RU" sz="2800" b="1" i="1" dirty="0">
              <a:solidFill>
                <a:schemeClr val="accent2">
                  <a:lumMod val="75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857224" y="1857364"/>
            <a:ext cx="7358114" cy="4268799"/>
          </a:xfrm>
        </p:spPr>
        <p:txBody>
          <a:bodyPr>
            <a:normAutofit/>
          </a:bodyPr>
          <a:lstStyle/>
          <a:p>
            <a:pPr>
              <a:buNone/>
            </a:pPr>
            <a:r>
              <a:rPr lang="ru-RU" sz="1800" dirty="0" smtClean="0">
                <a:latin typeface="Times New Roman" pitchFamily="18" charset="0"/>
                <a:cs typeface="Times New Roman" pitchFamily="18" charset="0"/>
              </a:rPr>
              <a:t>Двигательную активность осуществляю согласно двигательному режиму, в который входят: утренняя гимнастика, подвижные игры, игровые упражнения, занятия по развитию движений. В основу методики обучения детей движениям, опираюсь на такие принципы, как доступность, систематичность, последовательность и повторность.</a:t>
            </a:r>
          </a:p>
          <a:p>
            <a:pPr>
              <a:buNone/>
            </a:pPr>
            <a:r>
              <a:rPr lang="ru-RU" sz="1800" dirty="0" smtClean="0">
                <a:latin typeface="Times New Roman" pitchFamily="18" charset="0"/>
                <a:cs typeface="Times New Roman" pitchFamily="18" charset="0"/>
              </a:rPr>
              <a:t>Для развития самовыражения и самостоятельной двигательной деятельности детей в групповой комнате создан спортивный уголок с достаточным набором спортивного инвентаря и пособий:</a:t>
            </a:r>
          </a:p>
          <a:p>
            <a:pPr>
              <a:buNone/>
            </a:pPr>
            <a:r>
              <a:rPr lang="ru-RU" sz="1800" dirty="0" smtClean="0">
                <a:latin typeface="Times New Roman" pitchFamily="18" charset="0"/>
                <a:cs typeface="Times New Roman" pitchFamily="18" charset="0"/>
              </a:rPr>
              <a:t>-облегченные надувные мячи</a:t>
            </a:r>
          </a:p>
          <a:p>
            <a:pPr>
              <a:buNone/>
            </a:pPr>
            <a:endParaRPr lang="ru-RU" sz="1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994</Words>
  <Application>Microsoft Office PowerPoint</Application>
  <PresentationFormat>Экран (4:3)</PresentationFormat>
  <Paragraphs>40</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ФОРМЫ ОРГАНИЗАЦИИ ФИЗКУЛЬТУРНОЙ ДЕЯТЕЛЬНОСТИ</vt:lpstr>
      <vt:lpstr>Физкультурно – оздоровительные                          мероприятия</vt:lpstr>
      <vt:lpstr>Гигиеническое воспитание</vt:lpstr>
      <vt:lpstr>Дни здоровья, спортивные праздники и досуги</vt:lpstr>
      <vt:lpstr>Различные виды гимнастики</vt:lpstr>
      <vt:lpstr>Физкультминутки</vt:lpstr>
      <vt:lpstr>Спортивные упражнения и игры</vt:lpstr>
      <vt:lpstr>Подвижные игры</vt:lpstr>
      <vt:lpstr>Самостоятельная двигательная активность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Пользователь</cp:lastModifiedBy>
  <cp:revision>15</cp:revision>
  <dcterms:created xsi:type="dcterms:W3CDTF">2013-02-04T20:24:40Z</dcterms:created>
  <dcterms:modified xsi:type="dcterms:W3CDTF">2016-03-11T05:13:03Z</dcterms:modified>
</cp:coreProperties>
</file>