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0" r:id="rId4"/>
    <p:sldId id="259" r:id="rId5"/>
    <p:sldId id="258" r:id="rId6"/>
    <p:sldId id="257" r:id="rId7"/>
    <p:sldId id="264" r:id="rId8"/>
    <p:sldId id="267" r:id="rId9"/>
    <p:sldId id="261" r:id="rId10"/>
    <p:sldId id="262" r:id="rId11"/>
    <p:sldId id="256" r:id="rId12"/>
    <p:sldId id="263" r:id="rId13"/>
    <p:sldId id="268"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C62CE1-2968-4715-BB88-D36AF2592B5D}" type="datetimeFigureOut">
              <a:rPr lang="ru-RU" smtClean="0"/>
              <a:pPr/>
              <a:t>26.02.2016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871BF-DE67-4D88-A214-338AB4895E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62CE1-2968-4715-BB88-D36AF2592B5D}" type="datetimeFigureOut">
              <a:rPr lang="ru-RU" smtClean="0"/>
              <a:pPr/>
              <a:t>26.02.2016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871BF-DE67-4D88-A214-338AB4895E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bsurdopedia.wikia.com/wiki/%D0%95%D0%B3%D0%B8%D0%BF%D0%B5%D1%8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absurdopedia.wikia.com/wiki/%D0%9E%D0%9C%D0%9E%D0%9D_%D0%A0%D0%90?veaction=edit&amp;redlink=1"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2643182"/>
            <a:ext cx="8229600" cy="3143272"/>
          </a:xfrm>
        </p:spPr>
        <p:txBody>
          <a:bodyPr>
            <a:normAutofit fontScale="90000"/>
          </a:bodyPr>
          <a:lstStyle/>
          <a:p>
            <a:r>
              <a:rPr lang="ru-RU" sz="2400" b="1" dirty="0" smtClean="0">
                <a:solidFill>
                  <a:srgbClr val="002060"/>
                </a:solidFill>
              </a:rPr>
              <a:t/>
            </a:r>
            <a:br>
              <a:rPr lang="ru-RU" sz="2400" b="1" dirty="0" smtClean="0">
                <a:solidFill>
                  <a:srgbClr val="002060"/>
                </a:solidFill>
              </a:rPr>
            </a:br>
            <a:r>
              <a:rPr lang="ru-RU" sz="2400" b="1" dirty="0" smtClean="0">
                <a:solidFill>
                  <a:srgbClr val="002060"/>
                </a:solidFill>
              </a:rPr>
              <a:t/>
            </a:r>
            <a:br>
              <a:rPr lang="ru-RU" sz="2400" b="1" dirty="0" smtClean="0">
                <a:solidFill>
                  <a:srgbClr val="002060"/>
                </a:solidFill>
              </a:rPr>
            </a:br>
            <a:r>
              <a:rPr lang="ru-RU" sz="2400" b="1" dirty="0" smtClean="0">
                <a:solidFill>
                  <a:srgbClr val="002060"/>
                </a:solidFill>
              </a:rPr>
              <a:t/>
            </a:r>
            <a:br>
              <a:rPr lang="ru-RU" sz="2400" b="1" dirty="0" smtClean="0">
                <a:solidFill>
                  <a:srgbClr val="002060"/>
                </a:solidFill>
              </a:rPr>
            </a:br>
            <a:r>
              <a:rPr lang="ru-RU" sz="2400" b="1" dirty="0" smtClean="0">
                <a:solidFill>
                  <a:srgbClr val="002060"/>
                </a:solidFill>
              </a:rPr>
              <a:t/>
            </a:r>
            <a:br>
              <a:rPr lang="ru-RU" sz="2400" b="1" dirty="0" smtClean="0">
                <a:solidFill>
                  <a:srgbClr val="002060"/>
                </a:solidFill>
              </a:rPr>
            </a:br>
            <a:r>
              <a:rPr lang="ru-RU" sz="2000" b="1" dirty="0" smtClean="0">
                <a:solidFill>
                  <a:srgbClr val="002060"/>
                </a:solidFill>
              </a:rPr>
              <a:t>Государственное бюджетное дошкольное образовательное</a:t>
            </a:r>
            <a:br>
              <a:rPr lang="ru-RU" sz="2000" b="1" dirty="0" smtClean="0">
                <a:solidFill>
                  <a:srgbClr val="002060"/>
                </a:solidFill>
              </a:rPr>
            </a:br>
            <a:r>
              <a:rPr lang="ru-RU" sz="2000" b="1" dirty="0" smtClean="0">
                <a:solidFill>
                  <a:srgbClr val="002060"/>
                </a:solidFill>
              </a:rPr>
              <a:t> учреждение комбинированного типа детский сад №2</a:t>
            </a:r>
            <a:br>
              <a:rPr lang="ru-RU" sz="2000" b="1" dirty="0" smtClean="0">
                <a:solidFill>
                  <a:srgbClr val="002060"/>
                </a:solidFill>
              </a:rPr>
            </a:br>
            <a:r>
              <a:rPr lang="ru-RU" sz="2000" b="1" dirty="0" smtClean="0">
                <a:solidFill>
                  <a:srgbClr val="002060"/>
                </a:solidFill>
              </a:rPr>
              <a:t> </a:t>
            </a:r>
            <a:r>
              <a:rPr lang="ru-RU" sz="2000" b="1" dirty="0" err="1" smtClean="0">
                <a:solidFill>
                  <a:srgbClr val="002060"/>
                </a:solidFill>
              </a:rPr>
              <a:t>Петродворцового</a:t>
            </a:r>
            <a:r>
              <a:rPr lang="ru-RU" sz="2000" b="1" dirty="0" smtClean="0">
                <a:solidFill>
                  <a:srgbClr val="002060"/>
                </a:solidFill>
              </a:rPr>
              <a:t> </a:t>
            </a:r>
            <a:r>
              <a:rPr lang="ru-RU" sz="2000" b="1" smtClean="0">
                <a:solidFill>
                  <a:srgbClr val="002060"/>
                </a:solidFill>
              </a:rPr>
              <a:t>р-на СПБ</a:t>
            </a:r>
            <a:br>
              <a:rPr lang="ru-RU" sz="2000" b="1"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 </a:t>
            </a:r>
            <a:r>
              <a:rPr lang="ru-RU" sz="2400" b="1" dirty="0" smtClean="0">
                <a:solidFill>
                  <a:srgbClr val="002060"/>
                </a:solidFill>
              </a:rPr>
              <a:t> Консультация для педагогов</a:t>
            </a:r>
            <a:r>
              <a:rPr lang="ru-RU" sz="2000" b="1" dirty="0" smtClean="0">
                <a:solidFill>
                  <a:srgbClr val="002060"/>
                </a:solidFill>
              </a:rPr>
              <a:t/>
            </a:r>
            <a:br>
              <a:rPr lang="ru-RU" sz="2000" b="1" dirty="0" smtClean="0">
                <a:solidFill>
                  <a:srgbClr val="002060"/>
                </a:solidFill>
              </a:rPr>
            </a:br>
            <a:r>
              <a:rPr lang="ru-RU" sz="1600" dirty="0" smtClean="0"/>
              <a:t/>
            </a:r>
            <a:br>
              <a:rPr lang="ru-RU" sz="1600" dirty="0" smtClean="0"/>
            </a:br>
            <a:r>
              <a:rPr lang="ru-RU" sz="1600" dirty="0" smtClean="0"/>
              <a:t/>
            </a:r>
            <a:br>
              <a:rPr lang="ru-RU" sz="1600" dirty="0" smtClean="0"/>
            </a:br>
            <a:r>
              <a:rPr lang="ru-RU" sz="3200" b="1" dirty="0" smtClean="0">
                <a:solidFill>
                  <a:srgbClr val="002060"/>
                </a:solidFill>
              </a:rPr>
              <a:t>Использование перфокарт в работе</a:t>
            </a:r>
            <a:br>
              <a:rPr lang="ru-RU" sz="3200" b="1" dirty="0" smtClean="0">
                <a:solidFill>
                  <a:srgbClr val="002060"/>
                </a:solidFill>
              </a:rPr>
            </a:br>
            <a:r>
              <a:rPr lang="ru-RU" sz="3200" b="1" dirty="0" smtClean="0">
                <a:solidFill>
                  <a:srgbClr val="002060"/>
                </a:solidFill>
              </a:rPr>
              <a:t> с дошкольниками</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t>
            </a:r>
            <a:r>
              <a:rPr lang="ru-RU" sz="2200" b="1" dirty="0" smtClean="0">
                <a:solidFill>
                  <a:srgbClr val="002060"/>
                </a:solidFill>
              </a:rPr>
              <a:t>Составила Гайдай </a:t>
            </a:r>
            <a:r>
              <a:rPr lang="ru-RU" sz="2200" b="1" dirty="0" err="1" smtClean="0">
                <a:solidFill>
                  <a:srgbClr val="002060"/>
                </a:solidFill>
              </a:rPr>
              <a:t>Е.Н.-воспитатель</a:t>
            </a: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высшей кв.категории</a:t>
            </a:r>
            <a:br>
              <a:rPr lang="ru-RU" sz="2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2000" b="1" dirty="0" err="1" smtClean="0">
                <a:solidFill>
                  <a:srgbClr val="002060"/>
                </a:solidFill>
              </a:rPr>
              <a:t>Составила:Гайдай</a:t>
            </a:r>
            <a:r>
              <a:rPr lang="ru-RU" sz="2000" b="1" dirty="0" smtClean="0">
                <a:solidFill>
                  <a:srgbClr val="002060"/>
                </a:solidFill>
              </a:rPr>
              <a:t> Е.Н.</a:t>
            </a:r>
            <a:r>
              <a:rPr lang="ru-RU" sz="3200" b="1" dirty="0" smtClean="0">
                <a:solidFill>
                  <a:srgbClr val="002060"/>
                </a:solidFill>
              </a:rPr>
              <a:t/>
            </a:r>
            <a:br>
              <a:rPr lang="ru-RU" sz="3200" b="1" dirty="0" smtClean="0">
                <a:solidFill>
                  <a:srgbClr val="002060"/>
                </a:solidFill>
              </a:rPr>
            </a:br>
            <a:r>
              <a:rPr lang="ru-RU" sz="3200" dirty="0" smtClean="0"/>
              <a:t>.</a:t>
            </a:r>
            <a:r>
              <a:rPr lang="ru-RU" sz="2800" dirty="0" smtClean="0"/>
              <a:t/>
            </a:r>
            <a:br>
              <a:rPr lang="ru-RU" sz="2800" dirty="0" smtClean="0"/>
            </a:br>
            <a:r>
              <a:rPr lang="ru-RU" sz="3100" b="1" dirty="0" smtClean="0">
                <a:solidFill>
                  <a:srgbClr val="002060"/>
                </a:solidFill>
              </a:rPr>
              <a:t> </a:t>
            </a:r>
            <a:r>
              <a:rPr lang="ru-RU" sz="1600" dirty="0" smtClean="0">
                <a:solidFill>
                  <a:srgbClr val="002060"/>
                </a:solidFill>
              </a:rPr>
              <a:t/>
            </a:r>
            <a:br>
              <a:rPr lang="ru-RU" sz="1600" dirty="0" smtClean="0">
                <a:solidFill>
                  <a:srgbClr val="002060"/>
                </a:solidFill>
              </a:rPr>
            </a:br>
            <a:r>
              <a:rPr lang="ru-RU" sz="1600" dirty="0" smtClean="0"/>
              <a:t/>
            </a:r>
            <a:br>
              <a:rPr lang="ru-RU" sz="1600" dirty="0" smtClean="0"/>
            </a:br>
            <a:r>
              <a:rPr lang="ru-RU" sz="1600" dirty="0" smtClean="0"/>
              <a:t/>
            </a:r>
            <a:br>
              <a:rPr lang="ru-RU" sz="1600" dirty="0" smtClean="0"/>
            </a:br>
            <a:endParaRPr lang="ru-RU" sz="1600" dirty="0"/>
          </a:p>
        </p:txBody>
      </p:sp>
      <p:pic>
        <p:nvPicPr>
          <p:cNvPr id="5" name="Рисунок 4" descr="книга.gif"/>
          <p:cNvPicPr>
            <a:picLocks noChangeAspect="1"/>
          </p:cNvPicPr>
          <p:nvPr/>
        </p:nvPicPr>
        <p:blipFill>
          <a:blip r:embed="rId3" cstate="print"/>
          <a:stretch>
            <a:fillRect/>
          </a:stretch>
        </p:blipFill>
        <p:spPr>
          <a:xfrm>
            <a:off x="1785918" y="1714488"/>
            <a:ext cx="4786345" cy="45720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7.jpg"/>
          <p:cNvPicPr>
            <a:picLocks noGrp="1" noChangeAspect="1"/>
          </p:cNvPicPr>
          <p:nvPr>
            <p:ph idx="1"/>
          </p:nvPr>
        </p:nvPicPr>
        <p:blipFill>
          <a:blip r:embed="rId2" cstate="print"/>
          <a:stretch>
            <a:fillRect/>
          </a:stretch>
        </p:blipFill>
        <p:spPr>
          <a:xfrm>
            <a:off x="0" y="0"/>
            <a:ext cx="9144001" cy="6858000"/>
          </a:xfrm>
        </p:spPr>
      </p:pic>
      <p:pic>
        <p:nvPicPr>
          <p:cNvPr id="5" name="Рисунок 4" descr="20160129_122511.jpg"/>
          <p:cNvPicPr>
            <a:picLocks noChangeAspect="1"/>
          </p:cNvPicPr>
          <p:nvPr/>
        </p:nvPicPr>
        <p:blipFill>
          <a:blip r:embed="rId3" cstate="print"/>
          <a:stretch>
            <a:fillRect/>
          </a:stretch>
        </p:blipFill>
        <p:spPr>
          <a:xfrm>
            <a:off x="785786" y="142852"/>
            <a:ext cx="2571768" cy="235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20160129_122858.jpg"/>
          <p:cNvPicPr>
            <a:picLocks noChangeAspect="1"/>
          </p:cNvPicPr>
          <p:nvPr/>
        </p:nvPicPr>
        <p:blipFill>
          <a:blip r:embed="rId4" cstate="print"/>
          <a:srcRect l="25781" t="1389" r="15625"/>
          <a:stretch>
            <a:fillRect/>
          </a:stretch>
        </p:blipFill>
        <p:spPr>
          <a:xfrm>
            <a:off x="6286512" y="2643182"/>
            <a:ext cx="2490276" cy="2143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20160129_121909.jpg"/>
          <p:cNvPicPr>
            <a:picLocks noChangeAspect="1"/>
          </p:cNvPicPr>
          <p:nvPr/>
        </p:nvPicPr>
        <p:blipFill>
          <a:blip r:embed="rId5" cstate="print"/>
          <a:srcRect l="498" t="1046" r="919" b="15620"/>
          <a:stretch>
            <a:fillRect/>
          </a:stretch>
        </p:blipFill>
        <p:spPr>
          <a:xfrm rot="10800000">
            <a:off x="285720" y="2643182"/>
            <a:ext cx="271464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20160129_122637.jpg"/>
          <p:cNvPicPr>
            <a:picLocks noChangeAspect="1"/>
          </p:cNvPicPr>
          <p:nvPr/>
        </p:nvPicPr>
        <p:blipFill>
          <a:blip r:embed="rId6" cstate="print"/>
          <a:srcRect l="22656" r="14844"/>
          <a:stretch>
            <a:fillRect/>
          </a:stretch>
        </p:blipFill>
        <p:spPr>
          <a:xfrm>
            <a:off x="3286116" y="2643182"/>
            <a:ext cx="2643206"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20160129_124128.jpg"/>
          <p:cNvPicPr>
            <a:picLocks noChangeAspect="1"/>
          </p:cNvPicPr>
          <p:nvPr/>
        </p:nvPicPr>
        <p:blipFill>
          <a:blip r:embed="rId7" cstate="print"/>
          <a:srcRect l="23437" t="13889" r="15625" b="27778"/>
          <a:stretch>
            <a:fillRect/>
          </a:stretch>
        </p:blipFill>
        <p:spPr>
          <a:xfrm>
            <a:off x="571472" y="4929198"/>
            <a:ext cx="3286148" cy="176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20160204_084839.jpg"/>
          <p:cNvPicPr>
            <a:picLocks noChangeAspect="1"/>
          </p:cNvPicPr>
          <p:nvPr/>
        </p:nvPicPr>
        <p:blipFill>
          <a:blip r:embed="rId8" cstate="print"/>
          <a:stretch>
            <a:fillRect/>
          </a:stretch>
        </p:blipFill>
        <p:spPr>
          <a:xfrm>
            <a:off x="4357686" y="428604"/>
            <a:ext cx="2778112"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Рисунок 10" descr="20160129_122036.jpg"/>
          <p:cNvPicPr>
            <a:picLocks noChangeAspect="1"/>
          </p:cNvPicPr>
          <p:nvPr/>
        </p:nvPicPr>
        <p:blipFill>
          <a:blip r:embed="rId9" cstate="print"/>
          <a:srcRect t="3072" r="7608" b="4219"/>
          <a:stretch>
            <a:fillRect/>
          </a:stretch>
        </p:blipFill>
        <p:spPr>
          <a:xfrm rot="16200000">
            <a:off x="5584841" y="3702043"/>
            <a:ext cx="1750390" cy="420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17.jpg"/>
          <p:cNvPicPr>
            <a:picLocks noGrp="1" noChangeAspect="1"/>
          </p:cNvPicPr>
          <p:nvPr>
            <p:ph idx="1"/>
          </p:nvPr>
        </p:nvPicPr>
        <p:blipFill>
          <a:blip r:embed="rId2" cstate="print"/>
          <a:stretch>
            <a:fillRect/>
          </a:stretch>
        </p:blipFill>
        <p:spPr>
          <a:xfrm>
            <a:off x="0" y="0"/>
            <a:ext cx="9228428" cy="6948463"/>
          </a:xfrm>
        </p:spPr>
      </p:pic>
      <p:sp>
        <p:nvSpPr>
          <p:cNvPr id="4" name="Заголовок 3"/>
          <p:cNvSpPr>
            <a:spLocks noGrp="1"/>
          </p:cNvSpPr>
          <p:nvPr>
            <p:ph type="title"/>
          </p:nvPr>
        </p:nvSpPr>
        <p:spPr>
          <a:xfrm>
            <a:off x="457200" y="357166"/>
            <a:ext cx="8229600" cy="6215106"/>
          </a:xfrm>
        </p:spPr>
        <p:txBody>
          <a:bodyPr>
            <a:normAutofit fontScale="90000"/>
          </a:bodyPr>
          <a:lstStyle/>
          <a:p>
            <a:pPr algn="l"/>
            <a:r>
              <a:rPr lang="ru-RU" sz="3600" b="1" dirty="0" smtClean="0">
                <a:solidFill>
                  <a:srgbClr val="002060"/>
                </a:solidFill>
              </a:rPr>
              <a:t/>
            </a:r>
            <a:br>
              <a:rPr lang="ru-RU" sz="3600" b="1" dirty="0" smtClean="0">
                <a:solidFill>
                  <a:srgbClr val="002060"/>
                </a:solidFill>
              </a:rPr>
            </a:br>
            <a:r>
              <a:rPr lang="ru-RU" sz="3600" b="1" dirty="0" smtClean="0">
                <a:solidFill>
                  <a:srgbClr val="002060"/>
                </a:solidFill>
              </a:rPr>
              <a:t>                    </a:t>
            </a:r>
            <a:r>
              <a:rPr lang="ru-RU" sz="2400" b="1" dirty="0" smtClean="0">
                <a:solidFill>
                  <a:srgbClr val="002060"/>
                </a:solidFill>
              </a:rPr>
              <a:t>Консультация для педагогов</a:t>
            </a:r>
            <a:br>
              <a:rPr lang="ru-RU" sz="2400" b="1" dirty="0" smtClean="0">
                <a:solidFill>
                  <a:srgbClr val="002060"/>
                </a:solidFill>
              </a:rPr>
            </a:br>
            <a:r>
              <a:rPr lang="ru-RU" sz="2400" b="1" dirty="0">
                <a:solidFill>
                  <a:srgbClr val="002060"/>
                </a:solidFill>
              </a:rPr>
              <a:t/>
            </a:r>
            <a:br>
              <a:rPr lang="ru-RU" sz="2400" b="1" dirty="0">
                <a:solidFill>
                  <a:srgbClr val="002060"/>
                </a:solidFill>
              </a:rPr>
            </a:br>
            <a:r>
              <a:rPr lang="ru-RU" sz="1800" b="1" dirty="0" smtClean="0">
                <a:solidFill>
                  <a:srgbClr val="002060"/>
                </a:solidFill>
              </a:rPr>
              <a:t/>
            </a:r>
            <a:br>
              <a:rPr lang="ru-RU" sz="1800" b="1" dirty="0" smtClean="0">
                <a:solidFill>
                  <a:srgbClr val="002060"/>
                </a:solidFill>
              </a:rPr>
            </a:br>
            <a:r>
              <a:rPr lang="ru-RU" sz="1800" b="1" dirty="0" smtClean="0">
                <a:solidFill>
                  <a:srgbClr val="002060"/>
                </a:solidFill>
              </a:rPr>
              <a:t>                           </a:t>
            </a:r>
            <a:r>
              <a:rPr lang="ru-RU" sz="3600" b="1" dirty="0" smtClean="0">
                <a:solidFill>
                  <a:srgbClr val="002060"/>
                </a:solidFill>
              </a:rPr>
              <a:t>Использование перфокарт</a:t>
            </a:r>
            <a:br>
              <a:rPr lang="ru-RU" sz="3600" b="1" dirty="0" smtClean="0">
                <a:solidFill>
                  <a:srgbClr val="002060"/>
                </a:solidFill>
              </a:rPr>
            </a:br>
            <a:r>
              <a:rPr lang="ru-RU" sz="3600" b="1" dirty="0" smtClean="0">
                <a:solidFill>
                  <a:srgbClr val="002060"/>
                </a:solidFill>
              </a:rPr>
              <a:t>              в работе с детьми старшего</a:t>
            </a:r>
            <a:br>
              <a:rPr lang="ru-RU" sz="3600" b="1" dirty="0" smtClean="0">
                <a:solidFill>
                  <a:srgbClr val="002060"/>
                </a:solidFill>
              </a:rPr>
            </a:br>
            <a:r>
              <a:rPr lang="ru-RU" sz="3600" b="1" dirty="0" smtClean="0">
                <a:solidFill>
                  <a:srgbClr val="002060"/>
                </a:solidFill>
              </a:rPr>
              <a:t>               дошкольного  возраста</a:t>
            </a:r>
            <a:br>
              <a:rPr lang="ru-RU" sz="3600" b="1" dirty="0" smtClean="0">
                <a:solidFill>
                  <a:srgbClr val="002060"/>
                </a:solidFill>
              </a:rPr>
            </a:br>
            <a:r>
              <a:rPr lang="ru-RU" sz="3600" b="1" dirty="0" smtClean="0">
                <a:solidFill>
                  <a:srgbClr val="002060"/>
                </a:solidFill>
              </a:rPr>
              <a:t>       </a:t>
            </a:r>
            <a:br>
              <a:rPr lang="ru-RU" sz="3600" b="1" dirty="0" smtClean="0">
                <a:solidFill>
                  <a:srgbClr val="002060"/>
                </a:solidFill>
              </a:rPr>
            </a:br>
            <a:r>
              <a:rPr lang="ru-RU" sz="2200" b="1" dirty="0" smtClean="0">
                <a:solidFill>
                  <a:srgbClr val="002060"/>
                </a:solidFill>
              </a:rPr>
              <a:t> Перфокарта </a:t>
            </a:r>
            <a:r>
              <a:rPr lang="ru-RU" sz="2200" dirty="0" smtClean="0">
                <a:solidFill>
                  <a:srgbClr val="002060"/>
                </a:solidFill>
              </a:rPr>
              <a:t>–карточка стандартной формы с пробитыми на ней в определенном порядке отверстиями ,несущими закодированную информацию</a:t>
            </a:r>
            <a:r>
              <a:rPr lang="ru-RU" sz="3600" b="1" dirty="0" smtClean="0">
                <a:solidFill>
                  <a:srgbClr val="002060"/>
                </a:solidFill>
              </a:rPr>
              <a:t/>
            </a:r>
            <a:br>
              <a:rPr lang="ru-RU" sz="3600" b="1" dirty="0" smtClean="0">
                <a:solidFill>
                  <a:srgbClr val="002060"/>
                </a:solidFill>
              </a:rPr>
            </a:br>
            <a:r>
              <a:rPr lang="ru-RU" sz="3600" b="1" dirty="0" smtClean="0">
                <a:solidFill>
                  <a:srgbClr val="002060"/>
                </a:solidFill>
              </a:rPr>
              <a:t/>
            </a:r>
            <a:br>
              <a:rPr lang="ru-RU" sz="3600" b="1" dirty="0" smtClean="0">
                <a:solidFill>
                  <a:srgbClr val="002060"/>
                </a:solidFill>
              </a:rPr>
            </a:br>
            <a:r>
              <a:rPr lang="ru-RU" sz="2200" b="1" dirty="0" smtClean="0">
                <a:solidFill>
                  <a:srgbClr val="002060"/>
                </a:solidFill>
              </a:rPr>
              <a:t> Цель:</a:t>
            </a:r>
            <a:br>
              <a:rPr lang="ru-RU" sz="2200" b="1" dirty="0" smtClean="0">
                <a:solidFill>
                  <a:srgbClr val="002060"/>
                </a:solidFill>
              </a:rPr>
            </a:br>
            <a:r>
              <a:rPr lang="ru-RU" sz="2200" dirty="0" smtClean="0">
                <a:solidFill>
                  <a:srgbClr val="002060"/>
                </a:solidFill>
              </a:rPr>
              <a:t>Способствовать :</a:t>
            </a:r>
            <a:br>
              <a:rPr lang="ru-RU" sz="2200" dirty="0" smtClean="0">
                <a:solidFill>
                  <a:srgbClr val="002060"/>
                </a:solidFill>
              </a:rPr>
            </a:br>
            <a:r>
              <a:rPr lang="ru-RU" sz="2200" dirty="0" smtClean="0">
                <a:solidFill>
                  <a:srgbClr val="002060"/>
                </a:solidFill>
              </a:rPr>
              <a:t>-повышению интереса педагогов к использованию наглядных</a:t>
            </a:r>
            <a:br>
              <a:rPr lang="ru-RU" sz="2200" dirty="0" smtClean="0">
                <a:solidFill>
                  <a:srgbClr val="002060"/>
                </a:solidFill>
              </a:rPr>
            </a:br>
            <a:r>
              <a:rPr lang="ru-RU" sz="2200" dirty="0" smtClean="0">
                <a:solidFill>
                  <a:srgbClr val="002060"/>
                </a:solidFill>
              </a:rPr>
              <a:t> моделей  в работе с детьми;</a:t>
            </a:r>
            <a:br>
              <a:rPr lang="ru-RU" sz="2200" dirty="0" smtClean="0">
                <a:solidFill>
                  <a:srgbClr val="002060"/>
                </a:solidFill>
              </a:rPr>
            </a:br>
            <a:r>
              <a:rPr lang="ru-RU" sz="2200" dirty="0" smtClean="0">
                <a:solidFill>
                  <a:srgbClr val="002060"/>
                </a:solidFill>
              </a:rPr>
              <a:t>-повышению уровня профессионализма воспитателей</a:t>
            </a:r>
            <a:r>
              <a:rPr lang="ru-RU" sz="2200" dirty="0" smtClean="0"/>
              <a:t>. </a:t>
            </a:r>
            <a:r>
              <a:rPr lang="ru-RU" sz="3600" b="1" dirty="0" smtClean="0">
                <a:solidFill>
                  <a:srgbClr val="002060"/>
                </a:solidFill>
              </a:rPr>
              <a:t/>
            </a:r>
            <a:br>
              <a:rPr lang="ru-RU" sz="3600" b="1" dirty="0" smtClean="0">
                <a:solidFill>
                  <a:srgbClr val="002060"/>
                </a:solidFill>
              </a:rPr>
            </a:br>
            <a:r>
              <a:rPr lang="ru-RU" sz="3600" dirty="0" smtClean="0">
                <a:solidFill>
                  <a:srgbClr val="002060"/>
                </a:solidFill>
              </a:rPr>
              <a:t>                                                   </a:t>
            </a:r>
            <a:r>
              <a:rPr lang="ru-RU" sz="2200" dirty="0" err="1" smtClean="0">
                <a:solidFill>
                  <a:srgbClr val="002060"/>
                </a:solidFill>
              </a:rPr>
              <a:t>Составила:Гайдай</a:t>
            </a:r>
            <a:r>
              <a:rPr lang="ru-RU" sz="2200" dirty="0" smtClean="0">
                <a:solidFill>
                  <a:srgbClr val="002060"/>
                </a:solidFill>
              </a:rPr>
              <a:t> Е.Н.</a:t>
            </a:r>
            <a:br>
              <a:rPr lang="ru-RU" sz="2200" dirty="0" smtClean="0">
                <a:solidFill>
                  <a:srgbClr val="002060"/>
                </a:solidFill>
              </a:rPr>
            </a:br>
            <a:r>
              <a:rPr lang="ru-RU" sz="2700" dirty="0" smtClean="0">
                <a:solidFill>
                  <a:srgbClr val="002060"/>
                </a:solidFill>
              </a:rPr>
              <a:t>.</a:t>
            </a:r>
            <a:r>
              <a:rPr lang="ru-RU" sz="2700" dirty="0" smtClean="0"/>
              <a:t> </a:t>
            </a:r>
            <a:r>
              <a:rPr lang="ru-RU" sz="3600" dirty="0" smtClean="0"/>
              <a:t/>
            </a:r>
            <a:br>
              <a:rPr lang="ru-RU" sz="3600" dirty="0" smtClean="0"/>
            </a:br>
            <a:endParaRPr lang="ru-RU" sz="3600" b="1" dirty="0">
              <a:solidFill>
                <a:srgbClr val="002060"/>
              </a:solidFill>
            </a:endParaRPr>
          </a:p>
        </p:txBody>
      </p:sp>
      <p:pic>
        <p:nvPicPr>
          <p:cNvPr id="7" name="Рисунок 6" descr="017.jpg"/>
          <p:cNvPicPr>
            <a:picLocks noChangeAspect="1"/>
          </p:cNvPicPr>
          <p:nvPr/>
        </p:nvPicPr>
        <p:blipFill>
          <a:blip r:embed="rId2" cstate="print"/>
          <a:stretch>
            <a:fillRect/>
          </a:stretch>
        </p:blipFill>
        <p:spPr>
          <a:xfrm>
            <a:off x="17859" y="142852"/>
            <a:ext cx="9126141" cy="6858000"/>
          </a:xfrm>
          <a:prstGeom prst="rect">
            <a:avLst/>
          </a:prstGeom>
        </p:spPr>
      </p:pic>
      <p:sp>
        <p:nvSpPr>
          <p:cNvPr id="8193" name="Rectangle 1"/>
          <p:cNvSpPr>
            <a:spLocks noChangeArrowheads="1"/>
          </p:cNvSpPr>
          <p:nvPr/>
        </p:nvSpPr>
        <p:spPr bwMode="auto">
          <a:xfrm>
            <a:off x="285720" y="92385"/>
            <a:ext cx="23076573"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cs typeface="Calibri" pitchFamily="34" charset="0"/>
              </a:rPr>
              <a:t>Использование перфокарт на занятиях позволяет:</a:t>
            </a:r>
            <a:endParaRPr kumimoji="0" lang="ru-RU" sz="2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-систематизировать знания детей; </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-упражнять в классификации ,сравнении, обобщении,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доказательной речи;</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 активизировать  мыслительную деятельность ,память,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внимание детей;</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 закрепить названия предметов, явлений, событий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окружающей действительности; расширять словарь детей;</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cs typeface="Calibri" pitchFamily="34" charset="0"/>
              </a:rPr>
              <a:t>развивать мелку моторику рук, графические навыки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cs typeface="Calibri" pitchFamily="34" charset="0"/>
              </a:rPr>
              <a:t>слуховое внимание, инициативность , сообразительность;</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-формировать навык самоконтроля и самооценки, умение понимать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учебную задачу и выполнять её самостоятельно;</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-поддерживать интерес к познавательной деятельности, желание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играть в игры различного содержания проявляя настойчивость,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целеустремлённость, взаимопомощь.</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В работе с перфокартами, помимо задач, направленных на развитие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мышления, памяти, решаются и</a:t>
            </a:r>
            <a:r>
              <a:rPr kumimoji="0" lang="ru-RU" sz="2000" b="1" i="0" u="none" strike="noStrike" cap="none" normalizeH="0" baseline="0" dirty="0" smtClean="0">
                <a:ln>
                  <a:noFill/>
                </a:ln>
                <a:solidFill>
                  <a:srgbClr val="002060"/>
                </a:solidFill>
                <a:effectLst/>
                <a:cs typeface="Calibri" pitchFamily="34" charset="0"/>
              </a:rPr>
              <a:t> коррекционные задачи: </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-на прослеживающую функцию глаза,</a:t>
            </a: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cs typeface="Calibri" pitchFamily="34" charset="0"/>
              </a:rPr>
              <a:t>ориентировку на листе бумаги (детям, имеющим нарушения зрения,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cs typeface="Calibri" pitchFamily="34" charset="0"/>
              </a:rPr>
              <a:t> очень нелегко проводить линии слева направо и одновременно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2060"/>
                </a:solidFill>
                <a:effectLst/>
                <a:cs typeface="Calibri" pitchFamily="34" charset="0"/>
              </a:rPr>
              <a:t> следить взором за направлением руки).</a:t>
            </a:r>
            <a:r>
              <a:rPr kumimoji="0" lang="ru-RU" sz="2000" b="1" i="0" u="none" strike="noStrike" cap="none" normalizeH="0" baseline="0" dirty="0" smtClean="0">
                <a:ln>
                  <a:noFill/>
                </a:ln>
                <a:solidFill>
                  <a:srgbClr val="002060"/>
                </a:solidFill>
                <a:effectLst/>
                <a:cs typeface="Calibri" pitchFamily="34" charset="0"/>
              </a:rPr>
              <a:t> </a:t>
            </a:r>
            <a:endParaRPr kumimoji="0" lang="ru-RU" sz="2000" b="0" i="0" u="none" strike="noStrike" cap="none" normalizeH="0" baseline="0" dirty="0" smtClean="0">
              <a:ln>
                <a:noFill/>
              </a:ln>
              <a:solidFill>
                <a:srgbClr val="002060"/>
              </a:solidFill>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17.jpg"/>
          <p:cNvPicPr>
            <a:picLocks noChangeAspect="1"/>
          </p:cNvPicPr>
          <p:nvPr/>
        </p:nvPicPr>
        <p:blipFill>
          <a:blip r:embed="rId2" cstate="print"/>
          <a:stretch>
            <a:fillRect/>
          </a:stretch>
        </p:blipFill>
        <p:spPr>
          <a:xfrm>
            <a:off x="0" y="0"/>
            <a:ext cx="9108281" cy="6858000"/>
          </a:xfrm>
          <a:prstGeom prst="rect">
            <a:avLst/>
          </a:prstGeom>
        </p:spPr>
      </p:pic>
      <p:sp>
        <p:nvSpPr>
          <p:cNvPr id="2" name="Заголовок 1"/>
          <p:cNvSpPr>
            <a:spLocks noGrp="1"/>
          </p:cNvSpPr>
          <p:nvPr>
            <p:ph type="title"/>
          </p:nvPr>
        </p:nvSpPr>
        <p:spPr>
          <a:xfrm>
            <a:off x="457200" y="285728"/>
            <a:ext cx="8229600" cy="1071570"/>
          </a:xfrm>
        </p:spPr>
        <p:txBody>
          <a:bodyPr>
            <a:normAutofit/>
          </a:bodyPr>
          <a:lstStyle/>
          <a:p>
            <a:r>
              <a:rPr lang="ru-RU" sz="2800" b="1" dirty="0" smtClean="0">
                <a:solidFill>
                  <a:srgbClr val="002060"/>
                </a:solidFill>
              </a:rPr>
              <a:t>Возможности использования перфокарт</a:t>
            </a:r>
            <a:endParaRPr lang="ru-RU" sz="2800" b="1" dirty="0">
              <a:solidFill>
                <a:srgbClr val="002060"/>
              </a:solidFill>
            </a:endParaRPr>
          </a:p>
        </p:txBody>
      </p:sp>
      <p:sp>
        <p:nvSpPr>
          <p:cNvPr id="1025" name="Rectangle 1"/>
          <p:cNvSpPr>
            <a:spLocks noGrp="1" noChangeArrowheads="1"/>
          </p:cNvSpPr>
          <p:nvPr>
            <p:ph idx="1"/>
          </p:nvPr>
        </p:nvSpPr>
        <p:spPr bwMode="auto">
          <a:xfrm>
            <a:off x="214283" y="1541858"/>
            <a:ext cx="264320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 Воспитателями ДОУ в рамках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непосредственной образовательной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деятельности на подгрупповых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индивидуальных занятиях.</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27" name="Rectangle 3"/>
          <p:cNvSpPr>
            <a:spLocks noChangeArrowheads="1"/>
          </p:cNvSpPr>
          <p:nvPr/>
        </p:nvSpPr>
        <p:spPr bwMode="auto">
          <a:xfrm>
            <a:off x="6286512" y="2770540"/>
            <a:ext cx="2500330" cy="295465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dirty="0" smtClean="0">
                <a:solidFill>
                  <a:srgbClr val="002060"/>
                </a:solidFill>
                <a:latin typeface="Calibri" pitchFamily="34" charset="0"/>
                <a:ea typeface="Times New Roman" pitchFamily="18" charset="0"/>
                <a:cs typeface="Calibri" pitchFamily="34" charset="0"/>
              </a:rPr>
              <a:t>В</a:t>
            </a: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оспитателями и родителями дошкольников в </a:t>
            </a:r>
            <a:r>
              <a:rPr lang="ru-RU" sz="2400" dirty="0" smtClean="0">
                <a:solidFill>
                  <a:srgbClr val="002060"/>
                </a:solidFill>
                <a:latin typeface="Calibri" pitchFamily="34" charset="0"/>
                <a:ea typeface="Times New Roman" pitchFamily="18" charset="0"/>
                <a:cs typeface="Calibri" pitchFamily="34" charset="0"/>
              </a:rPr>
              <a:t>с</a:t>
            </a: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амостоятельной деятельности в детском саду и дома.</a:t>
            </a:r>
            <a:endPar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357554" y="2168160"/>
            <a:ext cx="2500330"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Воспитателями ДОУ в рамках образовательной деятельности в режимных моментах.</a:t>
            </a: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solidFill>
                <a:srgbClr val="002060"/>
              </a:solidFill>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428760"/>
          </a:xfrm>
        </p:spPr>
        <p:txBody>
          <a:bodyPr>
            <a:normAutofit fontScale="90000"/>
          </a:bodyPr>
          <a:lstStyle/>
          <a:p>
            <a:pPr algn="l"/>
            <a:r>
              <a:rPr lang="ru-RU" sz="3100" b="1" dirty="0" smtClean="0">
                <a:solidFill>
                  <a:srgbClr val="002060"/>
                </a:solidFill>
              </a:rPr>
              <a:t>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r>
            <a:br>
              <a:rPr lang="ru-RU" sz="3100" b="1" dirty="0" smtClean="0">
                <a:solidFill>
                  <a:srgbClr val="002060"/>
                </a:solidFill>
              </a:rPr>
            </a:br>
            <a:endParaRPr lang="ru-RU" sz="2700" dirty="0">
              <a:solidFill>
                <a:srgbClr val="002060"/>
              </a:solidFill>
            </a:endParaRPr>
          </a:p>
        </p:txBody>
      </p:sp>
      <p:pic>
        <p:nvPicPr>
          <p:cNvPr id="8" name="Рисунок 7" descr="017.jpg"/>
          <p:cNvPicPr>
            <a:picLocks noChangeAspect="1"/>
          </p:cNvPicPr>
          <p:nvPr/>
        </p:nvPicPr>
        <p:blipFill>
          <a:blip r:embed="rId2" cstate="print"/>
          <a:stretch>
            <a:fillRect/>
          </a:stretch>
        </p:blipFill>
        <p:spPr>
          <a:xfrm>
            <a:off x="17859" y="0"/>
            <a:ext cx="9108281" cy="6858000"/>
          </a:xfrm>
          <a:prstGeom prst="rect">
            <a:avLst/>
          </a:prstGeom>
        </p:spPr>
      </p:pic>
      <p:sp>
        <p:nvSpPr>
          <p:cNvPr id="1027" name="Rectangle 3"/>
          <p:cNvSpPr>
            <a:spLocks noGrp="1" noChangeArrowheads="1"/>
          </p:cNvSpPr>
          <p:nvPr>
            <p:ph idx="1"/>
          </p:nvPr>
        </p:nvSpPr>
        <p:spPr bwMode="auto">
          <a:xfrm>
            <a:off x="285720" y="464034"/>
            <a:ext cx="77153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cs typeface="Calibri" pitchFamily="34" charset="0"/>
              </a:rPr>
              <a:t> </a:t>
            </a:r>
            <a:r>
              <a:rPr kumimoji="0" lang="ru-RU" sz="2800" b="1" i="0" u="none" strike="noStrike" cap="none" normalizeH="0" baseline="0" dirty="0" smtClean="0">
                <a:ln>
                  <a:noFill/>
                </a:ln>
                <a:solidFill>
                  <a:srgbClr val="002060"/>
                </a:solidFill>
                <a:effectLst/>
                <a:cs typeface="Calibri" pitchFamily="34" charset="0"/>
              </a:rPr>
              <a:t>Руководство деятельностью детей:</a:t>
            </a:r>
            <a:endParaRPr kumimoji="0" lang="ru-RU" sz="2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cs typeface="Calibri" pitchFamily="34" charset="0"/>
              </a:rPr>
              <a:t> </a:t>
            </a:r>
            <a:r>
              <a:rPr kumimoji="0" lang="ru-RU" sz="2400" b="0" i="0" u="none" strike="noStrike" cap="none" normalizeH="0" baseline="0" dirty="0" smtClean="0">
                <a:ln>
                  <a:noFill/>
                </a:ln>
                <a:solidFill>
                  <a:srgbClr val="002060"/>
                </a:solidFill>
                <a:effectLst/>
                <a:cs typeface="Calibri" pitchFamily="34" charset="0"/>
              </a:rPr>
              <a:t>Необходимо заинтересовывать детей предстоящей деятельностью, создать элементарную проблемно – поисковую ситуацию, объяснить правила игры, познакомить</a:t>
            </a:r>
            <a:r>
              <a:rPr kumimoji="0" lang="ru-RU" sz="2400" b="0" i="0" u="none" strike="noStrike" cap="none" normalizeH="0" dirty="0" smtClean="0">
                <a:ln>
                  <a:noFill/>
                </a:ln>
                <a:solidFill>
                  <a:srgbClr val="002060"/>
                </a:solidFill>
                <a:effectLst/>
                <a:cs typeface="Calibri" pitchFamily="34" charset="0"/>
              </a:rPr>
              <a:t> </a:t>
            </a:r>
            <a:r>
              <a:rPr lang="ru-RU" sz="2400" dirty="0" smtClean="0">
                <a:solidFill>
                  <a:srgbClr val="002060"/>
                </a:solidFill>
                <a:cs typeface="Calibri" pitchFamily="34" charset="0"/>
              </a:rPr>
              <a:t>с о</a:t>
            </a:r>
            <a:r>
              <a:rPr kumimoji="0" lang="ru-RU" sz="2400" b="0" i="0" u="none" strike="noStrike" cap="none" normalizeH="0" baseline="0" dirty="0" smtClean="0">
                <a:ln>
                  <a:noFill/>
                </a:ln>
                <a:solidFill>
                  <a:srgbClr val="002060"/>
                </a:solidFill>
                <a:effectLst/>
                <a:cs typeface="Calibri" pitchFamily="34" charset="0"/>
              </a:rPr>
              <a:t>бщими способами действий,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стимулировать проявления самостоятельности,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поощрять стремление</a:t>
            </a:r>
            <a:r>
              <a:rPr kumimoji="0" lang="ru-RU" sz="2400" b="0" i="0" u="none" strike="noStrike" cap="none" normalizeH="0" dirty="0" smtClean="0">
                <a:ln>
                  <a:noFill/>
                </a:ln>
                <a:solidFill>
                  <a:srgbClr val="002060"/>
                </a:solidFill>
                <a:effectLst/>
                <a:cs typeface="Calibri" pitchFamily="34" charset="0"/>
              </a:rPr>
              <a:t> </a:t>
            </a:r>
            <a:r>
              <a:rPr kumimoji="0" lang="ru-RU" sz="2400" b="0" i="0" u="none" strike="noStrike" cap="none" normalizeH="0" baseline="0" dirty="0" smtClean="0">
                <a:ln>
                  <a:noFill/>
                </a:ln>
                <a:solidFill>
                  <a:srgbClr val="002060"/>
                </a:solidFill>
                <a:effectLst/>
                <a:cs typeface="Calibri" pitchFamily="34" charset="0"/>
              </a:rPr>
              <a:t>детей достичь результата.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cs typeface="Calibri" pitchFamily="34" charset="0"/>
              </a:rPr>
              <a:t>Проверка  выполнения заданий :</a:t>
            </a:r>
            <a:endParaRPr kumimoji="0" lang="ru-RU" sz="2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cs typeface="Calibri" pitchFamily="34" charset="0"/>
              </a:rPr>
              <a:t>-Воспитателем; </a:t>
            </a:r>
            <a:endParaRPr kumimoji="0" lang="ru-RU" sz="24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cs typeface="Calibri" pitchFamily="34" charset="0"/>
              </a:rPr>
              <a:t>-Самопроверка</a:t>
            </a:r>
            <a:r>
              <a:rPr kumimoji="0" lang="ru-RU" sz="2400" b="0" i="0" u="none" strike="noStrike" cap="none" normalizeH="0" baseline="0" dirty="0" smtClean="0">
                <a:ln>
                  <a:noFill/>
                </a:ln>
                <a:solidFill>
                  <a:srgbClr val="002060"/>
                </a:solidFill>
                <a:effectLst/>
                <a:cs typeface="Calibri" pitchFamily="34" charset="0"/>
              </a:rPr>
              <a:t> - с помощью защитного экрана(лист бумаги др.цвета), скрывающего правильный ответ, расположенный на противоположной стороне перфокарты;</a:t>
            </a:r>
            <a:endParaRPr kumimoji="0" lang="ru-RU" sz="24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cs typeface="Calibri" pitchFamily="34" charset="0"/>
              </a:rPr>
              <a:t> -Взаимопроверка</a:t>
            </a:r>
            <a:r>
              <a:rPr kumimoji="0" lang="ru-RU" sz="2400" b="0" i="0" u="none" strike="noStrike" cap="none" normalizeH="0" baseline="0" dirty="0" smtClean="0">
                <a:ln>
                  <a:noFill/>
                </a:ln>
                <a:solidFill>
                  <a:srgbClr val="002060"/>
                </a:solidFill>
                <a:effectLst/>
                <a:cs typeface="Calibri" pitchFamily="34" charset="0"/>
              </a:rPr>
              <a:t> - дети проверяют задания друг друга.</a:t>
            </a:r>
            <a:endParaRPr kumimoji="0" lang="ru-RU" sz="2400" b="0" i="0" u="none" strike="noStrike" cap="none" normalizeH="0" baseline="0" dirty="0" smtClean="0">
              <a:ln>
                <a:noFill/>
              </a:ln>
              <a:solidFill>
                <a:srgbClr val="002060"/>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СПАСИБО </a:t>
            </a:r>
            <a:r>
              <a:rPr lang="ru-RU" sz="2800" b="1" dirty="0" smtClean="0">
                <a:solidFill>
                  <a:srgbClr val="002060"/>
                </a:solidFill>
              </a:rPr>
              <a:t>ЗА ВНИМАНИЕ!</a:t>
            </a:r>
            <a:endParaRPr lang="ru-RU" sz="2800" b="1" dirty="0">
              <a:solidFill>
                <a:srgbClr val="002060"/>
              </a:solidFill>
            </a:endParaRPr>
          </a:p>
        </p:txBody>
      </p:sp>
      <p:sp>
        <p:nvSpPr>
          <p:cNvPr id="4" name="Содержимое 3"/>
          <p:cNvSpPr>
            <a:spLocks noGrp="1"/>
          </p:cNvSpPr>
          <p:nvPr>
            <p:ph idx="1"/>
          </p:nvPr>
        </p:nvSpPr>
        <p:spPr>
          <a:xfrm>
            <a:off x="457200" y="1600201"/>
            <a:ext cx="8229600" cy="1614486"/>
          </a:xfrm>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0" y="0"/>
            <a:ext cx="9144000" cy="6767766"/>
          </a:xfrm>
        </p:spPr>
      </p:pic>
      <p:sp>
        <p:nvSpPr>
          <p:cNvPr id="2" name="Заголовок 1"/>
          <p:cNvSpPr>
            <a:spLocks noGrp="1"/>
          </p:cNvSpPr>
          <p:nvPr>
            <p:ph type="title"/>
          </p:nvPr>
        </p:nvSpPr>
        <p:spPr>
          <a:xfrm>
            <a:off x="457200" y="274638"/>
            <a:ext cx="8229600" cy="5726130"/>
          </a:xfrm>
        </p:spPr>
        <p:txBody>
          <a:bodyPr>
            <a:normAutofit/>
          </a:bodyPr>
          <a:lstStyle/>
          <a:p>
            <a:pPr algn="l"/>
            <a:r>
              <a:rPr lang="ru-RU" sz="2400" b="1" dirty="0" smtClean="0">
                <a:solidFill>
                  <a:srgbClr val="002060"/>
                </a:solidFill>
              </a:rPr>
              <a:t>                                          Цель:</a:t>
            </a:r>
            <a:br>
              <a:rPr lang="ru-RU" sz="2400" b="1" dirty="0" smtClean="0">
                <a:solidFill>
                  <a:srgbClr val="002060"/>
                </a:solidFill>
              </a:rPr>
            </a:br>
            <a:r>
              <a:rPr lang="ru-RU" sz="2400" dirty="0" smtClean="0">
                <a:solidFill>
                  <a:srgbClr val="002060"/>
                </a:solidFill>
              </a:rPr>
              <a:t>Способствовать :</a:t>
            </a:r>
            <a:br>
              <a:rPr lang="ru-RU" sz="2400" dirty="0" smtClean="0">
                <a:solidFill>
                  <a:srgbClr val="002060"/>
                </a:solidFill>
              </a:rPr>
            </a:br>
            <a:r>
              <a:rPr lang="ru-RU" sz="2400" dirty="0" smtClean="0">
                <a:solidFill>
                  <a:srgbClr val="002060"/>
                </a:solidFill>
              </a:rPr>
              <a:t>-повышению интереса педагогов к использованию</a:t>
            </a:r>
            <a:br>
              <a:rPr lang="ru-RU" sz="2400" dirty="0" smtClean="0">
                <a:solidFill>
                  <a:srgbClr val="002060"/>
                </a:solidFill>
              </a:rPr>
            </a:br>
            <a:r>
              <a:rPr lang="ru-RU" sz="2400" dirty="0" smtClean="0">
                <a:solidFill>
                  <a:srgbClr val="002060"/>
                </a:solidFill>
              </a:rPr>
              <a:t>наглядных методов в работе с детьми;</a:t>
            </a:r>
            <a:br>
              <a:rPr lang="ru-RU" sz="2400" dirty="0" smtClean="0">
                <a:solidFill>
                  <a:srgbClr val="002060"/>
                </a:solidFill>
              </a:rPr>
            </a:br>
            <a:r>
              <a:rPr lang="ru-RU" sz="2400" dirty="0" smtClean="0">
                <a:solidFill>
                  <a:srgbClr val="002060"/>
                </a:solidFill>
              </a:rPr>
              <a:t>-повышению уровня профессионализма воспитателей.</a:t>
            </a:r>
            <a:br>
              <a:rPr lang="ru-RU" sz="2400" dirty="0" smtClean="0">
                <a:solidFill>
                  <a:srgbClr val="002060"/>
                </a:solidFill>
              </a:rPr>
            </a:br>
            <a:r>
              <a:rPr lang="ru-RU" sz="2400" dirty="0" smtClean="0">
                <a:solidFill>
                  <a:srgbClr val="002060"/>
                </a:solidFill>
              </a:rPr>
              <a:t>                          </a:t>
            </a:r>
            <a:r>
              <a:rPr lang="ru-RU" sz="2400" b="1" dirty="0" smtClean="0">
                <a:solidFill>
                  <a:srgbClr val="002060"/>
                </a:solidFill>
              </a:rPr>
              <a:t>План проведения:</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1. Знакомство с историей перфокарт;</a:t>
            </a:r>
            <a:br>
              <a:rPr lang="ru-RU" sz="2400" dirty="0" smtClean="0">
                <a:solidFill>
                  <a:srgbClr val="002060"/>
                </a:solidFill>
              </a:rPr>
            </a:br>
            <a:r>
              <a:rPr lang="ru-RU" sz="2400" dirty="0" smtClean="0">
                <a:solidFill>
                  <a:srgbClr val="002060"/>
                </a:solidFill>
              </a:rPr>
              <a:t>2. Теоретическая часть - методика использования перфокарт в работе с детьми старшего дошкольного возраста ;</a:t>
            </a:r>
            <a:br>
              <a:rPr lang="ru-RU" sz="2400" dirty="0" smtClean="0">
                <a:solidFill>
                  <a:srgbClr val="002060"/>
                </a:solidFill>
              </a:rPr>
            </a:br>
            <a:r>
              <a:rPr lang="ru-RU" sz="2400" dirty="0" smtClean="0">
                <a:solidFill>
                  <a:srgbClr val="002060"/>
                </a:solidFill>
              </a:rPr>
              <a:t>3. Практическая часть – </a:t>
            </a:r>
            <a:r>
              <a:rPr lang="ru-RU" sz="2400" dirty="0" err="1" smtClean="0">
                <a:solidFill>
                  <a:srgbClr val="002060"/>
                </a:solidFill>
              </a:rPr>
              <a:t>д</a:t>
            </a:r>
            <a:r>
              <a:rPr lang="ru-RU" sz="2400" dirty="0" smtClean="0">
                <a:solidFill>
                  <a:srgbClr val="002060"/>
                </a:solidFill>
              </a:rPr>
              <a:t>/игры с перфокартами.</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b="1" dirty="0" smtClean="0">
                <a:solidFill>
                  <a:srgbClr val="002060"/>
                </a:solidFill>
              </a:rPr>
              <a:t>Перфокарта</a:t>
            </a:r>
            <a:r>
              <a:rPr lang="ru-RU" sz="2400" dirty="0" smtClean="0">
                <a:solidFill>
                  <a:srgbClr val="002060"/>
                </a:solidFill>
              </a:rPr>
              <a:t> –карточка стандартной формы с пробитыми на</a:t>
            </a:r>
            <a:r>
              <a:rPr lang="ru-RU" sz="2400" u="sng" dirty="0" smtClean="0">
                <a:solidFill>
                  <a:srgbClr val="002060"/>
                </a:solidFill>
              </a:rPr>
              <a:t> </a:t>
            </a:r>
            <a:r>
              <a:rPr lang="ru-RU" sz="2400" dirty="0" smtClean="0">
                <a:solidFill>
                  <a:srgbClr val="002060"/>
                </a:solidFill>
              </a:rPr>
              <a:t>ней в определённом порядке отверстиями, несущими закодированную информацию</a:t>
            </a:r>
            <a:endParaRPr lang="ru-RU" sz="2400" dirty="0">
              <a:solidFill>
                <a:srgbClr val="002060"/>
              </a:solidFill>
            </a:endParaRPr>
          </a:p>
        </p:txBody>
      </p:sp>
      <p:pic>
        <p:nvPicPr>
          <p:cNvPr id="5" name="Рисунок 4" descr="книга3.gif"/>
          <p:cNvPicPr>
            <a:picLocks noChangeAspect="1"/>
          </p:cNvPicPr>
          <p:nvPr/>
        </p:nvPicPr>
        <p:blipFill>
          <a:blip r:embed="rId3" cstate="print"/>
          <a:stretch>
            <a:fillRect/>
          </a:stretch>
        </p:blipFill>
        <p:spPr>
          <a:xfrm>
            <a:off x="5000628" y="5214950"/>
            <a:ext cx="2143140" cy="13573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78134" y="-1"/>
            <a:ext cx="9108283" cy="6858001"/>
          </a:xfrm>
        </p:spPr>
      </p:pic>
      <p:sp>
        <p:nvSpPr>
          <p:cNvPr id="2" name="Заголовок 1"/>
          <p:cNvSpPr>
            <a:spLocks noGrp="1"/>
          </p:cNvSpPr>
          <p:nvPr>
            <p:ph type="title"/>
          </p:nvPr>
        </p:nvSpPr>
        <p:spPr>
          <a:xfrm>
            <a:off x="214282" y="274638"/>
            <a:ext cx="5286412" cy="6011882"/>
          </a:xfrm>
        </p:spPr>
        <p:txBody>
          <a:bodyPr>
            <a:noAutofit/>
          </a:bodyPr>
          <a:lstStyle/>
          <a:p>
            <a:pPr algn="l"/>
            <a:r>
              <a:rPr lang="ru-RU" sz="2400" b="1" dirty="0" smtClean="0">
                <a:solidFill>
                  <a:srgbClr val="002060"/>
                </a:solidFill>
              </a:rPr>
              <a:t>Перфокарта</a:t>
            </a:r>
            <a:r>
              <a:rPr lang="ru-RU" sz="2400" dirty="0" smtClean="0">
                <a:solidFill>
                  <a:srgbClr val="002060"/>
                </a:solidFill>
              </a:rPr>
              <a:t> — седьмой фараон </a:t>
            </a:r>
            <a:r>
              <a:rPr lang="ru-RU" sz="2400" u="sng" dirty="0" smtClean="0">
                <a:solidFill>
                  <a:srgbClr val="002060"/>
                </a:solidFill>
                <a:hlinkClick r:id="rId3" tooltip="Египет"/>
              </a:rPr>
              <a:t>Древнего Египта</a:t>
            </a:r>
            <a:r>
              <a:rPr lang="ru-RU" sz="2400" dirty="0" smtClean="0">
                <a:solidFill>
                  <a:srgbClr val="002060"/>
                </a:solidFill>
              </a:rPr>
              <a:t>.</a:t>
            </a:r>
            <a:br>
              <a:rPr lang="ru-RU" sz="2400" dirty="0" smtClean="0">
                <a:solidFill>
                  <a:srgbClr val="002060"/>
                </a:solidFill>
              </a:rPr>
            </a:br>
            <a:r>
              <a:rPr lang="ru-RU" sz="2400" dirty="0" smtClean="0">
                <a:solidFill>
                  <a:srgbClr val="002060"/>
                </a:solidFill>
              </a:rPr>
              <a:t> Со времен правления Перфокарты осталось множество</a:t>
            </a:r>
            <a:br>
              <a:rPr lang="ru-RU" sz="2400" dirty="0" smtClean="0">
                <a:solidFill>
                  <a:srgbClr val="002060"/>
                </a:solidFill>
              </a:rPr>
            </a:br>
            <a:r>
              <a:rPr lang="ru-RU" sz="2400" dirty="0" smtClean="0">
                <a:solidFill>
                  <a:srgbClr val="002060"/>
                </a:solidFill>
              </a:rPr>
              <a:t> древних папирусов. Большую информацию несут особые глиняные таблички периода Перфокарты, ставшие его отличительной чертой. При Перфокарте глиняные таблички изготавливались тонкой формы, а древние иероглифические знаки  формировались с помощью </a:t>
            </a:r>
            <a:r>
              <a:rPr lang="ru-RU" sz="2400" dirty="0" err="1" smtClean="0">
                <a:solidFill>
                  <a:srgbClr val="002060"/>
                </a:solidFill>
              </a:rPr>
              <a:t>протыкания</a:t>
            </a:r>
            <a:r>
              <a:rPr lang="ru-RU" sz="2400" dirty="0" smtClean="0">
                <a:solidFill>
                  <a:srgbClr val="002060"/>
                </a:solidFill>
              </a:rPr>
              <a:t>  пишущей палочкой материала тонкой таблички насквозь, с возникновением дырки. </a:t>
            </a:r>
            <a:endParaRPr lang="ru-RU" sz="2400" dirty="0"/>
          </a:p>
        </p:txBody>
      </p:sp>
      <p:pic>
        <p:nvPicPr>
          <p:cNvPr id="5" name="Picture 8" descr="http://images2.wikia.nocookie.net/__cb20061019105551/absurdopedia/images/7/72/Narmer.jpg"/>
          <p:cNvPicPr>
            <a:picLocks noChangeAspect="1" noChangeArrowheads="1"/>
          </p:cNvPicPr>
          <p:nvPr/>
        </p:nvPicPr>
        <p:blipFill>
          <a:blip r:embed="rId4" cstate="print"/>
          <a:srcRect t="3046" r="52176" b="1864"/>
          <a:stretch>
            <a:fillRect/>
          </a:stretch>
        </p:blipFill>
        <p:spPr bwMode="auto">
          <a:xfrm>
            <a:off x="5500694" y="1785926"/>
            <a:ext cx="3452815"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0" y="71720"/>
            <a:ext cx="9144000" cy="6786280"/>
          </a:xfrm>
        </p:spPr>
      </p:pic>
      <p:sp>
        <p:nvSpPr>
          <p:cNvPr id="2" name="Заголовок 1"/>
          <p:cNvSpPr>
            <a:spLocks noGrp="1"/>
          </p:cNvSpPr>
          <p:nvPr>
            <p:ph type="title"/>
          </p:nvPr>
        </p:nvSpPr>
        <p:spPr>
          <a:xfrm>
            <a:off x="214282" y="571480"/>
            <a:ext cx="4643470" cy="6072230"/>
          </a:xfrm>
        </p:spPr>
        <p:txBody>
          <a:bodyPr>
            <a:normAutofit fontScale="90000"/>
          </a:bodyPr>
          <a:lstStyle/>
          <a:p>
            <a:pPr algn="l"/>
            <a:r>
              <a:rPr lang="ru-RU" sz="2700" dirty="0" smtClean="0">
                <a:solidFill>
                  <a:srgbClr val="002060"/>
                </a:solidFill>
              </a:rPr>
              <a:t>Читать полагалось на просвет, повернув табличку к солнцу или, в ночное время, специальному читальному масляному факелу.</a:t>
            </a:r>
            <a:br>
              <a:rPr lang="ru-RU" sz="2700" dirty="0" smtClean="0">
                <a:solidFill>
                  <a:srgbClr val="002060"/>
                </a:solidFill>
              </a:rPr>
            </a:br>
            <a:r>
              <a:rPr lang="ru-RU" sz="2700" dirty="0" smtClean="0">
                <a:solidFill>
                  <a:srgbClr val="002060"/>
                </a:solidFill>
              </a:rPr>
              <a:t>Лично для фараона и высших жрецов в храме древнего бога </a:t>
            </a:r>
            <a:r>
              <a:rPr lang="ru-RU" sz="2700" u="sng" dirty="0" smtClean="0">
                <a:solidFill>
                  <a:srgbClr val="002060"/>
                </a:solidFill>
                <a:hlinkClick r:id="rId3" tooltip="ОМОН РА (страница не существует)"/>
              </a:rPr>
              <a:t>Перфоратора</a:t>
            </a:r>
            <a:r>
              <a:rPr lang="ru-RU" sz="2700" dirty="0" smtClean="0">
                <a:solidFill>
                  <a:srgbClr val="002060"/>
                </a:solidFill>
              </a:rPr>
              <a:t>, покровителя Перфокарты, устраивался специальный проекционный зал демонстрации: солнечные лучи, проникая сквозь большие вставленные в отверстия стен таблички с дырчатыми текстами, в определенное время дня проектировали на пол храма иероглифические знаки культовых текстов.</a:t>
            </a:r>
            <a:r>
              <a:rPr lang="ru-RU" sz="2400" dirty="0" smtClean="0">
                <a:solidFill>
                  <a:srgbClr val="002060"/>
                </a:solidFill>
              </a:rPr>
              <a:t/>
            </a:r>
            <a:br>
              <a:rPr lang="ru-RU" sz="2400" dirty="0" smtClean="0">
                <a:solidFill>
                  <a:srgbClr val="002060"/>
                </a:solidFill>
              </a:rPr>
            </a:br>
            <a:endParaRPr lang="ru-RU" sz="2400" dirty="0">
              <a:solidFill>
                <a:srgbClr val="002060"/>
              </a:solidFill>
            </a:endParaRPr>
          </a:p>
        </p:txBody>
      </p:sp>
      <p:pic>
        <p:nvPicPr>
          <p:cNvPr id="5" name="Picture 2" descr="http://bp2.blogger.com/_UWPsw_DgfYM/RuVjHHpPTRI/AAAAAAAAAdI/1oTJWDufOY0/s1600/tablet02.jpg"/>
          <p:cNvPicPr>
            <a:picLocks noChangeAspect="1" noChangeArrowheads="1"/>
          </p:cNvPicPr>
          <p:nvPr/>
        </p:nvPicPr>
        <p:blipFill>
          <a:blip r:embed="rId4" cstate="print"/>
          <a:srcRect l="1180" r="1180"/>
          <a:stretch>
            <a:fillRect/>
          </a:stretch>
        </p:blipFill>
        <p:spPr bwMode="auto">
          <a:xfrm rot="16200000">
            <a:off x="4534100" y="2395332"/>
            <a:ext cx="4557320" cy="36242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17.jpg"/>
          <p:cNvPicPr>
            <a:picLocks noChangeAspect="1"/>
          </p:cNvPicPr>
          <p:nvPr/>
        </p:nvPicPr>
        <p:blipFill>
          <a:blip r:embed="rId2" cstate="print"/>
          <a:stretch>
            <a:fillRect/>
          </a:stretch>
        </p:blipFill>
        <p:spPr>
          <a:xfrm>
            <a:off x="35719" y="0"/>
            <a:ext cx="9108281" cy="6858000"/>
          </a:xfrm>
          <a:prstGeom prst="rect">
            <a:avLst/>
          </a:prstGeom>
        </p:spPr>
      </p:pic>
      <p:sp>
        <p:nvSpPr>
          <p:cNvPr id="2" name="Заголовок 1"/>
          <p:cNvSpPr>
            <a:spLocks noGrp="1"/>
          </p:cNvSpPr>
          <p:nvPr>
            <p:ph type="title"/>
          </p:nvPr>
        </p:nvSpPr>
        <p:spPr>
          <a:xfrm>
            <a:off x="457200" y="285728"/>
            <a:ext cx="6615130" cy="2214578"/>
          </a:xfrm>
        </p:spPr>
        <p:txBody>
          <a:bodyPr>
            <a:normAutofit/>
          </a:bodyPr>
          <a:lstStyle/>
          <a:p>
            <a:r>
              <a:rPr lang="ru-RU" sz="2800" dirty="0" smtClean="0"/>
              <a:t/>
            </a:r>
            <a:br>
              <a:rPr lang="ru-RU" sz="2800" dirty="0" smtClean="0"/>
            </a:br>
            <a:endParaRPr lang="ru-RU" sz="2800" dirty="0"/>
          </a:p>
        </p:txBody>
      </p:sp>
      <p:sp>
        <p:nvSpPr>
          <p:cNvPr id="6" name="Прямоугольник 5"/>
          <p:cNvSpPr/>
          <p:nvPr/>
        </p:nvSpPr>
        <p:spPr>
          <a:xfrm>
            <a:off x="428596" y="285728"/>
            <a:ext cx="6429404" cy="461665"/>
          </a:xfrm>
          <a:prstGeom prst="rect">
            <a:avLst/>
          </a:prstGeom>
        </p:spPr>
        <p:txBody>
          <a:bodyPr wrap="square">
            <a:spAutoFit/>
          </a:bodyPr>
          <a:lstStyle/>
          <a:p>
            <a:r>
              <a:rPr lang="ru-RU" sz="2400" dirty="0" smtClean="0">
                <a:solidFill>
                  <a:srgbClr val="002060"/>
                </a:solidFill>
              </a:rPr>
              <a:t>.</a:t>
            </a:r>
            <a:r>
              <a:rPr lang="ru-RU" sz="2400" dirty="0" smtClean="0"/>
              <a:t> </a:t>
            </a:r>
            <a:endParaRPr lang="ru-RU" sz="2400" dirty="0"/>
          </a:p>
        </p:txBody>
      </p:sp>
      <p:pic>
        <p:nvPicPr>
          <p:cNvPr id="9" name="Picture 2" descr="http://www.megabook.ru/MObjects2/DATA2/otherfiles/salonikes25372.jpg"/>
          <p:cNvPicPr>
            <a:picLocks noGrp="1" noChangeAspect="1" noChangeArrowheads="1"/>
          </p:cNvPicPr>
          <p:nvPr>
            <p:ph idx="1"/>
          </p:nvPr>
        </p:nvPicPr>
        <p:blipFill>
          <a:blip r:embed="rId3" cstate="print"/>
          <a:srcRect l="27859" t="6383" r="19283" b="2659"/>
          <a:stretch>
            <a:fillRect/>
          </a:stretch>
        </p:blipFill>
        <p:spPr>
          <a:xfrm>
            <a:off x="2143108" y="2428868"/>
            <a:ext cx="4843410"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Прямоугольник 9"/>
          <p:cNvSpPr/>
          <p:nvPr/>
        </p:nvSpPr>
        <p:spPr>
          <a:xfrm>
            <a:off x="785786" y="571480"/>
            <a:ext cx="6643734" cy="1200329"/>
          </a:xfrm>
          <a:prstGeom prst="rect">
            <a:avLst/>
          </a:prstGeom>
        </p:spPr>
        <p:txBody>
          <a:bodyPr wrap="square">
            <a:spAutoFit/>
          </a:bodyPr>
          <a:lstStyle/>
          <a:p>
            <a:r>
              <a:rPr lang="ru-RU" sz="2400" dirty="0" smtClean="0">
                <a:solidFill>
                  <a:srgbClr val="002060"/>
                </a:solidFill>
              </a:rPr>
              <a:t>Компьютеры первого поколения использовали перфокарты в качестве основного носителя при хранении и обработке данных.</a:t>
            </a:r>
            <a:endParaRPr lang="ru-RU" sz="24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17.jpg"/>
          <p:cNvPicPr>
            <a:picLocks noChangeAspect="1"/>
          </p:cNvPicPr>
          <p:nvPr/>
        </p:nvPicPr>
        <p:blipFill>
          <a:blip r:embed="rId2" cstate="print"/>
          <a:stretch>
            <a:fillRect/>
          </a:stretch>
        </p:blipFill>
        <p:spPr>
          <a:xfrm>
            <a:off x="17859" y="0"/>
            <a:ext cx="9108281" cy="6858000"/>
          </a:xfrm>
          <a:prstGeom prst="rect">
            <a:avLst/>
          </a:prstGeom>
        </p:spPr>
      </p:pic>
      <p:sp>
        <p:nvSpPr>
          <p:cNvPr id="2" name="Заголовок 1"/>
          <p:cNvSpPr>
            <a:spLocks noGrp="1"/>
          </p:cNvSpPr>
          <p:nvPr>
            <p:ph type="title"/>
          </p:nvPr>
        </p:nvSpPr>
        <p:spPr>
          <a:xfrm>
            <a:off x="428596" y="0"/>
            <a:ext cx="8258204" cy="6215082"/>
          </a:xfrm>
        </p:spPr>
        <p:txBody>
          <a:bodyPr>
            <a:normAutofit/>
          </a:bodyPr>
          <a:lstStyle/>
          <a:p>
            <a:pPr algn="l"/>
            <a:r>
              <a:rPr lang="ru-RU" sz="2200" dirty="0" smtClean="0"/>
              <a:t/>
            </a:r>
            <a:br>
              <a:rPr lang="ru-RU" sz="22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800" dirty="0" smtClean="0">
                <a:solidFill>
                  <a:srgbClr val="002060"/>
                </a:solidFill>
              </a:rPr>
              <a:t> </a:t>
            </a:r>
            <a:br>
              <a:rPr lang="ru-RU" sz="2800" dirty="0" smtClean="0">
                <a:solidFill>
                  <a:srgbClr val="002060"/>
                </a:solidFill>
              </a:rPr>
            </a:br>
            <a:r>
              <a:rPr lang="ru-RU" sz="2800" dirty="0" smtClean="0">
                <a:solidFill>
                  <a:srgbClr val="002060"/>
                </a:solidFill>
              </a:rPr>
              <a:t/>
            </a:r>
            <a:br>
              <a:rPr lang="ru-RU" sz="2800" dirty="0" smtClean="0">
                <a:solidFill>
                  <a:srgbClr val="002060"/>
                </a:solidFill>
              </a:rPr>
            </a:br>
            <a:r>
              <a:rPr lang="ru-RU" sz="2800" dirty="0" smtClean="0">
                <a:solidFill>
                  <a:srgbClr val="002060"/>
                </a:solidFill>
              </a:rPr>
              <a:t/>
            </a:r>
            <a:br>
              <a:rPr lang="ru-RU" sz="2800" dirty="0" smtClean="0">
                <a:solidFill>
                  <a:srgbClr val="002060"/>
                </a:solidFill>
              </a:rPr>
            </a:br>
            <a:r>
              <a:rPr lang="ru-RU" sz="2800" dirty="0"/>
              <a:t/>
            </a:r>
            <a:br>
              <a:rPr lang="ru-RU" sz="2800" dirty="0"/>
            </a:br>
            <a:endParaRPr lang="ru-RU" sz="2800" dirty="0"/>
          </a:p>
        </p:txBody>
      </p:sp>
      <p:sp>
        <p:nvSpPr>
          <p:cNvPr id="7169" name="Rectangle 1"/>
          <p:cNvSpPr>
            <a:spLocks noGrp="1" noChangeArrowheads="1"/>
          </p:cNvSpPr>
          <p:nvPr>
            <p:ph idx="1"/>
          </p:nvPr>
        </p:nvSpPr>
        <p:spPr bwMode="auto">
          <a:xfrm>
            <a:off x="357158" y="517730"/>
            <a:ext cx="828680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cs typeface="Calibri" pitchFamily="34" charset="0"/>
              </a:rPr>
              <a:t>                                    Актуальность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Перспективным направлением совершенствования </a:t>
            </a:r>
          </a:p>
          <a:p>
            <a:pPr marL="0" marR="0" lvl="0" indent="0" algn="l" defTabSz="914400" rtl="0" eaLnBrk="1" fontAlgn="base" latinLnBrk="0" hangingPunct="1">
              <a:lnSpc>
                <a:spcPct val="100000"/>
              </a:lnSpc>
              <a:spcBef>
                <a:spcPct val="0"/>
              </a:spcBef>
              <a:spcAft>
                <a:spcPct val="0"/>
              </a:spcAft>
              <a:buClrTx/>
              <a:buSzTx/>
              <a:buFontTx/>
              <a:buNone/>
              <a:tabLst/>
            </a:pPr>
            <a:r>
              <a:rPr lang="ru-RU" sz="2400" dirty="0" smtClean="0">
                <a:solidFill>
                  <a:srgbClr val="002060"/>
                </a:solidFill>
                <a:cs typeface="Calibri" pitchFamily="34" charset="0"/>
              </a:rPr>
              <a:t>п</a:t>
            </a:r>
            <a:r>
              <a:rPr kumimoji="0" lang="ru-RU" sz="2400" b="0" i="0" u="none" strike="noStrike" cap="none" normalizeH="0" baseline="0" dirty="0" smtClean="0">
                <a:ln>
                  <a:noFill/>
                </a:ln>
                <a:solidFill>
                  <a:srgbClr val="002060"/>
                </a:solidFill>
                <a:effectLst/>
                <a:cs typeface="Calibri" pitchFamily="34" charset="0"/>
              </a:rPr>
              <a:t>роцесса</a:t>
            </a:r>
            <a:r>
              <a:rPr kumimoji="0" lang="ru-RU" sz="2400" b="0" i="0" u="none" strike="noStrike" cap="none" normalizeH="0" dirty="0" smtClean="0">
                <a:ln>
                  <a:noFill/>
                </a:ln>
                <a:solidFill>
                  <a:srgbClr val="002060"/>
                </a:solidFill>
                <a:effectLst/>
                <a:cs typeface="Calibri" pitchFamily="34" charset="0"/>
              </a:rPr>
              <a:t> </a:t>
            </a:r>
            <a:r>
              <a:rPr kumimoji="0" lang="ru-RU" sz="2400" b="0" i="0" u="none" strike="noStrike" cap="none" normalizeH="0" baseline="0" dirty="0" smtClean="0">
                <a:ln>
                  <a:noFill/>
                </a:ln>
                <a:solidFill>
                  <a:srgbClr val="002060"/>
                </a:solidFill>
                <a:effectLst/>
                <a:cs typeface="Calibri" pitchFamily="34" charset="0"/>
              </a:rPr>
              <a:t>обучения дошкольников является </a:t>
            </a:r>
            <a:r>
              <a:rPr kumimoji="0" lang="ru-RU" sz="2400" b="0" i="0" u="none" strike="noStrike" cap="none" normalizeH="0" baseline="0" dirty="0" err="1" smtClean="0">
                <a:ln>
                  <a:noFill/>
                </a:ln>
                <a:solidFill>
                  <a:srgbClr val="002060"/>
                </a:solidFill>
                <a:effectLst/>
                <a:cs typeface="Calibri" pitchFamily="34" charset="0"/>
              </a:rPr>
              <a:t>исполь</a:t>
            </a:r>
            <a:r>
              <a:rPr kumimoji="0" lang="ru-RU" sz="2400" b="0" i="0" u="none" strike="noStrike" cap="none" normalizeH="0" baseline="0" dirty="0" smtClean="0">
                <a:ln>
                  <a:noFill/>
                </a:ln>
                <a:solidFill>
                  <a:srgbClr val="002060"/>
                </a:solidFill>
                <a:effectLst/>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002060"/>
                </a:solidFill>
                <a:effectLst/>
                <a:cs typeface="Calibri" pitchFamily="34" charset="0"/>
              </a:rPr>
              <a:t>зование</a:t>
            </a:r>
            <a:r>
              <a:rPr kumimoji="0" lang="ru-RU" sz="2400" b="0" i="0" u="none" strike="noStrike" cap="none" normalizeH="0" baseline="0" dirty="0" smtClean="0">
                <a:ln>
                  <a:noFill/>
                </a:ln>
                <a:solidFill>
                  <a:srgbClr val="002060"/>
                </a:solidFill>
                <a:effectLst/>
                <a:cs typeface="Calibri" pitchFamily="34" charset="0"/>
              </a:rPr>
              <a:t> наглядных моделей.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Использование моделей и моделирования ставит ребенка в активную позицию, облегчает и ускоряет процесс запоминания и усвоения материала, способствует развитию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наглядно-образного и понятийного мышления.</a:t>
            </a:r>
            <a:endParaRPr kumimoji="0" lang="ru-RU" sz="24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  Одним из видов моделей являются </a:t>
            </a:r>
            <a:r>
              <a:rPr kumimoji="0" lang="ru-RU" sz="2400" b="1" i="0" u="none" strike="noStrike" cap="none" normalizeH="0" baseline="0" dirty="0" smtClean="0">
                <a:ln>
                  <a:noFill/>
                </a:ln>
                <a:solidFill>
                  <a:srgbClr val="002060"/>
                </a:solidFill>
                <a:effectLst/>
                <a:cs typeface="Calibri" pitchFamily="34" charset="0"/>
              </a:rPr>
              <a:t>перфокарты, </a:t>
            </a:r>
            <a:r>
              <a:rPr kumimoji="0" lang="ru-RU" sz="2400" b="0" i="0" u="none" strike="noStrike" cap="none" normalizeH="0" baseline="0" dirty="0" smtClean="0">
                <a:ln>
                  <a:noFill/>
                </a:ln>
                <a:solidFill>
                  <a:srgbClr val="002060"/>
                </a:solidFill>
                <a:effectLst/>
                <a:cs typeface="Calibri" pitchFamily="34" charset="0"/>
              </a:rPr>
              <a:t>ориентированные на соотнесение предмета по внешним (цвет, форма, величина) и внутренним логическим признакам, на соотнесение реального изображения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cs typeface="Calibri" pitchFamily="34" charset="0"/>
              </a:rPr>
              <a:t>предмета с силуэтным, контурным изображениями и т.д.; </a:t>
            </a:r>
            <a:r>
              <a:rPr kumimoji="0" lang="ru-RU" sz="2400" b="1" i="0" u="none" strike="noStrike" cap="none" normalizeH="0" baseline="0" dirty="0" smtClean="0">
                <a:ln>
                  <a:noFill/>
                </a:ln>
                <a:solidFill>
                  <a:srgbClr val="002060"/>
                </a:solidFill>
                <a:effectLst/>
                <a:cs typeface="Calibri" pitchFamily="34" charset="0"/>
              </a:rPr>
              <a:t>перфокарты</a:t>
            </a:r>
            <a:r>
              <a:rPr kumimoji="0" lang="ru-RU" sz="2400" b="0" i="0" u="none" strike="noStrike" cap="none" normalizeH="0" baseline="0" dirty="0" smtClean="0">
                <a:ln>
                  <a:noFill/>
                </a:ln>
                <a:solidFill>
                  <a:srgbClr val="002060"/>
                </a:solidFill>
                <a:effectLst/>
                <a:cs typeface="Calibri" pitchFamily="34" charset="0"/>
              </a:rPr>
              <a:t>, предназначенные для классификации предметов, и их сравнения.</a:t>
            </a:r>
            <a:endParaRPr kumimoji="0" lang="ru-RU" sz="2400" b="0" i="0" u="none" strike="noStrike" cap="none" normalizeH="0" baseline="0" dirty="0" smtClean="0">
              <a:ln>
                <a:noFill/>
              </a:ln>
              <a:solidFill>
                <a:srgbClr val="002060"/>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0" y="0"/>
            <a:ext cx="9144000" cy="6768630"/>
          </a:xfrm>
        </p:spPr>
      </p:pic>
      <p:sp>
        <p:nvSpPr>
          <p:cNvPr id="2" name="Заголовок 1"/>
          <p:cNvSpPr>
            <a:spLocks noGrp="1"/>
          </p:cNvSpPr>
          <p:nvPr>
            <p:ph type="title"/>
          </p:nvPr>
        </p:nvSpPr>
        <p:spPr>
          <a:xfrm>
            <a:off x="457200" y="274638"/>
            <a:ext cx="8229600" cy="654032"/>
          </a:xfrm>
        </p:spPr>
        <p:txBody>
          <a:bodyPr>
            <a:normAutofit/>
          </a:bodyPr>
          <a:lstStyle/>
          <a:p>
            <a:r>
              <a:rPr lang="ru-RU" sz="2800" b="1" dirty="0" smtClean="0">
                <a:solidFill>
                  <a:srgbClr val="002060"/>
                </a:solidFill>
              </a:rPr>
              <a:t>Дидактические принципы</a:t>
            </a:r>
            <a:endParaRPr lang="ru-RU" sz="2800" b="1" dirty="0">
              <a:solidFill>
                <a:srgbClr val="002060"/>
              </a:solidFill>
            </a:endParaRPr>
          </a:p>
        </p:txBody>
      </p:sp>
      <p:sp>
        <p:nvSpPr>
          <p:cNvPr id="5" name="Прямоугольник 4"/>
          <p:cNvSpPr/>
          <p:nvPr/>
        </p:nvSpPr>
        <p:spPr>
          <a:xfrm>
            <a:off x="285720" y="928670"/>
            <a:ext cx="35719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a:t>
            </a:r>
            <a:r>
              <a:rPr lang="ru-RU" sz="2000" b="1" dirty="0" err="1" smtClean="0">
                <a:solidFill>
                  <a:srgbClr val="002060"/>
                </a:solidFill>
              </a:rPr>
              <a:t>Проблемности</a:t>
            </a:r>
            <a:endParaRPr lang="ru-RU" sz="2000" b="1" dirty="0" smtClean="0">
              <a:solidFill>
                <a:srgbClr val="002060"/>
              </a:solidFill>
            </a:endParaRPr>
          </a:p>
          <a:p>
            <a:pPr lvl="0"/>
            <a:r>
              <a:rPr lang="ru-RU" sz="2000" dirty="0" smtClean="0">
                <a:solidFill>
                  <a:srgbClr val="002060"/>
                </a:solidFill>
              </a:rPr>
              <a:t>(ребенок получает знания не в готовом виде, а в процессе собственной деятельности</a:t>
            </a:r>
            <a:endParaRPr lang="ru-RU" sz="2000" dirty="0">
              <a:solidFill>
                <a:srgbClr val="002060"/>
              </a:solidFill>
            </a:endParaRPr>
          </a:p>
        </p:txBody>
      </p:sp>
      <p:sp>
        <p:nvSpPr>
          <p:cNvPr id="6" name="Прямоугольник 5"/>
          <p:cNvSpPr/>
          <p:nvPr/>
        </p:nvSpPr>
        <p:spPr>
          <a:xfrm>
            <a:off x="2500298" y="4429132"/>
            <a:ext cx="464347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a:t>
            </a:r>
            <a:r>
              <a:rPr lang="ru-RU" sz="2000" b="1" dirty="0" err="1" smtClean="0">
                <a:solidFill>
                  <a:srgbClr val="002060"/>
                </a:solidFill>
              </a:rPr>
              <a:t>Интегративности</a:t>
            </a:r>
            <a:endParaRPr lang="ru-RU" sz="2000" b="1" dirty="0" smtClean="0">
              <a:solidFill>
                <a:srgbClr val="002060"/>
              </a:solidFill>
            </a:endParaRPr>
          </a:p>
          <a:p>
            <a:pPr lvl="0"/>
            <a:r>
              <a:rPr lang="ru-RU" sz="2000" dirty="0" smtClean="0">
                <a:solidFill>
                  <a:srgbClr val="002060"/>
                </a:solidFill>
                <a:cs typeface="Times New Roman" pitchFamily="18" charset="0"/>
              </a:rPr>
              <a:t>(взаимосвязь всех областей программы</a:t>
            </a:r>
            <a:endParaRPr lang="ru-RU" sz="2000" dirty="0">
              <a:solidFill>
                <a:srgbClr val="002060"/>
              </a:solidFill>
            </a:endParaRPr>
          </a:p>
        </p:txBody>
      </p:sp>
      <p:sp>
        <p:nvSpPr>
          <p:cNvPr id="7" name="Прямоугольник 6"/>
          <p:cNvSpPr/>
          <p:nvPr/>
        </p:nvSpPr>
        <p:spPr>
          <a:xfrm>
            <a:off x="285720" y="2571744"/>
            <a:ext cx="3643338"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Психологической комфортности</a:t>
            </a:r>
          </a:p>
          <a:p>
            <a:pPr lvl="0"/>
            <a:r>
              <a:rPr lang="ru-RU" sz="2000" dirty="0" smtClean="0">
                <a:solidFill>
                  <a:srgbClr val="002060"/>
                </a:solidFill>
              </a:rPr>
              <a:t>(создание спокойной</a:t>
            </a:r>
          </a:p>
          <a:p>
            <a:pPr lvl="0"/>
            <a:r>
              <a:rPr lang="ru-RU" sz="2000" dirty="0" smtClean="0">
                <a:solidFill>
                  <a:srgbClr val="002060"/>
                </a:solidFill>
              </a:rPr>
              <a:t>доброжелательной обстановки, вера в силы ребенка)</a:t>
            </a:r>
            <a:endParaRPr lang="ru-RU" sz="2000" dirty="0">
              <a:solidFill>
                <a:srgbClr val="002060"/>
              </a:solidFill>
            </a:endParaRPr>
          </a:p>
        </p:txBody>
      </p:sp>
      <p:sp>
        <p:nvSpPr>
          <p:cNvPr id="8" name="Прямоугольник 7"/>
          <p:cNvSpPr/>
          <p:nvPr/>
        </p:nvSpPr>
        <p:spPr>
          <a:xfrm>
            <a:off x="4357686" y="2643182"/>
            <a:ext cx="350046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Творчества</a:t>
            </a:r>
          </a:p>
          <a:p>
            <a:pPr lvl="0"/>
            <a:r>
              <a:rPr lang="ru-RU" sz="2000" dirty="0" smtClean="0">
                <a:solidFill>
                  <a:srgbClr val="002060"/>
                </a:solidFill>
              </a:rPr>
              <a:t>(формирование способности находить нестандартные решения)</a:t>
            </a:r>
            <a:endParaRPr lang="ru-RU" sz="2000" dirty="0">
              <a:solidFill>
                <a:srgbClr val="002060"/>
              </a:solidFill>
            </a:endParaRPr>
          </a:p>
        </p:txBody>
      </p:sp>
      <p:sp>
        <p:nvSpPr>
          <p:cNvPr id="9" name="Прямоугольник 8"/>
          <p:cNvSpPr/>
          <p:nvPr/>
        </p:nvSpPr>
        <p:spPr>
          <a:xfrm>
            <a:off x="4286248" y="928671"/>
            <a:ext cx="350046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Индивидуальности</a:t>
            </a:r>
          </a:p>
          <a:p>
            <a:pPr lvl="0"/>
            <a:r>
              <a:rPr lang="ru-RU" sz="2000" dirty="0" smtClean="0">
                <a:solidFill>
                  <a:srgbClr val="002060"/>
                </a:solidFill>
              </a:rPr>
              <a:t>( развитие личных качеств, через решение проблем </a:t>
            </a:r>
            <a:r>
              <a:rPr lang="ru-RU" sz="2000" dirty="0" err="1" smtClean="0">
                <a:solidFill>
                  <a:srgbClr val="002060"/>
                </a:solidFill>
              </a:rPr>
              <a:t>разноуровнего</a:t>
            </a:r>
            <a:r>
              <a:rPr lang="ru-RU" sz="2000" dirty="0" smtClean="0">
                <a:solidFill>
                  <a:srgbClr val="002060"/>
                </a:solidFill>
              </a:rPr>
              <a:t> обучения</a:t>
            </a:r>
            <a:endParaRPr lang="ru-RU" sz="2000" dirty="0">
              <a:solidFill>
                <a:srgbClr val="002060"/>
              </a:solidFill>
            </a:endParaRPr>
          </a:p>
        </p:txBody>
      </p:sp>
      <p:sp>
        <p:nvSpPr>
          <p:cNvPr id="10" name="Прямоугольник 9"/>
          <p:cNvSpPr/>
          <p:nvPr/>
        </p:nvSpPr>
        <p:spPr>
          <a:xfrm>
            <a:off x="2571736" y="5572140"/>
            <a:ext cx="4500594"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Наглядности</a:t>
            </a:r>
            <a:endParaRPr lang="ru-RU" sz="20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0" y="0"/>
            <a:ext cx="9133547" cy="6929131"/>
          </a:xfrm>
        </p:spPr>
      </p:pic>
      <p:sp>
        <p:nvSpPr>
          <p:cNvPr id="2" name="Заголовок 1"/>
          <p:cNvSpPr>
            <a:spLocks noGrp="1"/>
          </p:cNvSpPr>
          <p:nvPr>
            <p:ph type="title"/>
          </p:nvPr>
        </p:nvSpPr>
        <p:spPr>
          <a:xfrm>
            <a:off x="457200" y="0"/>
            <a:ext cx="8229600" cy="785794"/>
          </a:xfrm>
        </p:spPr>
        <p:txBody>
          <a:bodyPr>
            <a:normAutofit/>
          </a:bodyPr>
          <a:lstStyle/>
          <a:p>
            <a:r>
              <a:rPr lang="ru-RU" sz="2800" b="1" dirty="0" smtClean="0">
                <a:solidFill>
                  <a:srgbClr val="002060"/>
                </a:solidFill>
              </a:rPr>
              <a:t>Интеграция образовательных областей</a:t>
            </a:r>
            <a:endParaRPr lang="ru-RU" sz="2800" b="1" dirty="0">
              <a:solidFill>
                <a:srgbClr val="002060"/>
              </a:solidFill>
            </a:endParaRPr>
          </a:p>
        </p:txBody>
      </p:sp>
      <p:sp>
        <p:nvSpPr>
          <p:cNvPr id="5" name="Прямоугольник 4"/>
          <p:cNvSpPr/>
          <p:nvPr/>
        </p:nvSpPr>
        <p:spPr>
          <a:xfrm>
            <a:off x="428596" y="714356"/>
            <a:ext cx="3214710" cy="32624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Социально-     коммуникативное     развитие</a:t>
            </a:r>
          </a:p>
          <a:p>
            <a:pPr lvl="0" eaLnBrk="0" fontAlgn="base" hangingPunct="0">
              <a:spcBef>
                <a:spcPct val="0"/>
              </a:spcBef>
              <a:spcAft>
                <a:spcPct val="0"/>
              </a:spcAft>
            </a:pPr>
            <a:r>
              <a:rPr lang="ru-RU" dirty="0" smtClean="0">
                <a:solidFill>
                  <a:srgbClr val="002060"/>
                </a:solidFill>
              </a:rPr>
              <a:t>(</a:t>
            </a:r>
            <a:r>
              <a:rPr lang="ru-RU" sz="1600" dirty="0" smtClean="0">
                <a:solidFill>
                  <a:srgbClr val="002060"/>
                </a:solidFill>
              </a:rPr>
              <a:t>развитие общения и взаимодействия ребенка со взрослыми и сверстниками; становление самостоятельности, целенаправленности; развитие эмоциональной отзывчивости, сопереживания, формирование готовности к совместной деятельности со сверстниками)</a:t>
            </a:r>
          </a:p>
        </p:txBody>
      </p:sp>
      <p:sp>
        <p:nvSpPr>
          <p:cNvPr id="6" name="Прямоугольник 5"/>
          <p:cNvSpPr/>
          <p:nvPr/>
        </p:nvSpPr>
        <p:spPr>
          <a:xfrm>
            <a:off x="428596" y="4214818"/>
            <a:ext cx="321471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    Познавательное </a:t>
            </a:r>
          </a:p>
          <a:p>
            <a:pPr lvl="0"/>
            <a:r>
              <a:rPr lang="ru-RU" sz="2000" b="1" dirty="0" smtClean="0">
                <a:solidFill>
                  <a:srgbClr val="002060"/>
                </a:solidFill>
              </a:rPr>
              <a:t>развитие</a:t>
            </a:r>
          </a:p>
          <a:p>
            <a:pPr lvl="0"/>
            <a:r>
              <a:rPr lang="ru-RU" sz="1600" dirty="0" smtClean="0">
                <a:solidFill>
                  <a:srgbClr val="002060"/>
                </a:solidFill>
              </a:rPr>
              <a:t>(предполагает развитие интересов детей, любознательности; формирование познавательных </a:t>
            </a:r>
            <a:r>
              <a:rPr lang="ru-RU" sz="1600" dirty="0" err="1" smtClean="0">
                <a:solidFill>
                  <a:srgbClr val="002060"/>
                </a:solidFill>
              </a:rPr>
              <a:t>действий,развитие</a:t>
            </a:r>
            <a:r>
              <a:rPr lang="ru-RU" sz="1600" dirty="0" smtClean="0">
                <a:solidFill>
                  <a:srgbClr val="002060"/>
                </a:solidFill>
              </a:rPr>
              <a:t> воображения и творческой активности;) </a:t>
            </a:r>
            <a:endParaRPr lang="ru-RU" sz="1600" dirty="0">
              <a:solidFill>
                <a:srgbClr val="002060"/>
              </a:solidFill>
            </a:endParaRPr>
          </a:p>
        </p:txBody>
      </p:sp>
      <p:sp>
        <p:nvSpPr>
          <p:cNvPr id="7" name="Прямоугольник 6"/>
          <p:cNvSpPr/>
          <p:nvPr/>
        </p:nvSpPr>
        <p:spPr>
          <a:xfrm>
            <a:off x="3929058" y="714356"/>
            <a:ext cx="350046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Речевое развитие</a:t>
            </a:r>
          </a:p>
          <a:p>
            <a:pPr lvl="0"/>
            <a:r>
              <a:rPr lang="ru-RU" sz="2000" b="1" dirty="0" smtClean="0">
                <a:solidFill>
                  <a:srgbClr val="002060"/>
                </a:solidFill>
              </a:rPr>
              <a:t>(</a:t>
            </a:r>
            <a:r>
              <a:rPr lang="ru-RU" sz="1600" dirty="0" smtClean="0">
                <a:solidFill>
                  <a:srgbClr val="002060"/>
                </a:solidFill>
              </a:rPr>
              <a:t>включает владение речью как средством </a:t>
            </a:r>
            <a:r>
              <a:rPr lang="ru-RU" sz="1600" dirty="0" err="1" smtClean="0">
                <a:solidFill>
                  <a:srgbClr val="002060"/>
                </a:solidFill>
              </a:rPr>
              <a:t>общения;обогащение</a:t>
            </a:r>
            <a:r>
              <a:rPr lang="ru-RU" sz="1600" dirty="0" smtClean="0">
                <a:solidFill>
                  <a:srgbClr val="002060"/>
                </a:solidFill>
              </a:rPr>
              <a:t> активного словаря; развитие речевого творчества; развитие звуковой культуры речи, фонематического слуха</a:t>
            </a:r>
            <a:r>
              <a:rPr lang="ru-RU" sz="1600" b="1" dirty="0" smtClean="0">
                <a:solidFill>
                  <a:srgbClr val="002060"/>
                </a:solidFill>
              </a:rPr>
              <a:t>)</a:t>
            </a:r>
            <a:endParaRPr lang="ru-RU" sz="1600" b="1" dirty="0">
              <a:solidFill>
                <a:srgbClr val="002060"/>
              </a:solidFill>
            </a:endParaRPr>
          </a:p>
        </p:txBody>
      </p:sp>
      <p:sp>
        <p:nvSpPr>
          <p:cNvPr id="8" name="Прямоугольник 7"/>
          <p:cNvSpPr/>
          <p:nvPr/>
        </p:nvSpPr>
        <p:spPr>
          <a:xfrm>
            <a:off x="4000496" y="4572008"/>
            <a:ext cx="3500462" cy="11387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Физическое развитие</a:t>
            </a:r>
          </a:p>
          <a:p>
            <a:pPr lvl="0"/>
            <a:r>
              <a:rPr lang="ru-RU" sz="1600" dirty="0" smtClean="0">
                <a:solidFill>
                  <a:srgbClr val="002060"/>
                </a:solidFill>
              </a:rPr>
              <a:t>(развитие координации </a:t>
            </a:r>
            <a:r>
              <a:rPr lang="ru-RU" sz="1600" dirty="0" err="1" smtClean="0">
                <a:solidFill>
                  <a:srgbClr val="002060"/>
                </a:solidFill>
              </a:rPr>
              <a:t>движений,мелкой</a:t>
            </a:r>
            <a:r>
              <a:rPr lang="ru-RU" sz="1600" dirty="0" smtClean="0">
                <a:solidFill>
                  <a:srgbClr val="002060"/>
                </a:solidFill>
              </a:rPr>
              <a:t> моторики пальцев рук)</a:t>
            </a:r>
            <a:endParaRPr lang="ru-RU" sz="1600" dirty="0">
              <a:solidFill>
                <a:srgbClr val="002060"/>
              </a:solidFill>
            </a:endParaRPr>
          </a:p>
        </p:txBody>
      </p:sp>
      <p:sp>
        <p:nvSpPr>
          <p:cNvPr id="9" name="Прямоугольник 8"/>
          <p:cNvSpPr/>
          <p:nvPr/>
        </p:nvSpPr>
        <p:spPr>
          <a:xfrm>
            <a:off x="4000496" y="3071810"/>
            <a:ext cx="3429024" cy="11387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b="1" dirty="0" smtClean="0">
                <a:solidFill>
                  <a:srgbClr val="002060"/>
                </a:solidFill>
              </a:rPr>
              <a:t>Художественно-эстетическое</a:t>
            </a:r>
          </a:p>
          <a:p>
            <a:pPr lvl="0"/>
            <a:r>
              <a:rPr lang="ru-RU" sz="1600" dirty="0" smtClean="0">
                <a:solidFill>
                  <a:srgbClr val="002060"/>
                </a:solidFill>
              </a:rPr>
              <a:t>(развитие предпосылок смыслового восприятия и понимания мира природы) </a:t>
            </a:r>
            <a:endParaRPr lang="ru-RU" sz="16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7.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500034" y="357166"/>
            <a:ext cx="8229600" cy="4857784"/>
          </a:xfrm>
        </p:spPr>
        <p:txBody>
          <a:bodyPr>
            <a:normAutofit fontScale="90000"/>
          </a:bodyPr>
          <a:lstStyle/>
          <a:p>
            <a:pPr algn="l"/>
            <a:r>
              <a:rPr lang="ru-RU" sz="2700" b="1" dirty="0" smtClean="0">
                <a:solidFill>
                  <a:srgbClr val="002060"/>
                </a:solidFill>
              </a:rPr>
              <a:t> Перфокарта </a:t>
            </a:r>
            <a:r>
              <a:rPr lang="ru-RU" sz="2400" dirty="0" smtClean="0">
                <a:solidFill>
                  <a:srgbClr val="002060"/>
                </a:solidFill>
              </a:rPr>
              <a:t>– это индивидуальная карточка с заданием, сделанная из бумаги или картона. Внутри перфокарты или</a:t>
            </a:r>
            <a:br>
              <a:rPr lang="ru-RU" sz="2400" dirty="0" smtClean="0">
                <a:solidFill>
                  <a:srgbClr val="002060"/>
                </a:solidFill>
              </a:rPr>
            </a:br>
            <a:r>
              <a:rPr lang="ru-RU" sz="2400" dirty="0" smtClean="0">
                <a:solidFill>
                  <a:srgbClr val="002060"/>
                </a:solidFill>
              </a:rPr>
              <a:t> под перфокарту вставляется чистый лист бумаги для </a:t>
            </a:r>
            <a:br>
              <a:rPr lang="ru-RU" sz="2400" dirty="0" smtClean="0">
                <a:solidFill>
                  <a:srgbClr val="002060"/>
                </a:solidFill>
              </a:rPr>
            </a:br>
            <a:r>
              <a:rPr lang="ru-RU" sz="2400" dirty="0" smtClean="0">
                <a:solidFill>
                  <a:srgbClr val="002060"/>
                </a:solidFill>
              </a:rPr>
              <a:t>выполнения задания. Преимущество перфокарт перед простой карточкой-заданием – многократное использование. Стоит только поменять лист бумаги, и задание может выполнять уже другой ребенок, а если перфокарту </a:t>
            </a:r>
            <a:r>
              <a:rPr lang="ru-RU" sz="2400" dirty="0" err="1" smtClean="0">
                <a:solidFill>
                  <a:srgbClr val="002060"/>
                </a:solidFill>
              </a:rPr>
              <a:t>заламинировать</a:t>
            </a:r>
            <a:r>
              <a:rPr lang="ru-RU" sz="2400" dirty="0" smtClean="0">
                <a:solidFill>
                  <a:srgbClr val="002060"/>
                </a:solidFill>
              </a:rPr>
              <a:t>, то она будет служить долгие годы.</a:t>
            </a:r>
            <a:br>
              <a:rPr lang="ru-RU" sz="2400" dirty="0" smtClean="0">
                <a:solidFill>
                  <a:srgbClr val="002060"/>
                </a:solidFill>
              </a:rPr>
            </a:br>
            <a:r>
              <a:rPr lang="ru-RU" sz="2400" dirty="0" smtClean="0">
                <a:solidFill>
                  <a:srgbClr val="002060"/>
                </a:solidFill>
              </a:rPr>
              <a:t> </a:t>
            </a:r>
            <a:br>
              <a:rPr lang="ru-RU" sz="2400" dirty="0" smtClean="0">
                <a:solidFill>
                  <a:srgbClr val="002060"/>
                </a:solidFill>
              </a:rPr>
            </a:br>
            <a:r>
              <a:rPr lang="ru-RU" sz="2400" dirty="0" smtClean="0">
                <a:solidFill>
                  <a:srgbClr val="002060"/>
                </a:solidFill>
              </a:rPr>
              <a:t> </a:t>
            </a:r>
            <a:br>
              <a:rPr lang="ru-RU" sz="2400" dirty="0" smtClean="0">
                <a:solidFill>
                  <a:srgbClr val="002060"/>
                </a:solidFill>
              </a:rPr>
            </a:br>
            <a:r>
              <a:rPr lang="ru-RU" sz="2400" dirty="0" smtClean="0">
                <a:solidFill>
                  <a:srgbClr val="002060"/>
                </a:solidFill>
              </a:rPr>
              <a:t> </a:t>
            </a:r>
            <a:br>
              <a:rPr lang="ru-RU" sz="2400" dirty="0" smtClean="0">
                <a:solidFill>
                  <a:srgbClr val="002060"/>
                </a:solidFill>
              </a:rPr>
            </a:br>
            <a:r>
              <a:rPr lang="ru-RU" sz="2400" dirty="0" smtClean="0">
                <a:solidFill>
                  <a:srgbClr val="002060"/>
                </a:solidFill>
              </a:rPr>
              <a:t> </a:t>
            </a:r>
            <a:br>
              <a:rPr lang="ru-RU" sz="2400" dirty="0" smtClean="0">
                <a:solidFill>
                  <a:srgbClr val="002060"/>
                </a:solidFill>
              </a:rPr>
            </a:br>
            <a:r>
              <a:rPr lang="ru-RU" sz="2400" dirty="0" smtClean="0">
                <a:solidFill>
                  <a:srgbClr val="002060"/>
                </a:solidFill>
              </a:rPr>
              <a:t> </a:t>
            </a:r>
            <a:br>
              <a:rPr lang="ru-RU" sz="2400" dirty="0" smtClean="0">
                <a:solidFill>
                  <a:srgbClr val="002060"/>
                </a:solidFill>
              </a:rPr>
            </a:br>
            <a:endParaRPr lang="ru-RU" sz="2400" dirty="0">
              <a:solidFill>
                <a:srgbClr val="002060"/>
              </a:solidFill>
            </a:endParaRPr>
          </a:p>
        </p:txBody>
      </p:sp>
      <p:pic>
        <p:nvPicPr>
          <p:cNvPr id="5" name="Рисунок 4" descr="20160129_121844.jpg"/>
          <p:cNvPicPr>
            <a:picLocks noChangeAspect="1"/>
          </p:cNvPicPr>
          <p:nvPr/>
        </p:nvPicPr>
        <p:blipFill>
          <a:blip r:embed="rId3" cstate="print"/>
          <a:stretch>
            <a:fillRect/>
          </a:stretch>
        </p:blipFill>
        <p:spPr>
          <a:xfrm>
            <a:off x="-3143272" y="214290"/>
            <a:ext cx="3143272"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20160129_122022.jpg"/>
          <p:cNvPicPr>
            <a:picLocks noChangeAspect="1"/>
          </p:cNvPicPr>
          <p:nvPr/>
        </p:nvPicPr>
        <p:blipFill>
          <a:blip r:embed="rId4" cstate="print"/>
          <a:stretch>
            <a:fillRect/>
          </a:stretch>
        </p:blipFill>
        <p:spPr>
          <a:xfrm rot="16200000">
            <a:off x="-2833316" y="2517375"/>
            <a:ext cx="2493195" cy="317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20160129_122327.jpg"/>
          <p:cNvPicPr>
            <a:picLocks noChangeAspect="1"/>
          </p:cNvPicPr>
          <p:nvPr/>
        </p:nvPicPr>
        <p:blipFill>
          <a:blip r:embed="rId5" cstate="print"/>
          <a:stretch>
            <a:fillRect/>
          </a:stretch>
        </p:blipFill>
        <p:spPr>
          <a:xfrm rot="16200000">
            <a:off x="9821567" y="2394276"/>
            <a:ext cx="2431146" cy="2928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17188 0.197 L 0.42188 0.52994 " pathEditMode="relative" rAng="0" ptsTypes="AA">
                                      <p:cBhvr>
                                        <p:cTn id="6" dur="2000" fill="hold"/>
                                        <p:tgtEl>
                                          <p:spTgt spid="5"/>
                                        </p:tgtEl>
                                        <p:attrNameLst>
                                          <p:attrName>ppt_x</p:attrName>
                                          <p:attrName>ppt_y</p:attrName>
                                        </p:attrNameLst>
                                      </p:cBhvr>
                                      <p:rCtr x="125" y="166"/>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4.72222E-6 2.31214E-6 L 0.58871 2.31214E-6 " pathEditMode="relative" rAng="0" ptsTypes="AA">
                                      <p:cBhvr>
                                        <p:cTn id="9" dur="2000" fill="hold"/>
                                        <p:tgtEl>
                                          <p:spTgt spid="6"/>
                                        </p:tgtEl>
                                        <p:attrNameLst>
                                          <p:attrName>ppt_x</p:attrName>
                                          <p:attrName>ppt_y</p:attrName>
                                        </p:attrNameLst>
                                      </p:cBhvr>
                                      <p:rCtr x="294" y="0"/>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0.1026 0.08439 L -0.55729 0.21017 " pathEditMode="relative" rAng="0" ptsTypes="AA">
                                      <p:cBhvr>
                                        <p:cTn id="12" dur="2000" fill="hold"/>
                                        <p:tgtEl>
                                          <p:spTgt spid="8"/>
                                        </p:tgtEl>
                                        <p:attrNameLst>
                                          <p:attrName>ppt_x</p:attrName>
                                          <p:attrName>ppt_y</p:attrName>
                                        </p:attrNameLst>
                                      </p:cBhvr>
                                      <p:rCtr x="-227"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497</Words>
  <Application>Microsoft Office PowerPoint</Application>
  <PresentationFormat>Экран (4:3)</PresentationFormat>
  <Paragraphs>82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Государственное бюджетное дошкольное образовательное  учреждение комбинированного типа детский сад №2  Петродворцового р-на СПБ    Консультация для педагогов   Использование перфокарт в работе  с дошкольниками                                               Составила Гайдай Е.Н.-воспитатель                                                                         высшей кв.категории    Составила:Гайдай Е.Н. .     </vt:lpstr>
      <vt:lpstr>                                          Цель: Способствовать : -повышению интереса педагогов к использованию наглядных методов в работе с детьми; -повышению уровня профессионализма воспитателей.                           План проведения: 1. Знакомство с историей перфокарт; 2. Теоретическая часть - методика использования перфокарт в работе с детьми старшего дошкольного возраста ; 3. Практическая часть – д/игры с перфокартами.  Перфокарта –карточка стандартной формы с пробитыми на ней в определённом порядке отверстиями, несущими закодированную информацию</vt:lpstr>
      <vt:lpstr>Перфокарта — седьмой фараон Древнего Египта.  Со времен правления Перфокарты осталось множество  древних папирусов. Большую информацию несут особые глиняные таблички периода Перфокарты, ставшие его отличительной чертой. При Перфокарте глиняные таблички изготавливались тонкой формы, а древние иероглифические знаки  формировались с помощью протыкания  пишущей палочкой материала тонкой таблички насквозь, с возникновением дырки. </vt:lpstr>
      <vt:lpstr>Читать полагалось на просвет, повернув табличку к солнцу или, в ночное время, специальному читальному масляному факелу. Лично для фараона и высших жрецов в храме древнего бога Перфоратора, покровителя Перфокарты, устраивался специальный проекционный зал демонстрации: солнечные лучи, проникая сквозь большие вставленные в отверстия стен таблички с дырчатыми текстами, в определенное время дня проектировали на пол храма иероглифические знаки культовых текстов. </vt:lpstr>
      <vt:lpstr> </vt:lpstr>
      <vt:lpstr>             </vt:lpstr>
      <vt:lpstr>Дидактические принципы</vt:lpstr>
      <vt:lpstr>Интеграция образовательных областей</vt:lpstr>
      <vt:lpstr> Перфокарта – это индивидуальная карточка с заданием, сделанная из бумаги или картона. Внутри перфокарты или  под перфокарту вставляется чистый лист бумаги для  выполнения задания. Преимущество перфокарт перед простой карточкой-заданием – многократное использование. Стоит только поменять лист бумаги, и задание может выполнять уже другой ребенок, а если перфокарту заламинировать, то она будет служить долгие годы.           </vt:lpstr>
      <vt:lpstr>Слайд 10</vt:lpstr>
      <vt:lpstr>                     Консультация для педагогов                              Использование перфокарт               в работе с детьми старшего                дошкольного  возраста          Перфокарта –карточка стандартной формы с пробитыми на ней в определенном порядке отверстиями ,несущими закодированную информацию   Цель: Способствовать : -повышению интереса педагогов к использованию наглядных  моделей  в работе с детьми; -повышению уровня профессионализма воспитателей.                                                     Составила:Гайдай Е.Н. .  </vt:lpstr>
      <vt:lpstr>Возможности использования перфокарт</vt:lpstr>
      <vt:lpstr>                             </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педагогов   Использование дидактических игр с перфокартами  в работе с детьми старшего дошкольного возраста                              Составила :Гайдай Е.Н.</dc:title>
  <dc:creator>сад</dc:creator>
  <cp:lastModifiedBy>сад</cp:lastModifiedBy>
  <cp:revision>54</cp:revision>
  <dcterms:created xsi:type="dcterms:W3CDTF">2016-02-06T12:24:03Z</dcterms:created>
  <dcterms:modified xsi:type="dcterms:W3CDTF">2016-02-26T10:36:28Z</dcterms:modified>
</cp:coreProperties>
</file>