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27"/>
  </p:notesMasterIdLst>
  <p:sldIdLst>
    <p:sldId id="256" r:id="rId2"/>
    <p:sldId id="257" r:id="rId3"/>
    <p:sldId id="286" r:id="rId4"/>
    <p:sldId id="289" r:id="rId5"/>
    <p:sldId id="288" r:id="rId6"/>
    <p:sldId id="290" r:id="rId7"/>
    <p:sldId id="291" r:id="rId8"/>
    <p:sldId id="312" r:id="rId9"/>
    <p:sldId id="314" r:id="rId10"/>
    <p:sldId id="299" r:id="rId11"/>
    <p:sldId id="300" r:id="rId12"/>
    <p:sldId id="301" r:id="rId13"/>
    <p:sldId id="308" r:id="rId14"/>
    <p:sldId id="311" r:id="rId15"/>
    <p:sldId id="309" r:id="rId16"/>
    <p:sldId id="258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8" r:id="rId25"/>
    <p:sldId id="285" r:id="rId26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81" autoAdjust="0"/>
  </p:normalViewPr>
  <p:slideViewPr>
    <p:cSldViewPr>
      <p:cViewPr varScale="1">
        <p:scale>
          <a:sx n="93" d="100"/>
          <a:sy n="93" d="100"/>
        </p:scale>
        <p:origin x="21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6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4035" name="Shape 7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hape 140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3251" name="Shape 14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hape 14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4275" name="Shape 15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6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5299" name="Shape 164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317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6323" name="Shape 31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hape 7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5059" name="Shape 76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46083" name="Заметки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8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7107" name="Shape 8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100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8131" name="Shape 10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0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9155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11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0179" name="Shape 114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2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03" name="Shape 12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2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2227" name="Shape 12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888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642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1558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403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7017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4803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182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3"/>
          </p:nvPr>
        </p:nvSpPr>
        <p:spPr>
          <a:xfrm>
            <a:off x="457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4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888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662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09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444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120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pPr lvl="0"/>
            <a:endParaRPr noProof="0"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567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906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13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Arial" panose="020B0604020202020204" pitchFamily="34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  <p:sp>
        <p:nvSpPr>
          <p:cNvPr id="1028" name="Shape 7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Shape 8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>
              <a:buClr>
                <a:srgbClr val="000000"/>
              </a:buClr>
              <a:buFont typeface="Arial" charset="0"/>
              <a:buChar char="●"/>
              <a:defRPr>
                <a:latin typeface="Arial" charset="0"/>
                <a:cs typeface="Arial" charset="0"/>
                <a:sym typeface="Arial" charset="0"/>
              </a:defRPr>
            </a:lvl1pPr>
            <a:lvl2pPr lvl="1">
              <a:buClr>
                <a:srgbClr val="000000"/>
              </a:buClr>
              <a:buFont typeface="Courier New" pitchFamily="49" charset="0"/>
              <a:buChar char="o"/>
              <a:defRPr>
                <a:latin typeface="Arial" charset="0"/>
                <a:cs typeface="Arial" charset="0"/>
                <a:sym typeface="Arial" charset="0"/>
              </a:defRPr>
            </a:lvl2pPr>
            <a:lvl3pPr lvl="2">
              <a:buClr>
                <a:srgbClr val="000000"/>
              </a:buClr>
              <a:buFont typeface="Wingdings" pitchFamily="2" charset="2"/>
              <a:buChar char="§"/>
              <a:defRPr>
                <a:latin typeface="Arial" charset="0"/>
                <a:cs typeface="Arial" charset="0"/>
                <a:sym typeface="Arial" charset="0"/>
              </a:defRPr>
            </a:lvl3pPr>
            <a:lvl4pPr lvl="3">
              <a:buClr>
                <a:srgbClr val="000000"/>
              </a:buClr>
              <a:buFont typeface="Arial" charset="0"/>
              <a:buChar char="●"/>
              <a:defRPr>
                <a:latin typeface="Arial" charset="0"/>
                <a:cs typeface="Arial" charset="0"/>
                <a:sym typeface="Arial" charset="0"/>
              </a:defRPr>
            </a:lvl4pPr>
            <a:lvl5pPr lvl="4">
              <a:buClr>
                <a:srgbClr val="000000"/>
              </a:buClr>
              <a:buFont typeface="Arial" charset="0"/>
              <a:buChar char="●"/>
              <a:defRPr>
                <a:latin typeface="Arial" charset="0"/>
                <a:cs typeface="Arial" charset="0"/>
                <a:sym typeface="Arial" charset="0"/>
              </a:defRPr>
            </a:lvl5pPr>
          </a:lstStyle>
          <a:p>
            <a:pPr>
              <a:defRPr/>
            </a:pPr>
            <a:endParaRPr lang="ru-RU"/>
          </a:p>
          <a:p>
            <a:pPr lvl="1">
              <a:defRPr/>
            </a:pPr>
            <a:endParaRPr lang="ru-RU"/>
          </a:p>
          <a:p>
            <a:pPr lvl="2">
              <a:defRPr/>
            </a:pPr>
            <a:endParaRPr lang="ru-RU"/>
          </a:p>
          <a:p>
            <a:pPr lvl="3">
              <a:defRPr/>
            </a:pPr>
            <a:endParaRPr lang="ru-RU"/>
          </a:p>
          <a:p>
            <a:pPr lvl="4">
              <a:defRPr/>
            </a:pPr>
            <a:endParaRPr lang="ru-RU"/>
          </a:p>
          <a:p>
            <a:pPr lvl="4">
              <a:defRPr/>
            </a:pPr>
            <a:endParaRPr lang="ru-RU"/>
          </a:p>
          <a:p>
            <a:pPr lvl="4">
              <a:defRPr/>
            </a:pPr>
            <a:endParaRPr lang="ru-RU"/>
          </a:p>
          <a:p>
            <a:pPr lvl="4">
              <a:defRPr/>
            </a:pPr>
            <a:endParaRPr lang="ru-RU"/>
          </a:p>
          <a:p>
            <a:pPr lvl="4"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65"/>
          <p:cNvSpPr txBox="1">
            <a:spLocks noChangeArrowheads="1"/>
          </p:cNvSpPr>
          <p:nvPr/>
        </p:nvSpPr>
        <p:spPr bwMode="auto">
          <a:xfrm>
            <a:off x="685800" y="0"/>
            <a:ext cx="7772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70C0"/>
              </a:buClr>
              <a:buSzPct val="25000"/>
              <a:buFont typeface="Arial" panose="020B0604020202020204" pitchFamily="34" charset="0"/>
              <a:buNone/>
            </a:pPr>
            <a:endParaRPr lang="en-US" altLang="ru-RU" sz="4400">
              <a:solidFill>
                <a:srgbClr val="0070C0"/>
              </a:solidFill>
            </a:endParaRPr>
          </a:p>
        </p:txBody>
      </p:sp>
      <p:sp>
        <p:nvSpPr>
          <p:cNvPr id="17411" name="Shape 66"/>
          <p:cNvSpPr txBox="1">
            <a:spLocks noChangeArrowheads="1"/>
          </p:cNvSpPr>
          <p:nvPr/>
        </p:nvSpPr>
        <p:spPr bwMode="auto">
          <a:xfrm>
            <a:off x="611188" y="3886200"/>
            <a:ext cx="83534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17412" name="Заголовок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учреждение-</a:t>
            </a:r>
            <a:b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общеобразовательная школа №12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5128337" y="1685253"/>
            <a:ext cx="3681417" cy="3152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285750" y="1643063"/>
            <a:ext cx="48577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 предметно-развивающей среды музыкального зала  в соответствии с требованиями </a:t>
            </a:r>
          </a:p>
          <a:p>
            <a:pPr algn="ctr" eaLnBrk="1" hangingPunct="1"/>
            <a:r>
              <a:rPr lang="ru-RU" altLang="ru-RU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ДО.»</a:t>
            </a: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3357563" y="5286375"/>
            <a:ext cx="51149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          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: Музыкальный руководитель Морозова С.М.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г. Тула</a:t>
            </a:r>
          </a:p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2015 г.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</a:t>
            </a:r>
          </a:p>
        </p:txBody>
      </p:sp>
      <p:sp>
        <p:nvSpPr>
          <p:cNvPr id="26627" name="Содержимое 2"/>
          <p:cNvSpPr txBox="1">
            <a:spLocks noGrp="1"/>
          </p:cNvSpPr>
          <p:nvPr>
            <p:ph sz="half" idx="1"/>
          </p:nvPr>
        </p:nvSpPr>
        <p:spPr>
          <a:xfrm>
            <a:off x="457200" y="1600200"/>
            <a:ext cx="3757613" cy="4525963"/>
          </a:xfrm>
        </p:spPr>
        <p:txBody>
          <a:bodyPr/>
          <a:lstStyle/>
          <a:p>
            <a:pPr marL="84138" indent="0" algn="just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panose="020B0604020202020204" pitchFamily="34" charset="0"/>
              </a:rPr>
              <a:t>  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Трансформируемость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пространства предполагает возможность изменений предметно-пространственной среды в зависимости от образовательной ситуации, в том числе от меняющихся интересов и возможностей детей;</a:t>
            </a:r>
          </a:p>
        </p:txBody>
      </p:sp>
      <p:sp>
        <p:nvSpPr>
          <p:cNvPr id="26628" name="Текст 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 cstate="email">
            <a:lum bright="-10000"/>
            <a:extLst/>
          </a:blip>
          <a:srcRect/>
          <a:stretch>
            <a:fillRect/>
          </a:stretch>
        </p:blipFill>
        <p:spPr bwMode="auto">
          <a:xfrm>
            <a:off x="4572000" y="1428736"/>
            <a:ext cx="4214841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 txBox="1"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214438"/>
            <a:ext cx="4000500" cy="4911725"/>
          </a:xfrm>
        </p:spPr>
        <p:txBody>
          <a:bodyPr/>
          <a:lstStyle/>
          <a:p>
            <a:pPr indent="22225" algn="just">
              <a:lnSpc>
                <a:spcPct val="110000"/>
              </a:lnSpc>
              <a:buFontTx/>
              <a:buNone/>
              <a:defRPr/>
            </a:pPr>
            <a:r>
              <a:rPr lang="ru-RU" altLang="ru-RU" sz="1800" b="1" dirty="0" err="1"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материалов предполагает:</a:t>
            </a:r>
          </a:p>
          <a:p>
            <a:pPr indent="22225" algn="just">
              <a:lnSpc>
                <a:spcPct val="110000"/>
              </a:lnSpc>
              <a:defRPr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возможность разнообразного использования различных составляющих предметной среды, например, детской мебели, матов, мягких модулей, ширм и т.д.;</a:t>
            </a:r>
          </a:p>
          <a:p>
            <a:pPr indent="22225" algn="just">
              <a:lnSpc>
                <a:spcPct val="110000"/>
              </a:lnSpc>
              <a:defRPr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наличие в Организации или Группе полифункциональных (не обладающих жестко закрепленным способом употребления) предметов, в том числе природных материалов, пригодных для использования в разных видах детской активности (в том числе в качестве предметов-заместителей в детской игре).</a:t>
            </a:r>
          </a:p>
          <a:p>
            <a:pPr>
              <a:defRPr/>
            </a:pPr>
            <a:endParaRPr lang="ru-RU" sz="16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 bright="-10000"/>
            <a:extLst/>
          </a:blip>
          <a:stretch>
            <a:fillRect/>
          </a:stretch>
        </p:blipFill>
        <p:spPr>
          <a:xfrm>
            <a:off x="4648200" y="1428736"/>
            <a:ext cx="4038600" cy="435771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</a:t>
            </a:r>
          </a:p>
        </p:txBody>
      </p:sp>
      <p:sp>
        <p:nvSpPr>
          <p:cNvPr id="28675" name="Содержимое 2"/>
          <p:cNvSpPr txBox="1"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84138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среды предполагает:</a:t>
            </a:r>
          </a:p>
          <a:p>
            <a:pPr marL="84138" indent="0"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138" indent="0" algn="just">
              <a:lnSpc>
                <a:spcPct val="90000"/>
              </a:lnSpc>
              <a:spcBef>
                <a:spcPct val="0"/>
              </a:spcBef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Организации или Группе различных пространств (для игры, конструирования, уединения и пр.), а также разнообразных материалов, игр, игрушек и оборудования, обеспечивающих свободный выбор детей;</a:t>
            </a:r>
          </a:p>
          <a:p>
            <a:pPr marL="84138" indent="0" algn="just">
              <a:lnSpc>
                <a:spcPct val="90000"/>
              </a:lnSpc>
              <a:spcBef>
                <a:spcPct val="0"/>
              </a:spcBef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периодическую сменяемость игрового материала, появление новых предметов, стимулирующих игровую, двигательную, познавательную и исследовательскую активность детей.</a:t>
            </a:r>
          </a:p>
          <a:p>
            <a:pPr marL="84138" indent="0">
              <a:spcBef>
                <a:spcPct val="0"/>
              </a:spcBef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Текст 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106498" name="Picture 2" descr="Развивающая среда групп"/>
          <p:cNvPicPr>
            <a:picLocks noChangeAspect="1" noChangeArrowheads="1"/>
          </p:cNvPicPr>
          <p:nvPr/>
        </p:nvPicPr>
        <p:blipFill>
          <a:blip r:embed="rId2" cstate="email">
            <a:lum bright="-20000"/>
          </a:blip>
          <a:srcRect/>
          <a:stretch>
            <a:fillRect/>
          </a:stretch>
        </p:blipFill>
        <p:spPr bwMode="auto">
          <a:xfrm>
            <a:off x="4643438" y="1571612"/>
            <a:ext cx="4071966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</a:t>
            </a:r>
          </a:p>
        </p:txBody>
      </p:sp>
      <p:sp>
        <p:nvSpPr>
          <p:cNvPr id="29699" name="Содержимое 2"/>
          <p:cNvSpPr txBox="1"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indent="22225" algn="just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82563" algn="l"/>
              </a:tabLst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среды предполагает:</a:t>
            </a:r>
          </a:p>
          <a:p>
            <a:pPr indent="22225" algn="just">
              <a:lnSpc>
                <a:spcPct val="90000"/>
              </a:lnSpc>
              <a:spcBef>
                <a:spcPct val="0"/>
              </a:spcBef>
              <a:tabLst>
                <a:tab pos="182563" algn="l"/>
              </a:tabLst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для воспитанников, в том числе детей с ограниченными возможностями здоровья и детей-инвалидов, всех помещений, где осуществляется образовательная деятельность;</a:t>
            </a:r>
          </a:p>
          <a:p>
            <a:pPr indent="22225" algn="just">
              <a:lnSpc>
                <a:spcPct val="90000"/>
              </a:lnSpc>
              <a:spcBef>
                <a:spcPct val="0"/>
              </a:spcBef>
              <a:tabLst>
                <a:tab pos="182563" algn="l"/>
              </a:tabLst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свободный доступ детей, в том числе детей с ограниченными возможностями здоровья, к играм, игрушкам, материалам, пособиям, обеспечивающим все основные виды детской активности;</a:t>
            </a:r>
          </a:p>
          <a:p>
            <a:pPr indent="22225" algn="just">
              <a:lnSpc>
                <a:spcPct val="90000"/>
              </a:lnSpc>
              <a:spcBef>
                <a:spcPct val="0"/>
              </a:spcBef>
              <a:tabLst>
                <a:tab pos="182563" algn="l"/>
              </a:tabLst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исправность и сохранность материалов и оборудования.</a:t>
            </a:r>
          </a:p>
        </p:txBody>
      </p:sp>
      <p:sp>
        <p:nvSpPr>
          <p:cNvPr id="29700" name="Текст 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6" name="Placeholder 3" descr="1000000000000FA000000BB8075B7D2E.jpg"/>
          <p:cNvPicPr>
            <a:picLocks noGrp="1" noChangeAspect="1"/>
          </p:cNvPicPr>
          <p:nvPr/>
        </p:nvPicPr>
        <p:blipFill>
          <a:blip r:embed="rId2" cstate="email">
            <a:lum bright="-20000"/>
            <a:extLst/>
          </a:blip>
          <a:srcRect/>
          <a:stretch>
            <a:fillRect/>
          </a:stretch>
        </p:blipFill>
        <p:spPr bwMode="auto">
          <a:xfrm>
            <a:off x="4643438" y="1643050"/>
            <a:ext cx="4071967" cy="4319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</a:t>
            </a:r>
          </a:p>
        </p:txBody>
      </p:sp>
      <p:sp>
        <p:nvSpPr>
          <p:cNvPr id="30723" name="Содержимое 2"/>
          <p:cNvSpPr txBox="1">
            <a:spLocks noGrp="1"/>
          </p:cNvSpPr>
          <p:nvPr>
            <p:ph sz="half" idx="1"/>
          </p:nvPr>
        </p:nvSpPr>
        <p:spPr>
          <a:xfrm>
            <a:off x="457200" y="1600200"/>
            <a:ext cx="3543300" cy="4525963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altLang="ru-RU" sz="2400">
                <a:latin typeface="Arial" panose="020B0604020202020204" pitchFamily="34" charset="0"/>
              </a:rPr>
              <a:t> 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предметно-пространственной среды предполагает соответствие всех ее элементов требованиям по обеспечению надежности и безопасности их использования.</a:t>
            </a:r>
          </a:p>
          <a:p>
            <a:pPr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0724" name="Текст 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6" name="Рисунок 5" descr="DSC_0278.JPG"/>
          <p:cNvPicPr>
            <a:picLocks noChangeAspect="1"/>
          </p:cNvPicPr>
          <p:nvPr/>
        </p:nvPicPr>
        <p:blipFill>
          <a:blip r:embed="rId2" cstate="email">
            <a:lum bright="-10000"/>
          </a:blip>
          <a:stretch>
            <a:fillRect/>
          </a:stretch>
        </p:blipFill>
        <p:spPr>
          <a:xfrm>
            <a:off x="4357686" y="1500174"/>
            <a:ext cx="4357718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предметно-пространственной среды в детском саду необходима</a:t>
            </a:r>
            <a:b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сложная, многоплановая и творческая деятельность всех педагогов ДОУ.</a:t>
            </a:r>
            <a:b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разнообразие игрушек не является основным условием развития ребенка. </a:t>
            </a:r>
            <a:b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Содержимое 2"/>
          <p:cNvSpPr txBox="1">
            <a:spLocks noGrp="1"/>
          </p:cNvSpPr>
          <p:nvPr>
            <p:ph sz="half" idx="1"/>
          </p:nvPr>
        </p:nvSpPr>
        <p:spPr>
          <a:xfrm>
            <a:off x="457200" y="1600200"/>
            <a:ext cx="3328988" cy="4525963"/>
          </a:xfrm>
        </p:spPr>
        <p:txBody>
          <a:bodyPr/>
          <a:lstStyle/>
          <a:p>
            <a:pPr marL="88900" indent="22225"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Созданная эстетическая среда вызывает у детей чувство радости,</a:t>
            </a:r>
          </a:p>
          <a:p>
            <a:pPr marL="88900" indent="22225"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 положительное отношение к детскому саду, желание</a:t>
            </a:r>
          </a:p>
          <a:p>
            <a:pPr marL="88900" indent="22225"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посещать его, обогащает новыми впечатлениями и знаниями, побуждает к активной творческой деятельности, способствует интеллектуальному</a:t>
            </a:r>
          </a:p>
          <a:p>
            <a:pPr marL="88900" indent="22225"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детей дошкольного возраста.</a:t>
            </a:r>
          </a:p>
        </p:txBody>
      </p:sp>
      <p:sp>
        <p:nvSpPr>
          <p:cNvPr id="31748" name="Текст 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email">
            <a:lum bright="-10000"/>
            <a:extLst/>
          </a:blip>
          <a:srcRect r="9107" b="14791"/>
          <a:stretch>
            <a:fillRect/>
          </a:stretch>
        </p:blipFill>
        <p:spPr bwMode="auto">
          <a:xfrm>
            <a:off x="4143372" y="1643050"/>
            <a:ext cx="4500594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78"/>
          <p:cNvSpPr txBox="1">
            <a:spLocks noChangeArrowheads="1"/>
          </p:cNvSpPr>
          <p:nvPr/>
        </p:nvSpPr>
        <p:spPr bwMode="auto">
          <a:xfrm>
            <a:off x="250825" y="333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ru-RU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</a:t>
            </a:r>
            <a:r>
              <a:rPr lang="ru-RU" altLang="ru-RU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</a:t>
            </a:r>
          </a:p>
        </p:txBody>
      </p:sp>
      <p:pic>
        <p:nvPicPr>
          <p:cNvPr id="8" name="Рисунок 7" descr="DSCI11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1357298"/>
            <a:ext cx="3714776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I11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9124" y="1714488"/>
            <a:ext cx="4071966" cy="4143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94"/>
          <p:cNvSpPr txBox="1">
            <a:spLocks noChangeArrowheads="1"/>
          </p:cNvSpPr>
          <p:nvPr/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B050"/>
              </a:buClr>
              <a:buSzPct val="25000"/>
              <a:buFont typeface="Arial" panose="020B0604020202020204" pitchFamily="34" charset="0"/>
              <a:buNone/>
            </a:pPr>
            <a:r>
              <a:rPr lang="en-US" altLang="ru-RU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зона</a:t>
            </a:r>
          </a:p>
        </p:txBody>
      </p:sp>
      <p:pic>
        <p:nvPicPr>
          <p:cNvPr id="7" name="Рисунок 6" descr="SAM_165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1142984"/>
            <a:ext cx="3786214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0332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00562" y="1857364"/>
            <a:ext cx="4214842" cy="3905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10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25000"/>
              <a:buFont typeface="Arial" panose="020B0604020202020204" pitchFamily="34" charset="0"/>
              <a:buNone/>
            </a:pPr>
            <a:r>
              <a:rPr lang="en-US" altLang="ru-RU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</a:t>
            </a:r>
            <a:br>
              <a:rPr lang="en-US" altLang="ru-RU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ДОУ должна быть: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>
              <a:defRPr/>
            </a:pPr>
            <a:endParaRPr lang="ru-RU" sz="1800" dirty="0">
              <a:latin typeface="Arial" charset="0"/>
              <a:cs typeface="Arial" charset="0"/>
              <a:sym typeface="Arial" charset="0"/>
            </a:endParaRPr>
          </a:p>
          <a:p>
            <a:pPr algn="ctr">
              <a:spcBef>
                <a:spcPts val="638"/>
              </a:spcBef>
              <a:buClr>
                <a:srgbClr val="00B050"/>
              </a:buClr>
              <a:buSzPct val="100000"/>
              <a:buFont typeface="Arial" charset="0"/>
              <a:buChar char="•"/>
              <a:defRPr/>
            </a:pP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содержательно-насыщенной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,</a:t>
            </a:r>
          </a:p>
          <a:p>
            <a:pPr algn="ctr">
              <a:spcBef>
                <a:spcPts val="638"/>
              </a:spcBef>
              <a:buClr>
                <a:srgbClr val="00B050"/>
              </a:buClr>
              <a:buSzPct val="100000"/>
              <a:buFont typeface="Arial" charset="0"/>
              <a:buChar char="•"/>
              <a:defRPr/>
            </a:pP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трансформируемой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,</a:t>
            </a:r>
          </a:p>
          <a:p>
            <a:pPr algn="ctr">
              <a:spcBef>
                <a:spcPts val="638"/>
              </a:spcBef>
              <a:buClr>
                <a:srgbClr val="00B050"/>
              </a:buClr>
              <a:buSzPct val="100000"/>
              <a:buFont typeface="Arial" charset="0"/>
              <a:buChar char="•"/>
              <a:defRPr/>
            </a:pP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полифункциональной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,</a:t>
            </a:r>
          </a:p>
          <a:p>
            <a:pPr algn="ctr">
              <a:spcBef>
                <a:spcPts val="638"/>
              </a:spcBef>
              <a:buClr>
                <a:srgbClr val="00B050"/>
              </a:buClr>
              <a:buSzPct val="100000"/>
              <a:buFont typeface="Arial" charset="0"/>
              <a:buChar char="•"/>
              <a:defRPr/>
            </a:pP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вариативной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,</a:t>
            </a:r>
          </a:p>
          <a:p>
            <a:pPr algn="ctr">
              <a:spcBef>
                <a:spcPts val="638"/>
              </a:spcBef>
              <a:buClr>
                <a:srgbClr val="00B050"/>
              </a:buClr>
              <a:buSzPct val="100000"/>
              <a:buFont typeface="Arial" charset="0"/>
              <a:buChar char="•"/>
              <a:defRPr/>
            </a:pP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доступной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,</a:t>
            </a:r>
          </a:p>
          <a:p>
            <a:pPr algn="ctr">
              <a:spcBef>
                <a:spcPts val="638"/>
              </a:spcBef>
              <a:buClr>
                <a:srgbClr val="00B050"/>
              </a:buClr>
              <a:buSzPct val="100000"/>
              <a:buFont typeface="Arial" charset="0"/>
              <a:buChar char="•"/>
              <a:defRPr/>
            </a:pP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безопасной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.</a:t>
            </a:r>
          </a:p>
          <a:p>
            <a:pPr>
              <a:defRPr/>
            </a:pPr>
            <a:endParaRPr lang="ru-RU" sz="1800" dirty="0"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Shape 109"/>
          <p:cNvPicPr preferRelativeResize="0">
            <a:picLocks noChangeAspect="1" noChangeArrowheads="1"/>
          </p:cNvPicPr>
          <p:nvPr/>
        </p:nvPicPr>
        <p:blipFill>
          <a:blip r:embed="rId3" cstate="email">
            <a:lum/>
          </a:blip>
          <a:srcRect b="12375"/>
          <a:stretch>
            <a:fillRect/>
          </a:stretch>
        </p:blipFill>
        <p:spPr bwMode="auto">
          <a:xfrm>
            <a:off x="1116013" y="1268413"/>
            <a:ext cx="6985000" cy="4732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843" name="Shape 110"/>
          <p:cNvSpPr txBox="1">
            <a:spLocks noChangeArrowheads="1"/>
          </p:cNvSpPr>
          <p:nvPr/>
        </p:nvSpPr>
        <p:spPr bwMode="auto">
          <a:xfrm>
            <a:off x="1123950" y="1200150"/>
            <a:ext cx="165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ru-RU" sz="1800"/>
              <a:t> </a:t>
            </a:r>
            <a:r>
              <a:rPr lang="en-US" altLang="ru-RU" sz="1800" b="1"/>
              <a:t>Программы</a:t>
            </a:r>
            <a:r>
              <a:rPr lang="en-US" altLang="ru-RU" sz="1800"/>
              <a:t> </a:t>
            </a: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1143000" y="500063"/>
            <a:ext cx="7808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методические пособия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72"/>
          <p:cNvSpPr txBox="1">
            <a:spLocks noChangeArrowheads="1"/>
          </p:cNvSpPr>
          <p:nvPr/>
        </p:nvSpPr>
        <p:spPr bwMode="auto">
          <a:xfrm>
            <a:off x="468313" y="549275"/>
            <a:ext cx="8229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6B6BCF"/>
              </a:buClr>
              <a:buSzPct val="25000"/>
              <a:buFont typeface="Arial" panose="020B0604020202020204" pitchFamily="34" charset="0"/>
              <a:buNone/>
            </a:pPr>
            <a:r>
              <a:rPr lang="en-US" altLang="ru-RU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зал</a:t>
            </a:r>
            <a:r>
              <a:rPr lang="en-US" altLang="ru-RU" sz="3600" b="1">
                <a:solidFill>
                  <a:srgbClr val="6B6B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</p:txBody>
      </p:sp>
      <p:sp>
        <p:nvSpPr>
          <p:cNvPr id="18435" name="Shape 73"/>
          <p:cNvSpPr txBox="1">
            <a:spLocks noChangeArrowheads="1"/>
          </p:cNvSpPr>
          <p:nvPr/>
        </p:nvSpPr>
        <p:spPr bwMode="auto">
          <a:xfrm>
            <a:off x="457200" y="1071563"/>
            <a:ext cx="82296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342900" indent="-342900" algn="just">
              <a:buClr>
                <a:srgbClr val="000000"/>
              </a:buClr>
              <a:buSzPct val="25000"/>
              <a:buFont typeface="Arial" charset="0"/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Arial" charset="0"/>
              </a:rPr>
              <a:t> 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среда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эстетического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развития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,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место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постоянного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общения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ребенка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с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музыкой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88" y="2714625"/>
            <a:ext cx="4572000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alt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Особую роль предметно-развивающей среды в становлении личности ребенка подчеркивают в своих исследованиях </a:t>
            </a:r>
            <a:endParaRPr lang="ru-RU" alt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>
              <a:defRPr/>
            </a:pPr>
            <a:r>
              <a:rPr lang="es-ES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Р.Б. Стеркина, </a:t>
            </a:r>
            <a:endParaRPr lang="ru-RU" alt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>
              <a:defRPr/>
            </a:pPr>
            <a:r>
              <a:rPr lang="es-ES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Н.А. Ветлугина, </a:t>
            </a:r>
            <a:endParaRPr lang="ru-RU" alt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>
              <a:defRPr/>
            </a:pPr>
            <a:r>
              <a:rPr lang="es-ES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Г.Н. Пантелеев, </a:t>
            </a:r>
            <a:endParaRPr lang="ru-RU" alt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>
              <a:defRPr/>
            </a:pPr>
            <a:r>
              <a:rPr lang="es-ES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Н.А. Ревуцкая, </a:t>
            </a:r>
            <a:endParaRPr lang="ru-RU" alt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>
              <a:defRPr/>
            </a:pPr>
            <a:r>
              <a:rPr lang="es-ES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В.С. Мухина, </a:t>
            </a:r>
            <a:endParaRPr lang="ru-RU" alt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>
              <a:defRPr/>
            </a:pPr>
            <a:r>
              <a:rPr lang="es-ES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В.А. Горянина</a:t>
            </a: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, </a:t>
            </a:r>
          </a:p>
          <a:p>
            <a:pPr>
              <a:defRPr/>
            </a:pP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Ю.С.Мануйлов, </a:t>
            </a:r>
          </a:p>
          <a:p>
            <a:pPr>
              <a:defRPr/>
            </a:pP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С.Л.Новоселова, </a:t>
            </a:r>
          </a:p>
          <a:p>
            <a:pPr>
              <a:defRPr/>
            </a:pP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В.А.Петровский  </a:t>
            </a:r>
          </a:p>
          <a:p>
            <a:pPr>
              <a:defRPr/>
            </a:pPr>
            <a:endParaRPr lang="ru-RU" sz="1800" dirty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Рисунок 5" descr="DSC03319.JPG"/>
          <p:cNvPicPr>
            <a:picLocks noChangeAspect="1"/>
          </p:cNvPicPr>
          <p:nvPr/>
        </p:nvPicPr>
        <p:blipFill>
          <a:blip r:embed="rId3" cstate="email">
            <a:lum bright="-10000"/>
          </a:blip>
          <a:stretch>
            <a:fillRect/>
          </a:stretch>
        </p:blipFill>
        <p:spPr>
          <a:xfrm>
            <a:off x="5072066" y="2928934"/>
            <a:ext cx="3643338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116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4579" name="Shape 117"/>
          <p:cNvPicPr preferRelativeResize="0"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 b="11480"/>
          <a:stretch>
            <a:fillRect/>
          </a:stretch>
        </p:blipFill>
        <p:spPr bwMode="auto">
          <a:xfrm>
            <a:off x="468313" y="1557338"/>
            <a:ext cx="8207375" cy="4586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3500438" y="357188"/>
            <a:ext cx="29448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124"/>
          <p:cNvSpPr txBox="1">
            <a:spLocks noChangeArrowheads="1"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25000"/>
              <a:buFont typeface="Arial" panose="020B0604020202020204" pitchFamily="34" charset="0"/>
              <a:buNone/>
            </a:pPr>
            <a:r>
              <a:rPr lang="ru-RU" altLang="ru-RU" sz="3600" b="1">
                <a:solidFill>
                  <a:srgbClr val="0070C0"/>
                </a:solidFill>
              </a:rPr>
              <a:t>Аудиотека</a:t>
            </a:r>
            <a:endParaRPr lang="en-US" altLang="ru-RU" sz="3600" b="1">
              <a:solidFill>
                <a:srgbClr val="0070C0"/>
              </a:solidFill>
            </a:endParaRPr>
          </a:p>
        </p:txBody>
      </p:sp>
      <p:sp>
        <p:nvSpPr>
          <p:cNvPr id="37891" name="Shape 125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7892" name="Shape 126"/>
          <p:cNvPicPr preferRelativeResize="0"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196975"/>
            <a:ext cx="8353425" cy="5327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hape 131"/>
          <p:cNvPicPr preferRelativeResize="0"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 b="11511"/>
          <a:stretch>
            <a:fillRect/>
          </a:stretch>
        </p:blipFill>
        <p:spPr bwMode="auto">
          <a:xfrm>
            <a:off x="468313" y="1628775"/>
            <a:ext cx="4032250" cy="4800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7" name="Shape 132"/>
          <p:cNvPicPr preferRelativeResize="0">
            <a:picLocks noChangeAspect="1" noChangeArrowheads="1"/>
          </p:cNvPicPr>
          <p:nvPr/>
        </p:nvPicPr>
        <p:blipFill>
          <a:blip r:embed="rId4" cstate="email"/>
          <a:srcRect b="13072"/>
          <a:stretch>
            <a:fillRect/>
          </a:stretch>
        </p:blipFill>
        <p:spPr bwMode="auto">
          <a:xfrm>
            <a:off x="5210174" y="1600200"/>
            <a:ext cx="3505229" cy="2185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Shape 133"/>
          <p:cNvPicPr preferRelativeResize="0">
            <a:picLocks noChangeAspect="1" noChangeArrowheads="1"/>
          </p:cNvPicPr>
          <p:nvPr/>
        </p:nvPicPr>
        <p:blipFill>
          <a:blip r:embed="rId5" cstate="email"/>
          <a:srcRect b="18577"/>
          <a:stretch>
            <a:fillRect/>
          </a:stretch>
        </p:blipFill>
        <p:spPr bwMode="auto">
          <a:xfrm>
            <a:off x="5148263" y="4076700"/>
            <a:ext cx="3638579" cy="2281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917" name="Shape 135"/>
          <p:cNvSpPr txBox="1">
            <a:spLocks noChangeArrowheads="1"/>
          </p:cNvSpPr>
          <p:nvPr/>
        </p:nvSpPr>
        <p:spPr bwMode="auto">
          <a:xfrm>
            <a:off x="5429250" y="121443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ru-RU" sz="1800"/>
              <a:t>Русские композиторы </a:t>
            </a:r>
          </a:p>
        </p:txBody>
      </p:sp>
      <p:sp>
        <p:nvSpPr>
          <p:cNvPr id="38918" name="Shape 137"/>
          <p:cNvSpPr txBox="1">
            <a:spLocks noChangeArrowheads="1"/>
          </p:cNvSpPr>
          <p:nvPr/>
        </p:nvSpPr>
        <p:spPr bwMode="auto">
          <a:xfrm>
            <a:off x="4932363" y="3789363"/>
            <a:ext cx="3527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ru-RU" sz="1800"/>
              <a:t>Детские композиторы</a:t>
            </a:r>
          </a:p>
        </p:txBody>
      </p:sp>
      <p:sp>
        <p:nvSpPr>
          <p:cNvPr id="38919" name="Shape 138"/>
          <p:cNvSpPr txBox="1">
            <a:spLocks noChangeArrowheads="1"/>
          </p:cNvSpPr>
          <p:nvPr/>
        </p:nvSpPr>
        <p:spPr bwMode="auto">
          <a:xfrm>
            <a:off x="1000125" y="1071563"/>
            <a:ext cx="3455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ru-RU" sz="1800"/>
              <a:t>Советские композиторы</a:t>
            </a:r>
          </a:p>
        </p:txBody>
      </p:sp>
      <p:sp>
        <p:nvSpPr>
          <p:cNvPr id="38920" name="TextBox 9"/>
          <p:cNvSpPr txBox="1">
            <a:spLocks noChangeArrowheads="1"/>
          </p:cNvSpPr>
          <p:nvPr/>
        </p:nvSpPr>
        <p:spPr bwMode="auto">
          <a:xfrm>
            <a:off x="2214563" y="0"/>
            <a:ext cx="57864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ru-RU" altLang="ru-RU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Портреты композиторов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Shape 143"/>
          <p:cNvPicPr preferRelativeResize="0">
            <a:picLocks noChangeAspect="1" noChangeArrowheads="1"/>
          </p:cNvPicPr>
          <p:nvPr/>
        </p:nvPicPr>
        <p:blipFill>
          <a:blip r:embed="rId3" cstate="email"/>
          <a:srcRect b="13072"/>
          <a:stretch>
            <a:fillRect/>
          </a:stretch>
        </p:blipFill>
        <p:spPr bwMode="auto">
          <a:xfrm>
            <a:off x="773113" y="1600200"/>
            <a:ext cx="3406775" cy="2185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1" name="Shape 144"/>
          <p:cNvPicPr preferRelativeResize="0"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1557338"/>
            <a:ext cx="3346450" cy="2185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Shape 145"/>
          <p:cNvPicPr preferRelativeResize="0"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9938" y="3938588"/>
            <a:ext cx="3413125" cy="2187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3" name="Shape 146"/>
          <p:cNvPicPr preferRelativeResize="0"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463" y="3938588"/>
            <a:ext cx="3408362" cy="2187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285750" y="642938"/>
            <a:ext cx="885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Музыкально-дидактические игры и пособия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4"/>
          <p:cNvSpPr txBox="1">
            <a:spLocks noChangeArrowheads="1"/>
          </p:cNvSpPr>
          <p:nvPr/>
        </p:nvSpPr>
        <p:spPr bwMode="auto">
          <a:xfrm>
            <a:off x="1857375" y="500063"/>
            <a:ext cx="6500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музыкальные инструменты</a:t>
            </a:r>
          </a:p>
        </p:txBody>
      </p:sp>
      <p:pic>
        <p:nvPicPr>
          <p:cNvPr id="6" name="Рисунок 5" descr="DSCI11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5786" y="1285860"/>
            <a:ext cx="3571900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I111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6314" y="1357298"/>
            <a:ext cx="3571900" cy="4143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/>
        </p:nvSpPr>
        <p:spPr>
          <a:xfrm>
            <a:off x="1331912" y="5229225"/>
            <a:ext cx="6264275" cy="11001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>
                <a:ln w="12700" cap="rnd">
                  <a:solidFill>
                    <a:srgbClr val="EAEAEA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>
                  <a:gsLst>
                    <a:gs pos="0">
                      <a:srgbClr val="A603AB"/>
                    </a:gs>
                    <a:gs pos="11999">
                      <a:srgbClr val="E81766"/>
                    </a:gs>
                    <a:gs pos="27000">
                      <a:srgbClr val="EE3F17"/>
                    </a:gs>
                    <a:gs pos="47999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Arial"/>
                <a:ea typeface="Arial"/>
                <a:cs typeface="Arial"/>
                <a:sym typeface="Arial"/>
              </a:rPr>
              <a:t>Спасибо за внимание! </a:t>
            </a:r>
          </a:p>
        </p:txBody>
      </p:sp>
      <p:pic>
        <p:nvPicPr>
          <p:cNvPr id="47107" name="Shape 315"/>
          <p:cNvPicPr preferRelativeResize="0"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357166"/>
            <a:ext cx="6227762" cy="4932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357188" y="500063"/>
            <a:ext cx="8501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последних лет со всей очевидностью показали особую значимость для маленького ребенка социальных условий жизни, складывающихся из общения, обучающих игр, развивающего влияния окружающей среды - всего того, что принято считать культурой воспитания.</a:t>
            </a: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786" name="Picture 2" descr="Архив материалов - Персональный сайт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2714612" y="2357430"/>
            <a:ext cx="4000528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357188" y="2500313"/>
            <a:ext cx="83581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3.3.Требования к развивающей предметно-пространственной среде.</a:t>
            </a:r>
          </a:p>
          <a:p>
            <a:pPr algn="just" eaLnBrk="1" hangingPunct="1">
              <a:lnSpc>
                <a:spcPct val="120000"/>
              </a:lnSpc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3.3.1. Развивающая предметно-пространственная среда обеспечивает максимальную реализацию образовательного потенциала пространства Организации, Группы, а также территории, прилегающей к Организации или находящейся на небольшом удалении, приспособленной для реализации Программы (далее - участок), материалов, оборудования и инвентаря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развития.</a:t>
            </a:r>
          </a:p>
          <a:p>
            <a:pPr algn="just" eaLnBrk="1" hangingPunct="1">
              <a:lnSpc>
                <a:spcPct val="120000"/>
              </a:lnSpc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3.3.2. Развивающая предметно-пространственная среда должна обеспечивать возможность общения и совместной деятельности детей (в том числе детей разного возраста) и взрослых, двигательной активности детей, а также возможности для уединения.</a:t>
            </a:r>
          </a:p>
          <a:p>
            <a:pPr algn="just" eaLnBrk="1" hangingPunct="1">
              <a:lnSpc>
                <a:spcPct val="120000"/>
              </a:lnSpc>
            </a:pPr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/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286000" y="571500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285750"/>
            <a:ext cx="4795838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500063" y="2571750"/>
            <a:ext cx="8215312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3.3.3.      Развивающая предметно-пространственная среда должна обеспечивать:</a:t>
            </a:r>
          </a:p>
          <a:p>
            <a:pPr algn="just" eaLnBrk="1" hangingPunct="1">
              <a:lnSpc>
                <a:spcPct val="120000"/>
              </a:lnSpc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различных образовательных программ;</a:t>
            </a:r>
          </a:p>
          <a:p>
            <a:pPr algn="just" eaLnBrk="1" hangingPunct="1">
              <a:lnSpc>
                <a:spcPct val="120000"/>
              </a:lnSpc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организации инклюзивного образования - необходимые для него условия; учет национально-культурных, климатических условий, в которых осуществляется образовательная деятельность; учет возрастных особенностей детей.</a:t>
            </a:r>
          </a:p>
          <a:p>
            <a:pPr algn="just" eaLnBrk="1" hangingPunct="1">
              <a:lnSpc>
                <a:spcPct val="120000"/>
              </a:lnSpc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3.3.4. Развивающая предметно-пространственная среда должна быть содержательно-насыщенной, трансформируемой, полифункциональной, вариативной, доступной и безопасной.</a:t>
            </a:r>
          </a:p>
          <a:p>
            <a:pPr eaLnBrk="1" hangingPunct="1">
              <a:lnSpc>
                <a:spcPct val="120000"/>
              </a:lnSpc>
            </a:pPr>
            <a:endParaRPr lang="ru-RU" altLang="ru-RU" sz="1200"/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428875" y="785813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1508" name="Picture 6" descr="Слайд1"/>
          <p:cNvPicPr>
            <a:picLocks noChangeAspect="1" noChangeArrowheads="1"/>
          </p:cNvPicPr>
          <p:nvPr/>
        </p:nvPicPr>
        <p:blipFill>
          <a:blip r:embed="rId2" cstate="email">
            <a:lum bright="-10000"/>
          </a:blip>
          <a:srcRect b="15799"/>
          <a:stretch>
            <a:fillRect/>
          </a:stretch>
        </p:blipFill>
        <p:spPr bwMode="auto">
          <a:xfrm>
            <a:off x="3071813" y="357188"/>
            <a:ext cx="2960687" cy="1868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428625" y="428625"/>
            <a:ext cx="82867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ФГОС ДО</a:t>
            </a:r>
          </a:p>
          <a:p>
            <a:pPr algn="just" eaLnBrk="1" hangingPunct="1"/>
            <a:br>
              <a:rPr lang="ru-RU" alt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образовательного пространства и разнообразие материалов,</a:t>
            </a:r>
            <a:b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и инвентаря (в здании и на участке) должны </a:t>
            </a:r>
            <a:r>
              <a:rPr lang="ru-RU" altLang="ru-RU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обеспечивать:</a:t>
            </a:r>
            <a:br>
              <a:rPr lang="ru-RU" altLang="ru-RU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800">
                <a:solidFill>
                  <a:schemeClr val="bg1"/>
                </a:solidFill>
              </a:rPr>
            </a:br>
            <a:endParaRPr lang="ru-RU" alt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500063" y="1785938"/>
            <a:ext cx="3571875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игровую, познавательную, исследовательскую и творческую активность всех воспитанников, экспериментирование с доступными детям материалами (в том числе с песком и водой);</a:t>
            </a:r>
          </a:p>
          <a:p>
            <a:pPr algn="just">
              <a:defRPr/>
            </a:pP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двигательную активность, в том числе развитие крупной и мелкой моторики, участие в подвижных играх и соревнованиях;</a:t>
            </a:r>
          </a:p>
          <a:p>
            <a:pPr algn="just"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pic>
        <p:nvPicPr>
          <p:cNvPr id="4" name="Рисунок 3" descr="DSC03322.JPG"/>
          <p:cNvPicPr>
            <a:picLocks noChangeAspect="1"/>
          </p:cNvPicPr>
          <p:nvPr/>
        </p:nvPicPr>
        <p:blipFill>
          <a:blip r:embed="rId2" cstate="email"/>
          <a:srcRect l="20312" t="16015" r="16407" b="14844"/>
          <a:stretch>
            <a:fillRect/>
          </a:stretch>
        </p:blipFill>
        <p:spPr>
          <a:xfrm>
            <a:off x="4143372" y="1928802"/>
            <a:ext cx="4572032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357188" y="357188"/>
            <a:ext cx="8429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</a:t>
            </a:r>
            <a:br>
              <a:rPr lang="ru-RU" altLang="ru-RU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образовательного пространства и разнообразие материалов,</a:t>
            </a:r>
            <a:b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и инвентаря (в здании и на участке) должны </a:t>
            </a:r>
            <a:r>
              <a:rPr lang="ru-RU" altLang="ru-RU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обеспечивать:</a:t>
            </a:r>
            <a:br>
              <a:rPr lang="ru-RU" altLang="ru-RU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214438"/>
            <a:ext cx="4543425" cy="4911725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Tx/>
              <a:buChar char="•"/>
              <a:defRPr/>
            </a:pPr>
            <a:endParaRPr lang="ru-RU" altLang="ru-RU" sz="1800" kern="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altLang="ru-RU" sz="1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эмоциональное благополучие детей во взаимодействии с предметно-пространственным окружением;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altLang="ru-RU" sz="1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возможность самовыражения детей.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altLang="ru-RU" sz="1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Для детей младенческого и раннего возраста образовательное пространство должно предоставлять необходимые и достаточные возможности для движения, предметной и игровой деятельности с разными материалами.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ru-RU" sz="18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pic>
        <p:nvPicPr>
          <p:cNvPr id="4" name="Рисунок 3" descr="IMG_1338.JPG"/>
          <p:cNvPicPr>
            <a:picLocks noChangeAspect="1"/>
          </p:cNvPicPr>
          <p:nvPr/>
        </p:nvPicPr>
        <p:blipFill>
          <a:blip r:embed="rId2" cstate="email">
            <a:lum bright="-10000"/>
          </a:blip>
          <a:srcRect t="25490"/>
          <a:stretch>
            <a:fillRect/>
          </a:stretch>
        </p:blipFill>
        <p:spPr>
          <a:xfrm rot="5400000">
            <a:off x="4679173" y="2536009"/>
            <a:ext cx="4786314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7950" y="260350"/>
            <a:ext cx="8229600" cy="6010275"/>
          </a:xfrm>
        </p:spPr>
        <p:txBody>
          <a:bodyPr/>
          <a:lstStyle/>
          <a:p>
            <a:pPr algn="ctr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Tx/>
              <a:buNone/>
            </a:pPr>
            <a:r>
              <a:rPr lang="ru-RU" altLang="ru-RU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среды в развитии детей</a:t>
            </a:r>
          </a:p>
          <a:p>
            <a:pPr algn="ctr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Tx/>
              <a:buNone/>
            </a:pPr>
            <a:r>
              <a:rPr lang="ru-RU" altLang="ru-RU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прослеживается на примере ее основных</a:t>
            </a:r>
          </a:p>
          <a:p>
            <a:pPr algn="ctr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Tx/>
              <a:buNone/>
            </a:pPr>
            <a:r>
              <a:rPr lang="ru-RU" altLang="ru-RU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функций: </a:t>
            </a: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Организующей</a:t>
            </a: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Воспитательной</a:t>
            </a: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Развивающей </a:t>
            </a:r>
          </a:p>
        </p:txBody>
      </p:sp>
      <p:pic>
        <p:nvPicPr>
          <p:cNvPr id="4" name="Placeholder 3" descr="1000000000000FA000000BB8B4AA6744.jpg"/>
          <p:cNvPicPr>
            <a:picLocks noGrp="1" noChangeAspect="1"/>
          </p:cNvPicPr>
          <p:nvPr/>
        </p:nvPicPr>
        <p:blipFill>
          <a:blip r:embed="rId2" cstate="email">
            <a:lum bright="-10000"/>
            <a:extLst/>
          </a:blip>
          <a:srcRect/>
          <a:stretch>
            <a:fillRect/>
          </a:stretch>
        </p:blipFill>
        <p:spPr bwMode="auto">
          <a:xfrm>
            <a:off x="4429124" y="2357430"/>
            <a:ext cx="3806823" cy="3605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642938"/>
            <a:ext cx="8286750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Насыщенность среды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должна соответствовать возрастным возможностям детей и содержанию Программы.</a:t>
            </a:r>
            <a:b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</a:br>
            <a:b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Образовательное пространство должно быть оснащено средствами обучения и воспитания (в том числе техническими), соответствующими материалами, в том числе расходным игровым, спортивным, оздоровительным оборудованием, инвентарем (в соответствии со спецификой Программы).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pic>
        <p:nvPicPr>
          <p:cNvPr id="4" name="Рисунок 3" descr="P2280082.JPG"/>
          <p:cNvPicPr>
            <a:picLocks noChangeAspect="1"/>
          </p:cNvPicPr>
          <p:nvPr/>
        </p:nvPicPr>
        <p:blipFill>
          <a:blip r:embed="rId2" cstate="email">
            <a:lum bright="-10000"/>
          </a:blip>
          <a:stretch>
            <a:fillRect/>
          </a:stretch>
        </p:blipFill>
        <p:spPr>
          <a:xfrm>
            <a:off x="2285984" y="2928934"/>
            <a:ext cx="4214842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744</Words>
  <Application>Microsoft Office PowerPoint</Application>
  <PresentationFormat>Экран (4:3)</PresentationFormat>
  <Paragraphs>88</Paragraphs>
  <Slides>25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Courier New</vt:lpstr>
      <vt:lpstr>Times New Roman</vt:lpstr>
      <vt:lpstr>Wingdings</vt:lpstr>
      <vt:lpstr>Оформление по умолчанию</vt:lpstr>
      <vt:lpstr>Муниципальное бюджетное общеобразовательное учреждение- начальная общеобразовательная школа №12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ФГОС ДО </vt:lpstr>
      <vt:lpstr>ФГОС ДО </vt:lpstr>
      <vt:lpstr>ФГОС ДО </vt:lpstr>
      <vt:lpstr>ФГОС ДО </vt:lpstr>
      <vt:lpstr>ФГОС ДО</vt:lpstr>
      <vt:lpstr>При организации предметно-пространственной среды в детском саду необходима сложная, многоплановая и творческая деятельность всех педагогов ДОУ. Ведь разнообразие игрушек не является основным условием развития ребенка.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</dc:creator>
  <cp:lastModifiedBy>12</cp:lastModifiedBy>
  <cp:revision>29</cp:revision>
  <dcterms:modified xsi:type="dcterms:W3CDTF">2016-02-26T11:59:22Z</dcterms:modified>
</cp:coreProperties>
</file>