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4" r:id="rId4"/>
    <p:sldId id="265" r:id="rId5"/>
    <p:sldId id="266" r:id="rId6"/>
    <p:sldId id="267" r:id="rId7"/>
    <p:sldId id="261" r:id="rId8"/>
    <p:sldId id="263" r:id="rId9"/>
    <p:sldId id="258" r:id="rId10"/>
    <p:sldId id="268" r:id="rId11"/>
    <p:sldId id="269" r:id="rId12"/>
    <p:sldId id="271" r:id="rId13"/>
    <p:sldId id="270" r:id="rId14"/>
    <p:sldId id="272" r:id="rId15"/>
    <p:sldId id="273" r:id="rId16"/>
    <p:sldId id="274" r:id="rId17"/>
    <p:sldId id="275" r:id="rId18"/>
    <p:sldId id="276" r:id="rId19"/>
  </p:sldIdLst>
  <p:sldSz cx="9144000" cy="6858000" type="screen4x3"/>
  <p:notesSz cx="6735763" cy="986948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%</c:v>
                </c:pt>
              </c:strCache>
            </c:strRef>
          </c:tx>
          <c:explosion val="25"/>
          <c:dLbls>
            <c:showVal val="1"/>
            <c:showLeaderLines val="1"/>
          </c:dLbls>
          <c:cat>
            <c:strRef>
              <c:f>Лист1!$A$2:$A$4</c:f>
              <c:strCache>
                <c:ptCount val="3"/>
                <c:pt idx="0">
                  <c:v>незрелые</c:v>
                </c:pt>
                <c:pt idx="1">
                  <c:v>среднезрелые</c:v>
                </c:pt>
                <c:pt idx="2">
                  <c:v>школьнозрелые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2</c:v>
                </c:pt>
                <c:pt idx="1">
                  <c:v>79</c:v>
                </c:pt>
                <c:pt idx="2">
                  <c:v>7</c:v>
                </c:pt>
              </c:numCache>
            </c:numRef>
          </c:val>
        </c:ser>
      </c:pie3DChart>
    </c:plotArea>
    <c:legend>
      <c:legendPos val="r"/>
      <c:layout/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/>
    </c:title>
    <c:view3D>
      <c:rotX val="75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%</c:v>
                </c:pt>
              </c:strCache>
            </c:strRef>
          </c:tx>
          <c:explosion val="25"/>
          <c:dLbls>
            <c:showVal val="1"/>
            <c:showLeaderLines val="1"/>
          </c:dLbls>
          <c:cat>
            <c:strRef>
              <c:f>Лист1!$A$2:$A$4</c:f>
              <c:strCache>
                <c:ptCount val="3"/>
                <c:pt idx="0">
                  <c:v>низкий уровень</c:v>
                </c:pt>
                <c:pt idx="1">
                  <c:v>средний уровень</c:v>
                </c:pt>
                <c:pt idx="2">
                  <c:v>высокий уровень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0</c:v>
                </c:pt>
                <c:pt idx="1">
                  <c:v>14</c:v>
                </c:pt>
                <c:pt idx="2">
                  <c:v>86</c:v>
                </c:pt>
              </c:numCache>
            </c:numRef>
          </c:val>
        </c:ser>
      </c:pie3D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%</c:v>
                </c:pt>
              </c:strCache>
            </c:strRef>
          </c:tx>
          <c:explosion val="25"/>
          <c:dLbls>
            <c:showVal val="1"/>
            <c:showLeaderLines val="1"/>
          </c:dLbls>
          <c:cat>
            <c:strRef>
              <c:f>Лист1!$A$2:$A$4</c:f>
              <c:strCache>
                <c:ptCount val="3"/>
                <c:pt idx="0">
                  <c:v>незрелые</c:v>
                </c:pt>
                <c:pt idx="1">
                  <c:v>среднезрелые</c:v>
                </c:pt>
                <c:pt idx="2">
                  <c:v>школьнозрелые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2</c:v>
                </c:pt>
                <c:pt idx="1">
                  <c:v>79</c:v>
                </c:pt>
                <c:pt idx="2">
                  <c:v>7</c:v>
                </c:pt>
              </c:numCache>
            </c:numRef>
          </c:val>
        </c:ser>
      </c:pie3DChart>
    </c:plotArea>
    <c:legend>
      <c:legendPos val="r"/>
      <c:layout/>
    </c:legend>
    <c:plotVisOnly val="1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/>
    </c:title>
    <c:view3D>
      <c:rotX val="75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%</c:v>
                </c:pt>
              </c:strCache>
            </c:strRef>
          </c:tx>
          <c:explosion val="25"/>
          <c:dLbls>
            <c:showVal val="1"/>
            <c:showLeaderLines val="1"/>
          </c:dLbls>
          <c:cat>
            <c:strRef>
              <c:f>Лист1!$A$2:$A$4</c:f>
              <c:strCache>
                <c:ptCount val="3"/>
                <c:pt idx="0">
                  <c:v>низкий уровень</c:v>
                </c:pt>
                <c:pt idx="1">
                  <c:v>средний уровень</c:v>
                </c:pt>
                <c:pt idx="2">
                  <c:v>высокий уровень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0</c:v>
                </c:pt>
                <c:pt idx="1">
                  <c:v>14</c:v>
                </c:pt>
                <c:pt idx="2">
                  <c:v>86</c:v>
                </c:pt>
              </c:numCache>
            </c:numRef>
          </c:val>
        </c:ser>
      </c:pie3D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7A4CF-8589-410C-95EC-170BBB886275}" type="datetimeFigureOut">
              <a:rPr lang="ru-RU" smtClean="0"/>
              <a:pPr/>
              <a:t>26.09.2012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5A19B-91A4-4996-B5C8-9725F268B7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7A4CF-8589-410C-95EC-170BBB886275}" type="datetimeFigureOut">
              <a:rPr lang="ru-RU" smtClean="0"/>
              <a:pPr/>
              <a:t>26.09.2012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5A19B-91A4-4996-B5C8-9725F268B7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7A4CF-8589-410C-95EC-170BBB886275}" type="datetimeFigureOut">
              <a:rPr lang="ru-RU" smtClean="0"/>
              <a:pPr/>
              <a:t>26.09.2012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5A19B-91A4-4996-B5C8-9725F268B7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7A4CF-8589-410C-95EC-170BBB886275}" type="datetimeFigureOut">
              <a:rPr lang="ru-RU" smtClean="0"/>
              <a:pPr/>
              <a:t>26.09.2012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5A19B-91A4-4996-B5C8-9725F268B7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7A4CF-8589-410C-95EC-170BBB886275}" type="datetimeFigureOut">
              <a:rPr lang="ru-RU" smtClean="0"/>
              <a:pPr/>
              <a:t>26.09.2012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5A19B-91A4-4996-B5C8-9725F268B7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7A4CF-8589-410C-95EC-170BBB886275}" type="datetimeFigureOut">
              <a:rPr lang="ru-RU" smtClean="0"/>
              <a:pPr/>
              <a:t>26.09.2012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5A19B-91A4-4996-B5C8-9725F268B7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7A4CF-8589-410C-95EC-170BBB886275}" type="datetimeFigureOut">
              <a:rPr lang="ru-RU" smtClean="0"/>
              <a:pPr/>
              <a:t>26.09.2012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5A19B-91A4-4996-B5C8-9725F268B7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7A4CF-8589-410C-95EC-170BBB886275}" type="datetimeFigureOut">
              <a:rPr lang="ru-RU" smtClean="0"/>
              <a:pPr/>
              <a:t>26.09.2012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5A19B-91A4-4996-B5C8-9725F268B7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7A4CF-8589-410C-95EC-170BBB886275}" type="datetimeFigureOut">
              <a:rPr lang="ru-RU" smtClean="0"/>
              <a:pPr/>
              <a:t>26.09.2012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5A19B-91A4-4996-B5C8-9725F268B7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7A4CF-8589-410C-95EC-170BBB886275}" type="datetimeFigureOut">
              <a:rPr lang="ru-RU" smtClean="0"/>
              <a:pPr/>
              <a:t>26.09.2012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5A19B-91A4-4996-B5C8-9725F268B7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7A4CF-8589-410C-95EC-170BBB886275}" type="datetimeFigureOut">
              <a:rPr lang="ru-RU" smtClean="0"/>
              <a:pPr/>
              <a:t>26.09.2012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5A19B-91A4-4996-B5C8-9725F268B7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87A4CF-8589-410C-95EC-170BBB886275}" type="datetimeFigureOut">
              <a:rPr lang="ru-RU" smtClean="0"/>
              <a:pPr/>
              <a:t>26.09.2012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25A19B-91A4-4996-B5C8-9725F268B73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1043.ru/newness.html?id=132" TargetMode="External"/><Relationship Id="rId2" Type="http://schemas.openxmlformats.org/officeDocument/2006/relationships/hyperlink" Target="http://www.rae.ru/forum2011/137/1070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sib-imama.ru/pages/texts/neuspevaem2.html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28662" y="714356"/>
            <a:ext cx="7772400" cy="1470025"/>
          </a:xfrm>
        </p:spPr>
        <p:txBody>
          <a:bodyPr/>
          <a:lstStyle/>
          <a:p>
            <a:r>
              <a:rPr lang="ru-RU" dirty="0" smtClean="0"/>
              <a:t>Тема: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14348" y="2428868"/>
            <a:ext cx="7786742" cy="2857520"/>
          </a:xfrm>
        </p:spPr>
        <p:txBody>
          <a:bodyPr>
            <a:normAutofit/>
          </a:bodyPr>
          <a:lstStyle/>
          <a:p>
            <a:pPr algn="just"/>
            <a:r>
              <a:rPr lang="ru-RU" b="1" dirty="0"/>
              <a:t>Влияние уровня школьной зрелости </a:t>
            </a:r>
            <a:r>
              <a:rPr lang="ru-RU" b="1" dirty="0" smtClean="0"/>
              <a:t>на</a:t>
            </a:r>
            <a:r>
              <a:rPr lang="en-US" b="1" dirty="0" smtClean="0"/>
              <a:t> </a:t>
            </a:r>
            <a:r>
              <a:rPr lang="ru-RU" b="1" dirty="0" smtClean="0"/>
              <a:t>уровень </a:t>
            </a:r>
            <a:r>
              <a:rPr lang="ru-RU" b="1" dirty="0" err="1" smtClean="0"/>
              <a:t>сформированности</a:t>
            </a:r>
            <a:r>
              <a:rPr lang="ru-RU" b="1" dirty="0" smtClean="0"/>
              <a:t> универсальных  </a:t>
            </a:r>
            <a:r>
              <a:rPr lang="ru-RU" b="1" dirty="0"/>
              <a:t>учебных действий нравственно-этической </a:t>
            </a:r>
            <a:r>
              <a:rPr lang="ru-RU" b="1" dirty="0" smtClean="0"/>
              <a:t>ориентации</a:t>
            </a:r>
            <a:r>
              <a:rPr lang="en-US" b="1" dirty="0" smtClean="0"/>
              <a:t> </a:t>
            </a:r>
            <a:endParaRPr lang="ru-RU" dirty="0"/>
          </a:p>
          <a:p>
            <a:pPr algn="just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>
            <a:normAutofit/>
          </a:bodyPr>
          <a:lstStyle/>
          <a:p>
            <a:pPr algn="just"/>
            <a:r>
              <a:rPr lang="ru-RU" b="1" dirty="0" smtClean="0"/>
              <a:t>Нравственно - этическая ориентация </a:t>
            </a:r>
            <a:r>
              <a:rPr lang="ru-RU" dirty="0" smtClean="0"/>
              <a:t>представляет собой выбор действия в условиях морального конфликта и включает следующие компоненты:</a:t>
            </a:r>
          </a:p>
          <a:p>
            <a:pPr>
              <a:buNone/>
            </a:pPr>
            <a:r>
              <a:rPr lang="ru-RU" dirty="0" smtClean="0"/>
              <a:t>1. </a:t>
            </a:r>
            <a:r>
              <a:rPr lang="ru-RU" dirty="0"/>
              <a:t>Уровень выделения морального содержания поступка</a:t>
            </a:r>
          </a:p>
          <a:p>
            <a:pPr>
              <a:buNone/>
            </a:pPr>
            <a:r>
              <a:rPr lang="ru-RU" dirty="0" smtClean="0"/>
              <a:t>2.</a:t>
            </a:r>
            <a:r>
              <a:rPr lang="ru-RU" dirty="0"/>
              <a:t> Уровень ориентации на </a:t>
            </a:r>
            <a:r>
              <a:rPr lang="ru-RU" dirty="0" err="1"/>
              <a:t>просоциальное</a:t>
            </a:r>
            <a:r>
              <a:rPr lang="ru-RU" dirty="0"/>
              <a:t> поведение</a:t>
            </a:r>
          </a:p>
          <a:p>
            <a:pPr>
              <a:buNone/>
            </a:pPr>
            <a:r>
              <a:rPr lang="ru-RU" dirty="0" smtClean="0"/>
              <a:t>3.</a:t>
            </a:r>
            <a:r>
              <a:rPr lang="ru-RU" dirty="0"/>
              <a:t> Уровень развития моральных </a:t>
            </a:r>
            <a:r>
              <a:rPr lang="ru-RU" dirty="0" smtClean="0"/>
              <a:t>суждений</a:t>
            </a:r>
          </a:p>
          <a:p>
            <a:pPr>
              <a:buNone/>
            </a:pPr>
            <a:r>
              <a:rPr lang="ru-RU" dirty="0" smtClean="0"/>
              <a:t>4.</a:t>
            </a:r>
            <a:r>
              <a:rPr lang="ru-RU" dirty="0"/>
              <a:t>  </a:t>
            </a:r>
            <a:r>
              <a:rPr lang="ru-RU" dirty="0" smtClean="0"/>
              <a:t>Уровни </a:t>
            </a:r>
            <a:r>
              <a:rPr lang="ru-RU" dirty="0"/>
              <a:t>решения моральной дилеммы</a:t>
            </a:r>
          </a:p>
          <a:p>
            <a:pPr>
              <a:buNone/>
            </a:pPr>
            <a:endParaRPr lang="ru-RU" dirty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ru-RU" sz="2200" dirty="0" smtClean="0"/>
              <a:t>3.Подбор </a:t>
            </a:r>
            <a:r>
              <a:rPr lang="ru-RU" sz="2200" dirty="0"/>
              <a:t>и апробация </a:t>
            </a:r>
            <a:r>
              <a:rPr lang="ru-RU" sz="2200" dirty="0" smtClean="0"/>
              <a:t>методик для выявления уровня </a:t>
            </a:r>
            <a:r>
              <a:rPr lang="ru-RU" sz="2200" dirty="0"/>
              <a:t>школьной зрелости  обучающихся 1 «в» класса</a:t>
            </a:r>
            <a:r>
              <a:rPr lang="ru-RU" sz="2200" dirty="0" smtClean="0"/>
              <a:t>»;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857232"/>
            <a:ext cx="8229600" cy="571504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Для выявления степени школьной зрелости использован  тест А. Керна в модификации </a:t>
            </a:r>
            <a:r>
              <a:rPr lang="ru-RU" dirty="0" err="1" smtClean="0"/>
              <a:t>И.Ирасека</a:t>
            </a:r>
            <a:r>
              <a:rPr lang="ru-RU" dirty="0" smtClean="0"/>
              <a:t> (см. Приложение 1. Тест Керна – </a:t>
            </a:r>
            <a:r>
              <a:rPr lang="ru-RU" dirty="0" err="1" smtClean="0"/>
              <a:t>Ирасека</a:t>
            </a:r>
            <a:r>
              <a:rPr lang="ru-RU" dirty="0" smtClean="0"/>
              <a:t>)</a:t>
            </a:r>
          </a:p>
          <a:p>
            <a:pPr>
              <a:buNone/>
            </a:pPr>
            <a:r>
              <a:rPr lang="ru-RU" sz="2800" dirty="0" smtClean="0"/>
              <a:t>Он содержит три задания: рисование фигуры человека по представлению, графическое копирование фразы из письменных букв и срисовывание точек в определенном пространственном положении.</a:t>
            </a:r>
          </a:p>
          <a:p>
            <a:pPr>
              <a:buNone/>
            </a:pPr>
            <a:r>
              <a:rPr lang="ru-RU" sz="2800" dirty="0" smtClean="0"/>
              <a:t>Каждое задание оценивается баллом от 1(наилучшая оценка) до 5 (наихудшая оценка).</a:t>
            </a:r>
          </a:p>
          <a:p>
            <a:pPr>
              <a:buNone/>
            </a:pPr>
            <a:r>
              <a:rPr lang="ru-RU" sz="2800" dirty="0" smtClean="0"/>
              <a:t>3-5 баллов- «</a:t>
            </a:r>
            <a:r>
              <a:rPr lang="ru-RU" sz="2800" dirty="0" err="1" smtClean="0"/>
              <a:t>школьнозрелые</a:t>
            </a:r>
            <a:r>
              <a:rPr lang="ru-RU" sz="2800" dirty="0" smtClean="0"/>
              <a:t>»</a:t>
            </a:r>
          </a:p>
          <a:p>
            <a:pPr>
              <a:buNone/>
            </a:pPr>
            <a:r>
              <a:rPr lang="ru-RU" sz="2800" dirty="0" smtClean="0"/>
              <a:t>6-9 баллов – «</a:t>
            </a:r>
            <a:r>
              <a:rPr lang="ru-RU" sz="2800" dirty="0" err="1" smtClean="0"/>
              <a:t>среднезрелые</a:t>
            </a:r>
            <a:r>
              <a:rPr lang="ru-RU" sz="2800" dirty="0" smtClean="0"/>
              <a:t>»</a:t>
            </a:r>
          </a:p>
          <a:p>
            <a:pPr>
              <a:buNone/>
            </a:pPr>
            <a:r>
              <a:rPr lang="ru-RU" sz="2800" dirty="0" smtClean="0"/>
              <a:t>10-15 баллов – «незрелые» </a:t>
            </a:r>
          </a:p>
          <a:p>
            <a:pPr>
              <a:buNone/>
            </a:pPr>
            <a:endParaRPr lang="ru-RU" sz="2800" dirty="0" smtClean="0"/>
          </a:p>
          <a:p>
            <a:pPr>
              <a:buNone/>
            </a:pP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214290"/>
            <a:ext cx="7901014" cy="846158"/>
          </a:xfrm>
        </p:spPr>
        <p:txBody>
          <a:bodyPr>
            <a:normAutofit/>
          </a:bodyPr>
          <a:lstStyle/>
          <a:p>
            <a:r>
              <a:rPr lang="ru-RU" sz="2400" dirty="0" smtClean="0"/>
              <a:t>Таблица 1. Результаты диагностики уровня школьной зрелости (в баллах)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286412"/>
          </a:xfrm>
        </p:spPr>
        <p:txBody>
          <a:bodyPr/>
          <a:lstStyle/>
          <a:p>
            <a:pPr>
              <a:buNone/>
            </a:pPr>
            <a:r>
              <a:rPr lang="ru-RU" sz="3600" dirty="0" smtClean="0"/>
              <a:t>См.Приложение 2. </a:t>
            </a:r>
            <a:r>
              <a:rPr lang="ru-RU" sz="1800" dirty="0" smtClean="0"/>
              <a:t>Таблица 1. Результаты диагностики уровня школьной зрелости (в баллах)</a:t>
            </a:r>
            <a:endParaRPr lang="ru-RU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5429264"/>
            <a:ext cx="8329642" cy="1285884"/>
          </a:xfrm>
        </p:spPr>
        <p:txBody>
          <a:bodyPr>
            <a:normAutofit fontScale="90000"/>
          </a:bodyPr>
          <a:lstStyle/>
          <a:p>
            <a:pPr algn="l"/>
            <a:r>
              <a:rPr lang="ru-RU" sz="1600" dirty="0"/>
              <a:t/>
            </a:r>
            <a:br>
              <a:rPr lang="ru-RU" sz="1600" dirty="0"/>
            </a:br>
            <a:r>
              <a:rPr lang="ru-RU" sz="2000" dirty="0" smtClean="0"/>
              <a:t>14 чел</a:t>
            </a:r>
            <a:r>
              <a:rPr lang="ru-RU" sz="2000" dirty="0"/>
              <a:t>.-100 %</a:t>
            </a:r>
            <a:br>
              <a:rPr lang="ru-RU" sz="2000" dirty="0"/>
            </a:br>
            <a:r>
              <a:rPr lang="ru-RU" sz="2000" dirty="0" err="1"/>
              <a:t>Школьнозрелые</a:t>
            </a:r>
            <a:r>
              <a:rPr lang="ru-RU" sz="2000" dirty="0"/>
              <a:t> – </a:t>
            </a:r>
            <a:r>
              <a:rPr lang="ru-RU" sz="2000" dirty="0" smtClean="0"/>
              <a:t>7%        1 </a:t>
            </a:r>
            <a:r>
              <a:rPr lang="ru-RU" sz="2000" dirty="0"/>
              <a:t>чел</a:t>
            </a:r>
            <a:r>
              <a:rPr lang="ru-RU" sz="2000" dirty="0" smtClean="0"/>
              <a:t>.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 err="1"/>
              <a:t>Среднезрелые</a:t>
            </a:r>
            <a:r>
              <a:rPr lang="ru-RU" sz="2000" dirty="0"/>
              <a:t> – </a:t>
            </a:r>
            <a:r>
              <a:rPr lang="ru-RU" sz="2000" dirty="0" smtClean="0"/>
              <a:t>79%   11 </a:t>
            </a:r>
            <a:r>
              <a:rPr lang="ru-RU" sz="2000" dirty="0"/>
              <a:t>чел. </a:t>
            </a:r>
            <a:br>
              <a:rPr lang="ru-RU" sz="2000" dirty="0"/>
            </a:br>
            <a:r>
              <a:rPr lang="ru-RU" sz="2000" dirty="0"/>
              <a:t>Незрелые  - </a:t>
            </a:r>
            <a:r>
              <a:rPr lang="ru-RU" sz="2000" dirty="0" smtClean="0"/>
              <a:t>14%            2 </a:t>
            </a:r>
            <a:r>
              <a:rPr lang="ru-RU" sz="2000" dirty="0"/>
              <a:t>чел. </a:t>
            </a:r>
            <a:br>
              <a:rPr lang="ru-RU" sz="2000" dirty="0"/>
            </a:b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500043"/>
            <a:ext cx="8001056" cy="714380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ru-RU" dirty="0" smtClean="0"/>
              <a:t>Диаграмма 1. Результаты диагностики уровня школьной зрелости (в процентах)</a:t>
            </a:r>
          </a:p>
          <a:p>
            <a:pPr>
              <a:buNone/>
            </a:pPr>
            <a:endParaRPr lang="ru-RU" dirty="0"/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500034" y="857232"/>
          <a:ext cx="8143932" cy="42148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ru-RU" sz="1800" dirty="0" smtClean="0"/>
              <a:t>4. Подбор </a:t>
            </a:r>
            <a:r>
              <a:rPr lang="ru-RU" sz="1800" dirty="0"/>
              <a:t>и апробация </a:t>
            </a:r>
            <a:r>
              <a:rPr lang="ru-RU" sz="1800" dirty="0" err="1"/>
              <a:t>диагостик</a:t>
            </a:r>
            <a:r>
              <a:rPr lang="ru-RU" sz="1800" dirty="0"/>
              <a:t> на выявление уровня </a:t>
            </a:r>
            <a:r>
              <a:rPr lang="ru-RU" sz="1800" dirty="0" err="1"/>
              <a:t>сформированности</a:t>
            </a:r>
            <a:r>
              <a:rPr lang="ru-RU" sz="1800" dirty="0"/>
              <a:t> универсальных  учебных действий нравственно-этической ориентации  обучающихся 1 «в» класса»;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Для выявления уровня </a:t>
            </a:r>
            <a:r>
              <a:rPr lang="ru-RU" dirty="0" err="1" smtClean="0"/>
              <a:t>сформированности</a:t>
            </a:r>
            <a:r>
              <a:rPr lang="ru-RU" dirty="0" smtClean="0"/>
              <a:t> универсальных  учебных действий нравственно-этической ориентации применена индивидуальная беседа</a:t>
            </a:r>
          </a:p>
          <a:p>
            <a:r>
              <a:rPr lang="ru-RU" dirty="0" smtClean="0"/>
              <a:t>(</a:t>
            </a:r>
            <a:r>
              <a:rPr lang="ru-RU" b="1" dirty="0" smtClean="0"/>
              <a:t>см.Приложение </a:t>
            </a:r>
            <a:r>
              <a:rPr lang="ru-RU" b="1" dirty="0"/>
              <a:t>3</a:t>
            </a:r>
            <a:r>
              <a:rPr lang="ru-RU" b="1" dirty="0" smtClean="0"/>
              <a:t>. </a:t>
            </a:r>
            <a:r>
              <a:rPr lang="ru-RU" dirty="0" smtClean="0"/>
              <a:t>Задание на оценку уровня </a:t>
            </a:r>
            <a:r>
              <a:rPr lang="ru-RU" dirty="0" err="1" smtClean="0"/>
              <a:t>сформированности</a:t>
            </a:r>
            <a:r>
              <a:rPr lang="ru-RU" dirty="0" smtClean="0"/>
              <a:t> УУД нравственно – этической ориентации)</a:t>
            </a:r>
          </a:p>
          <a:p>
            <a:r>
              <a:rPr lang="ru-RU" dirty="0" smtClean="0"/>
              <a:t>(см. </a:t>
            </a:r>
            <a:r>
              <a:rPr lang="ru-RU" b="1" dirty="0"/>
              <a:t>Приложение 4. </a:t>
            </a:r>
            <a:r>
              <a:rPr lang="ru-RU" dirty="0"/>
              <a:t>Таблица 2. Результаты диагностики уровня </a:t>
            </a:r>
            <a:r>
              <a:rPr lang="ru-RU" dirty="0" err="1"/>
              <a:t>сформированности</a:t>
            </a:r>
            <a:r>
              <a:rPr lang="ru-RU" dirty="0"/>
              <a:t> УУД нравственно-этической </a:t>
            </a:r>
            <a:r>
              <a:rPr lang="ru-RU" dirty="0" smtClean="0"/>
              <a:t>ориентации)</a:t>
            </a:r>
            <a:endParaRPr lang="ru-RU" dirty="0"/>
          </a:p>
          <a:p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Диаграмма 2. Результаты диагностики УУД нравственно-этической ориентации (в процентах)</a:t>
            </a:r>
            <a:endParaRPr lang="ru-RU" sz="24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28596" y="1643050"/>
          <a:ext cx="8229600" cy="4454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Диаграмма 3. Сравнительные данные диаграмм 1 и 2.</a:t>
            </a:r>
            <a:endParaRPr lang="ru-RU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9737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566951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Результаты диагностики уровня школьной зрелости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Результаты диагностики УУД нравственно-этической ориентации</a:t>
                      </a:r>
                      <a:endParaRPr lang="ru-RU" dirty="0"/>
                    </a:p>
                  </a:txBody>
                  <a:tcPr/>
                </a:tc>
              </a:tr>
              <a:tr h="4333683"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Диаграмма 6"/>
          <p:cNvGraphicFramePr/>
          <p:nvPr/>
        </p:nvGraphicFramePr>
        <p:xfrm>
          <a:off x="571472" y="2285992"/>
          <a:ext cx="3786214" cy="38576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Содержимое 3"/>
          <p:cNvGraphicFramePr>
            <a:graphicFrameLocks/>
          </p:cNvGraphicFramePr>
          <p:nvPr/>
        </p:nvGraphicFramePr>
        <p:xfrm>
          <a:off x="4857752" y="2357430"/>
          <a:ext cx="3657568" cy="38576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Вывод: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dirty="0" smtClean="0"/>
              <a:t>Уровень школьной готовности не влияет на уровень </a:t>
            </a:r>
            <a:r>
              <a:rPr lang="ru-RU" dirty="0" err="1" smtClean="0"/>
              <a:t>сформированности</a:t>
            </a:r>
            <a:r>
              <a:rPr lang="ru-RU" dirty="0" smtClean="0"/>
              <a:t> УУД нравственно –этической ориентации ( так возможны варианты:</a:t>
            </a:r>
          </a:p>
          <a:p>
            <a:pPr algn="just">
              <a:buNone/>
            </a:pPr>
            <a:r>
              <a:rPr lang="ru-RU" sz="2800" dirty="0" smtClean="0"/>
              <a:t>А) </a:t>
            </a:r>
            <a:r>
              <a:rPr lang="ru-RU" sz="2800" dirty="0" err="1" smtClean="0"/>
              <a:t>школьнозрелый</a:t>
            </a:r>
            <a:r>
              <a:rPr lang="ru-RU" sz="2800" dirty="0" smtClean="0"/>
              <a:t> – средний уровень УУД </a:t>
            </a:r>
            <a:r>
              <a:rPr lang="ru-RU" sz="2800" dirty="0" err="1" smtClean="0"/>
              <a:t>нэо</a:t>
            </a:r>
            <a:endParaRPr lang="ru-RU" sz="2800" dirty="0" smtClean="0"/>
          </a:p>
          <a:p>
            <a:pPr algn="just">
              <a:buNone/>
            </a:pPr>
            <a:r>
              <a:rPr lang="ru-RU" sz="2800" dirty="0" smtClean="0"/>
              <a:t>Б) </a:t>
            </a:r>
            <a:r>
              <a:rPr lang="ru-RU" sz="2800" dirty="0" err="1" smtClean="0"/>
              <a:t>среднезрелый</a:t>
            </a:r>
            <a:r>
              <a:rPr lang="ru-RU" sz="2800" dirty="0" smtClean="0"/>
              <a:t> – средний уровень УУД </a:t>
            </a:r>
            <a:r>
              <a:rPr lang="ru-RU" sz="2800" dirty="0" err="1" smtClean="0"/>
              <a:t>нэо</a:t>
            </a:r>
            <a:endParaRPr lang="ru-RU" sz="2800" dirty="0" smtClean="0"/>
          </a:p>
          <a:p>
            <a:pPr algn="just">
              <a:buNone/>
            </a:pPr>
            <a:r>
              <a:rPr lang="ru-RU" sz="2800" dirty="0" smtClean="0"/>
              <a:t>В) незрелый – высокий, средний уровень УУД </a:t>
            </a:r>
            <a:r>
              <a:rPr lang="ru-RU" sz="2800" dirty="0" err="1" smtClean="0"/>
              <a:t>нэо</a:t>
            </a:r>
            <a:r>
              <a:rPr lang="ru-RU" sz="2800" dirty="0" smtClean="0"/>
              <a:t>)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Использованная литература: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1. Как проектировать УУД в начальной школе. Под редакцией </a:t>
            </a:r>
            <a:r>
              <a:rPr lang="ru-RU" dirty="0" err="1" smtClean="0"/>
              <a:t>А.Г.Асмолова</a:t>
            </a:r>
            <a:r>
              <a:rPr lang="ru-RU" dirty="0" smtClean="0"/>
              <a:t>. –Москва, «Просвещение», 2008. – с. 3,60,42</a:t>
            </a:r>
          </a:p>
          <a:p>
            <a:pPr>
              <a:buNone/>
            </a:pPr>
            <a:r>
              <a:rPr lang="ru-RU" dirty="0" smtClean="0"/>
              <a:t>2.Т.А.Ратанова.Общая психодиагностика.-1998. – с.22-24.</a:t>
            </a:r>
          </a:p>
          <a:p>
            <a:pPr>
              <a:buNone/>
            </a:pPr>
            <a:r>
              <a:rPr lang="ru-RU" dirty="0" smtClean="0"/>
              <a:t>3.</a:t>
            </a:r>
            <a:r>
              <a:rPr lang="ru-RU" dirty="0" smtClean="0">
                <a:hlinkClick r:id="rId2"/>
              </a:rPr>
              <a:t>http://www.rae.ru/forum2011/137/1070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4.</a:t>
            </a:r>
            <a:r>
              <a:rPr lang="ru-RU" u="sng" dirty="0" smtClean="0">
                <a:hlinkClick r:id="rId3"/>
              </a:rPr>
              <a:t>юhttp://www.s1043.ru/newness.html?id=132</a:t>
            </a:r>
            <a:endParaRPr lang="ru-RU" u="sng" dirty="0" smtClean="0"/>
          </a:p>
          <a:p>
            <a:pPr>
              <a:buNone/>
            </a:pPr>
            <a:r>
              <a:rPr lang="ru-RU" u="sng" dirty="0" smtClean="0"/>
              <a:t>5.</a:t>
            </a:r>
            <a:r>
              <a:rPr lang="ru-RU" u="sng" dirty="0" smtClean="0">
                <a:hlinkClick r:id="rId4"/>
              </a:rPr>
              <a:t>http://www.sib-imama.ru/pages/texts/neuspevaem2.html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dirty="0"/>
              <a:t>Важнейшей задачей современной системы образования является формирование универсальных учебных действий, обеспечивающих школьникам умение учиться, способность к саморазвитию и самосовершенствованию.</a:t>
            </a:r>
          </a:p>
          <a:p>
            <a:pPr algn="just"/>
            <a:r>
              <a:rPr lang="ru-RU" dirty="0"/>
              <a:t>В начале школьного обучения личностные универсальные учебные действия </a:t>
            </a:r>
            <a:r>
              <a:rPr lang="ru-RU" i="1" dirty="0"/>
              <a:t>самоопределения</a:t>
            </a:r>
            <a:r>
              <a:rPr lang="ru-RU" dirty="0"/>
              <a:t>, </a:t>
            </a:r>
            <a:r>
              <a:rPr lang="ru-RU" i="1" dirty="0" err="1"/>
              <a:t>смыслообразования</a:t>
            </a:r>
            <a:r>
              <a:rPr lang="ru-RU" dirty="0"/>
              <a:t> и </a:t>
            </a:r>
            <a:r>
              <a:rPr lang="ru-RU" b="1" i="1" dirty="0"/>
              <a:t>нравственно- этической ориентации  </a:t>
            </a:r>
            <a:r>
              <a:rPr lang="ru-RU" dirty="0"/>
              <a:t>определяют  готовность ребенка к обучению.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/>
              <a:t>Таким образом, </a:t>
            </a:r>
            <a:r>
              <a:rPr lang="ru-RU" b="1" dirty="0"/>
              <a:t>целью</a:t>
            </a:r>
            <a:r>
              <a:rPr lang="ru-RU" dirty="0"/>
              <a:t> </a:t>
            </a:r>
            <a:r>
              <a:rPr lang="ru-RU" dirty="0" smtClean="0"/>
              <a:t> </a:t>
            </a:r>
            <a:r>
              <a:rPr lang="ru-RU" dirty="0"/>
              <a:t>исследования </a:t>
            </a:r>
            <a:r>
              <a:rPr lang="ru-RU" dirty="0" smtClean="0"/>
              <a:t>- </a:t>
            </a:r>
            <a:r>
              <a:rPr lang="ru-RU" dirty="0"/>
              <a:t>выявить влияние уровня школьной зрелости на </a:t>
            </a:r>
            <a:r>
              <a:rPr lang="ru-RU" dirty="0" smtClean="0"/>
              <a:t>уровень </a:t>
            </a:r>
            <a:r>
              <a:rPr lang="ru-RU" dirty="0" err="1" smtClean="0"/>
              <a:t>сформированности</a:t>
            </a:r>
            <a:r>
              <a:rPr lang="ru-RU" dirty="0" smtClean="0"/>
              <a:t> </a:t>
            </a:r>
            <a:r>
              <a:rPr lang="ru-RU" dirty="0"/>
              <a:t>универсальных  учебных действий нравственно-этической ориентации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b="1" dirty="0"/>
              <a:t>Задачи </a:t>
            </a:r>
            <a:r>
              <a:rPr lang="ru-RU" sz="2000" dirty="0"/>
              <a:t>исследования:</a:t>
            </a:r>
            <a:br>
              <a:rPr lang="ru-RU" sz="2000" dirty="0"/>
            </a:br>
            <a:r>
              <a:rPr lang="ru-RU" sz="2000" dirty="0" smtClean="0"/>
              <a:t>1.Теоретический </a:t>
            </a:r>
            <a:r>
              <a:rPr lang="ru-RU" sz="2000" dirty="0"/>
              <a:t>анализ литературы с целью определения терминов «школьная зрелость», «уровень школьной зрелости»;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ru-RU" dirty="0"/>
              <a:t>Более 100 лет назад были предприняты первые попытки определить готовность детей к обучению, или, как часто сейчас говорят, “школьную зрелость”. Недостаточная “школьная зрелость”, или функциональная неготовность к обучению в школе, чаще всего связывается не с общим, а с частичным отставанием в развитии, касающимся тех функций, которые испытывают напряжение в процессе учебы. Прежде всего, это касается развития психики ребенка, быстроты и прочности создания условных связей, лежащих в основе обучения.  </a:t>
            </a:r>
          </a:p>
          <a:p>
            <a:pPr algn="just"/>
            <a:r>
              <a:rPr lang="ru-RU" b="1" dirty="0"/>
              <a:t>Т.о, "Школьная зрелость" (более точное определение – функциональная готовность к обучению в школе) – это не что иное, как необходимый уровень развития у ребенка школьно-необходимых функций, который позволяет ему без ущерба для здоровья, нормального развития и без чрезмерного напряжения справляться с учебой в школе. 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Уровни школьной зрелости: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ru-RU" dirty="0" smtClean="0"/>
              <a:t>«</a:t>
            </a:r>
            <a:r>
              <a:rPr lang="ru-RU" dirty="0" err="1" smtClean="0"/>
              <a:t>Школьнозрелые</a:t>
            </a:r>
            <a:r>
              <a:rPr lang="ru-RU" dirty="0" smtClean="0"/>
              <a:t>» - </a:t>
            </a:r>
            <a:r>
              <a:rPr lang="ru-RU" sz="1600" dirty="0" smtClean="0"/>
              <a:t>уровень психического развития соответствует норме, высокая способность к подражанию, высокая степень </a:t>
            </a:r>
            <a:r>
              <a:rPr lang="ru-RU" sz="1600" dirty="0" err="1" smtClean="0"/>
              <a:t>сформированности</a:t>
            </a:r>
            <a:r>
              <a:rPr lang="ru-RU" sz="1600" dirty="0" smtClean="0"/>
              <a:t> тонких двигательных координаций.</a:t>
            </a:r>
          </a:p>
          <a:p>
            <a:pPr marL="514350" indent="-514350">
              <a:buAutoNum type="arabicPeriod"/>
            </a:pPr>
            <a:r>
              <a:rPr lang="ru-RU" dirty="0" smtClean="0"/>
              <a:t>«</a:t>
            </a:r>
            <a:r>
              <a:rPr lang="ru-RU" dirty="0" err="1" smtClean="0"/>
              <a:t>Среднезрелые</a:t>
            </a:r>
            <a:r>
              <a:rPr lang="ru-RU" dirty="0" smtClean="0"/>
              <a:t>» - </a:t>
            </a:r>
            <a:r>
              <a:rPr lang="ru-RU" sz="1700" dirty="0" smtClean="0"/>
              <a:t>общий </a:t>
            </a:r>
            <a:r>
              <a:rPr lang="ru-RU" sz="1700" dirty="0" err="1" smtClean="0"/>
              <a:t>интеллектаульный</a:t>
            </a:r>
            <a:r>
              <a:rPr lang="ru-RU" sz="1700" dirty="0" smtClean="0"/>
              <a:t> уровень развития ребенка имеет незначительные отклонения от нормы, средняя способность к подражанию, средняя степень </a:t>
            </a:r>
            <a:r>
              <a:rPr lang="ru-RU" sz="1700" dirty="0" err="1" smtClean="0"/>
              <a:t>сформированности</a:t>
            </a:r>
            <a:r>
              <a:rPr lang="ru-RU" sz="1700" dirty="0" smtClean="0"/>
              <a:t> тонких двигательных координаций.</a:t>
            </a:r>
          </a:p>
          <a:p>
            <a:pPr marL="514350" indent="-514350">
              <a:buAutoNum type="arabicPeriod"/>
            </a:pPr>
            <a:r>
              <a:rPr lang="ru-RU" dirty="0" smtClean="0"/>
              <a:t>«Незрелые» - </a:t>
            </a:r>
            <a:r>
              <a:rPr lang="ru-RU" sz="1400" b="1" dirty="0"/>
              <a:t>"Незрелые" </a:t>
            </a:r>
            <a:r>
              <a:rPr lang="ru-RU" sz="1400" b="1" dirty="0" smtClean="0"/>
              <a:t>дети </a:t>
            </a:r>
            <a:r>
              <a:rPr lang="ru-RU" sz="1400" b="1" dirty="0"/>
              <a:t>часто становятся </a:t>
            </a:r>
            <a:r>
              <a:rPr lang="ru-RU" sz="1400" b="1" dirty="0" smtClean="0"/>
              <a:t>неуспевающими. </a:t>
            </a:r>
            <a:r>
              <a:rPr lang="ru-RU" sz="1400" b="1" dirty="0"/>
              <a:t>Причем нередко это </a:t>
            </a:r>
            <a:r>
              <a:rPr lang="ru-RU" sz="1400" b="1" dirty="0" err="1"/>
              <a:t>неуспевание</a:t>
            </a:r>
            <a:r>
              <a:rPr lang="ru-RU" sz="1400" b="1" dirty="0"/>
              <a:t> в учебе растягивается на несколько лет</a:t>
            </a:r>
            <a:r>
              <a:rPr lang="ru-RU" sz="1400" b="1" dirty="0" smtClean="0"/>
              <a:t>.</a:t>
            </a:r>
            <a:r>
              <a:rPr lang="ru-RU" sz="1400" b="1" dirty="0"/>
              <a:t> Между тем у этих детей, особенно у тех, кто ценой чрезмерного напряжения старается выполнить требования школы, страдает здоровье: они чаще болеют, у многих формируется невроз, страх перед школой и нежелание учиться. </a:t>
            </a:r>
            <a:endParaRPr lang="ru-RU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/>
            <a:r>
              <a:rPr lang="ru-RU" sz="2400" dirty="0" smtClean="0"/>
              <a:t>2.Определить </a:t>
            </a:r>
            <a:r>
              <a:rPr lang="ru-RU" sz="2400" dirty="0"/>
              <a:t>термины «универсальные учебные действия», «универсальные  учебные действий нравственно-этической ориентации</a:t>
            </a:r>
            <a:r>
              <a:rPr lang="ru-RU" sz="2400" dirty="0" smtClean="0"/>
              <a:t>».</a:t>
            </a:r>
            <a:r>
              <a:rPr lang="ru-RU" sz="2400" dirty="0"/>
              <a:t/>
            </a:r>
            <a:br>
              <a:rPr lang="ru-RU" sz="2400" dirty="0"/>
            </a:b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840303"/>
          </a:xfrm>
        </p:spPr>
        <p:txBody>
          <a:bodyPr/>
          <a:lstStyle/>
          <a:p>
            <a:r>
              <a:rPr lang="ru-RU" dirty="0" smtClean="0">
                <a:latin typeface="Arial Black" pitchFamily="34" charset="0"/>
              </a:rPr>
              <a:t>Возникновение понятия «универсальные учебные действия» связано с изменением парадигмы образования:</a:t>
            </a:r>
            <a:br>
              <a:rPr lang="ru-RU" dirty="0" smtClean="0">
                <a:latin typeface="Arial Black" pitchFamily="34" charset="0"/>
              </a:rPr>
            </a:br>
            <a:r>
              <a:rPr lang="ru-RU" dirty="0" smtClean="0">
                <a:latin typeface="Arial Black" pitchFamily="34" charset="0"/>
              </a:rPr>
              <a:t>от цели усвоения знаний, умений и навыков </a:t>
            </a:r>
            <a:br>
              <a:rPr lang="ru-RU" dirty="0" smtClean="0">
                <a:latin typeface="Arial Black" pitchFamily="34" charset="0"/>
              </a:rPr>
            </a:br>
            <a:r>
              <a:rPr lang="ru-RU" dirty="0" smtClean="0">
                <a:latin typeface="Arial Black" pitchFamily="34" charset="0"/>
              </a:rPr>
              <a:t>к цели развития Личности учащегося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642918"/>
            <a:ext cx="8420100" cy="5964257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buNone/>
            </a:pPr>
            <a:r>
              <a:rPr lang="ru-RU" sz="1000" b="1" dirty="0">
                <a:latin typeface="Arial" charset="0"/>
              </a:rPr>
              <a:t>	</a:t>
            </a:r>
            <a:r>
              <a:rPr lang="ru-RU" sz="2800" dirty="0" smtClean="0">
                <a:latin typeface="Arial Black" pitchFamily="34" charset="0"/>
              </a:rPr>
              <a:t>Универсальные учебные действия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b="1" dirty="0" smtClean="0">
                <a:latin typeface="Arial" charset="0"/>
              </a:rPr>
              <a:t>- это </a:t>
            </a:r>
            <a:r>
              <a:rPr lang="ru-RU" b="1" u="sng" dirty="0">
                <a:latin typeface="Arial" charset="0"/>
              </a:rPr>
              <a:t>система действий учащегося</a:t>
            </a:r>
            <a:r>
              <a:rPr lang="ru-RU" b="1" dirty="0">
                <a:latin typeface="Arial" charset="0"/>
              </a:rPr>
              <a:t>, обеспечивающая :</a:t>
            </a:r>
            <a:r>
              <a:rPr lang="ru-RU" b="1" dirty="0" smtClean="0">
                <a:latin typeface="Arial" charset="0"/>
              </a:rPr>
              <a:t> </a:t>
            </a:r>
            <a:endParaRPr lang="ru-RU" b="1" dirty="0">
              <a:latin typeface="Arial" charset="0"/>
            </a:endParaRPr>
          </a:p>
          <a:p>
            <a:pPr>
              <a:lnSpc>
                <a:spcPct val="80000"/>
              </a:lnSpc>
              <a:buFontTx/>
              <a:buChar char="-"/>
            </a:pPr>
            <a:r>
              <a:rPr lang="ru-RU" b="1" dirty="0">
                <a:latin typeface="Arial" charset="0"/>
              </a:rPr>
              <a:t>культурную идентичность, 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ru-RU" b="1" dirty="0">
                <a:latin typeface="Arial" charset="0"/>
              </a:rPr>
              <a:t>социальную компетентность, 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ru-RU" b="1" dirty="0">
                <a:latin typeface="Arial" charset="0"/>
              </a:rPr>
              <a:t>толерантность, 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ru-RU" b="1" dirty="0">
                <a:latin typeface="Arial" charset="0"/>
              </a:rPr>
              <a:t>способность к самостоятельному усвоению новых знаний и умений, включая организацию самостоятельной учебной деятельности</a:t>
            </a:r>
          </a:p>
          <a:p>
            <a:pPr algn="ctr">
              <a:lnSpc>
                <a:spcPct val="80000"/>
              </a:lnSpc>
              <a:buNone/>
            </a:pPr>
            <a:r>
              <a:rPr lang="ru-RU" sz="2000" dirty="0" smtClean="0">
                <a:latin typeface="Arial" charset="0"/>
              </a:rPr>
              <a:t>Российская академия </a:t>
            </a:r>
            <a:r>
              <a:rPr lang="ru-RU" sz="2000" dirty="0">
                <a:latin typeface="Arial" charset="0"/>
              </a:rPr>
              <a:t>образования</a:t>
            </a:r>
          </a:p>
          <a:p>
            <a:pPr algn="ctr">
              <a:lnSpc>
                <a:spcPct val="80000"/>
              </a:lnSpc>
              <a:buFontTx/>
              <a:buChar char="-"/>
            </a:pPr>
            <a:endParaRPr lang="ru-RU" sz="2000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1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7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>
                <a:latin typeface="Arial Black" pitchFamily="34" charset="0"/>
              </a:rPr>
              <a:t>Виды универсальных учебных действий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2688" y="2017713"/>
            <a:ext cx="7772400" cy="4579937"/>
          </a:xfrm>
        </p:spPr>
        <p:txBody>
          <a:bodyPr/>
          <a:lstStyle/>
          <a:p>
            <a:r>
              <a:rPr lang="ru-RU" sz="4000" b="1" dirty="0">
                <a:latin typeface="Arial" charset="0"/>
              </a:rPr>
              <a:t>Личностные</a:t>
            </a:r>
          </a:p>
          <a:p>
            <a:r>
              <a:rPr lang="ru-RU" sz="4000" b="1" dirty="0">
                <a:latin typeface="Arial" charset="0"/>
              </a:rPr>
              <a:t>Регулятивные</a:t>
            </a:r>
          </a:p>
          <a:p>
            <a:r>
              <a:rPr lang="ru-RU" sz="4000" b="1" dirty="0" err="1" smtClean="0">
                <a:latin typeface="Arial" charset="0"/>
              </a:rPr>
              <a:t>Общепознавательные</a:t>
            </a:r>
            <a:endParaRPr lang="ru-RU" sz="4000" b="1" dirty="0">
              <a:latin typeface="Arial" charset="0"/>
            </a:endParaRPr>
          </a:p>
          <a:p>
            <a:r>
              <a:rPr lang="ru-RU" sz="4000" b="1" dirty="0">
                <a:latin typeface="Arial" charset="0"/>
              </a:rPr>
              <a:t>Коммуникативные</a:t>
            </a:r>
          </a:p>
          <a:p>
            <a:pPr>
              <a:buFont typeface="Wingdings" pitchFamily="2" charset="2"/>
              <a:buNone/>
            </a:pPr>
            <a:endParaRPr lang="ru-RU" sz="4000" b="1" dirty="0">
              <a:latin typeface="Arial" charset="0"/>
            </a:endParaRPr>
          </a:p>
          <a:p>
            <a:pPr algn="ctr">
              <a:buFont typeface="Wingdings" pitchFamily="2" charset="2"/>
              <a:buNone/>
            </a:pPr>
            <a:r>
              <a:rPr lang="ru-RU" sz="2000" dirty="0">
                <a:latin typeface="Arial" charset="0"/>
              </a:rPr>
              <a:t>Российская академия образования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58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5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2" grpId="0"/>
      <p:bldP spid="3584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AutoShape 4"/>
          <p:cNvSpPr>
            <a:spLocks noGrp="1" noChangeArrowheads="1"/>
          </p:cNvSpPr>
          <p:nvPr>
            <p:ph type="title"/>
          </p:nvPr>
        </p:nvSpPr>
        <p:spPr>
          <a:prstGeom prst="roundRect">
            <a:avLst>
              <a:gd name="adj" fmla="val 16667"/>
            </a:avLst>
          </a:prstGeom>
          <a:solidFill>
            <a:schemeClr val="accent1"/>
          </a:solidFill>
          <a:ln>
            <a:solidFill>
              <a:schemeClr val="tx1"/>
            </a:solidFill>
            <a:round/>
          </a:ln>
        </p:spPr>
        <p:txBody>
          <a:bodyPr/>
          <a:lstStyle/>
          <a:p>
            <a:pPr eaLnBrk="0" hangingPunct="0"/>
            <a:r>
              <a:rPr lang="ru-RU" b="1">
                <a:effectLst>
                  <a:outerShdw blurRad="38100" dist="38100" dir="2700000" algn="tl">
                    <a:srgbClr val="FFFFFF"/>
                  </a:outerShdw>
                </a:effectLst>
              </a:rPr>
              <a:t>ЛИЧНОСТНЫЕ</a:t>
            </a:r>
          </a:p>
        </p:txBody>
      </p:sp>
      <p:sp>
        <p:nvSpPr>
          <p:cNvPr id="6151" name="AutoShape 7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1524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>
            <a:solidFill>
              <a:schemeClr val="tx1"/>
            </a:solidFill>
            <a:round/>
          </a:ln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ru-RU" sz="2000" b="1" u="sng">
                <a:effectLst>
                  <a:outerShdw blurRad="38100" dist="38100" dir="2700000" algn="tl">
                    <a:srgbClr val="FFFFFF"/>
                  </a:outerShdw>
                </a:effectLst>
              </a:rPr>
              <a:t>Самоопределение: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000" b="1">
                <a:effectLst>
                  <a:outerShdw blurRad="38100" dist="38100" dir="2700000" algn="tl">
                    <a:srgbClr val="FFFFFF"/>
                  </a:outerShdw>
                </a:effectLst>
              </a:rPr>
              <a:t>внутренняя позиция школьника;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000" b="1">
                <a:effectLst>
                  <a:outerShdw blurRad="38100" dist="38100" dir="2700000" algn="tl">
                    <a:srgbClr val="FFFFFF"/>
                  </a:outerShdw>
                </a:effectLst>
              </a:rPr>
              <a:t>самоиндификация;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000" b="1">
                <a:effectLst>
                  <a:outerShdw blurRad="38100" dist="38100" dir="2700000" algn="tl">
                    <a:srgbClr val="FFFFFF"/>
                  </a:outerShdw>
                </a:effectLst>
              </a:rPr>
              <a:t>самоуважение и самооценка</a:t>
            </a:r>
          </a:p>
        </p:txBody>
      </p:sp>
      <p:sp>
        <p:nvSpPr>
          <p:cNvPr id="6152" name="AutoShape 8"/>
          <p:cNvSpPr>
            <a:spLocks noChangeArrowheads="1"/>
          </p:cNvSpPr>
          <p:nvPr/>
        </p:nvSpPr>
        <p:spPr bwMode="auto">
          <a:xfrm>
            <a:off x="457200" y="3124200"/>
            <a:ext cx="8229600" cy="12192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eaLnBrk="0" hangingPunct="0"/>
            <a:r>
              <a:rPr lang="ru-RU" sz="2000" b="1" u="sng">
                <a:effectLst>
                  <a:outerShdw blurRad="38100" dist="38100" dir="2700000" algn="tl">
                    <a:srgbClr val="FFFFFF"/>
                  </a:outerShdw>
                </a:effectLst>
              </a:rPr>
              <a:t>Смыслообразование:</a:t>
            </a:r>
          </a:p>
          <a:p>
            <a:pPr eaLnBrk="0" hangingPunct="0"/>
            <a:r>
              <a:rPr lang="ru-RU" sz="2000" b="1">
                <a:effectLst>
                  <a:outerShdw blurRad="38100" dist="38100" dir="2700000" algn="tl">
                    <a:srgbClr val="FFFFFF"/>
                  </a:outerShdw>
                </a:effectLst>
              </a:rPr>
              <a:t>мотивация (учебная, социальная);</a:t>
            </a:r>
          </a:p>
          <a:p>
            <a:pPr eaLnBrk="0" hangingPunct="0"/>
            <a:r>
              <a:rPr lang="ru-RU" sz="2000" b="1">
                <a:effectLst>
                  <a:outerShdw blurRad="38100" dist="38100" dir="2700000" algn="tl">
                    <a:srgbClr val="FFFFFF"/>
                  </a:outerShdw>
                </a:effectLst>
              </a:rPr>
              <a:t>границы собственного</a:t>
            </a:r>
          </a:p>
          <a:p>
            <a:pPr eaLnBrk="0" hangingPunct="0"/>
            <a:r>
              <a:rPr lang="ru-RU" sz="2000" b="1">
                <a:effectLst>
                  <a:outerShdw blurRad="38100" dist="38100" dir="2700000" algn="tl">
                    <a:srgbClr val="FFFFFF"/>
                  </a:outerShdw>
                </a:effectLst>
              </a:rPr>
              <a:t>знания и «незнания»</a:t>
            </a:r>
          </a:p>
        </p:txBody>
      </p:sp>
      <p:sp>
        <p:nvSpPr>
          <p:cNvPr id="6153" name="AutoShape 9"/>
          <p:cNvSpPr>
            <a:spLocks noChangeArrowheads="1"/>
          </p:cNvSpPr>
          <p:nvPr/>
        </p:nvSpPr>
        <p:spPr bwMode="auto">
          <a:xfrm>
            <a:off x="533400" y="4495800"/>
            <a:ext cx="8229600" cy="208597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eaLnBrk="0" hangingPunct="0"/>
            <a:r>
              <a:rPr lang="ru-RU" b="1" u="sng">
                <a:effectLst>
                  <a:outerShdw blurRad="38100" dist="38100" dir="2700000" algn="tl">
                    <a:srgbClr val="FFFFFF"/>
                  </a:outerShdw>
                </a:effectLst>
              </a:rPr>
              <a:t>Морально-этическая</a:t>
            </a:r>
          </a:p>
          <a:p>
            <a:pPr eaLnBrk="0" hangingPunct="0"/>
            <a:r>
              <a:rPr lang="ru-RU" b="1" u="sng">
                <a:effectLst>
                  <a:outerShdw blurRad="38100" dist="38100" dir="2700000" algn="tl">
                    <a:srgbClr val="FFFFFF"/>
                  </a:outerShdw>
                </a:effectLst>
              </a:rPr>
              <a:t>ориентация:</a:t>
            </a:r>
          </a:p>
          <a:p>
            <a:pPr eaLnBrk="0" hangingPunct="0"/>
            <a:r>
              <a:rPr lang="ru-RU" b="1">
                <a:effectLst>
                  <a:outerShdw blurRad="38100" dist="38100" dir="2700000" algn="tl">
                    <a:srgbClr val="FFFFFF"/>
                  </a:outerShdw>
                </a:effectLst>
              </a:rPr>
              <a:t>ориентация на выполнение</a:t>
            </a:r>
          </a:p>
          <a:p>
            <a:pPr eaLnBrk="0" hangingPunct="0"/>
            <a:r>
              <a:rPr lang="ru-RU" b="1">
                <a:effectLst>
                  <a:outerShdw blurRad="38100" dist="38100" dir="2700000" algn="tl">
                    <a:srgbClr val="FFFFFF"/>
                  </a:outerShdw>
                </a:effectLst>
              </a:rPr>
              <a:t>моральных норм;</a:t>
            </a:r>
          </a:p>
          <a:p>
            <a:pPr eaLnBrk="0" hangingPunct="0"/>
            <a:r>
              <a:rPr lang="ru-RU" b="1">
                <a:effectLst>
                  <a:outerShdw blurRad="38100" dist="38100" dir="2700000" algn="tl">
                    <a:srgbClr val="FFFFFF"/>
                  </a:outerShdw>
                </a:effectLst>
              </a:rPr>
              <a:t>способность к решению моральных</a:t>
            </a:r>
          </a:p>
          <a:p>
            <a:pPr eaLnBrk="0" hangingPunct="0"/>
            <a:r>
              <a:rPr lang="ru-RU" b="1">
                <a:effectLst>
                  <a:outerShdw blurRad="38100" dist="38100" dir="2700000" algn="tl">
                    <a:srgbClr val="FFFFFF"/>
                  </a:outerShdw>
                </a:effectLst>
              </a:rPr>
              <a:t>проблем на основе децентрации;</a:t>
            </a:r>
          </a:p>
          <a:p>
            <a:pPr eaLnBrk="0" hangingPunct="0"/>
            <a:r>
              <a:rPr lang="ru-RU" b="1">
                <a:effectLst>
                  <a:outerShdw blurRad="38100" dist="38100" dir="2700000" algn="tl">
                    <a:srgbClr val="FFFFFF"/>
                  </a:outerShdw>
                </a:effectLst>
              </a:rPr>
              <a:t>оценка своих поступков</a:t>
            </a:r>
            <a:r>
              <a:rPr lang="ru-RU" b="1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</TotalTime>
  <Words>784</Words>
  <Application>Microsoft Office PowerPoint</Application>
  <PresentationFormat>Экран (4:3)</PresentationFormat>
  <Paragraphs>91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Тема:</vt:lpstr>
      <vt:lpstr>Слайд 2</vt:lpstr>
      <vt:lpstr>Слайд 3</vt:lpstr>
      <vt:lpstr>Задачи исследования: 1.Теоретический анализ литературы с целью определения терминов «школьная зрелость», «уровень школьной зрелости»;</vt:lpstr>
      <vt:lpstr>Уровни школьной зрелости:</vt:lpstr>
      <vt:lpstr>2.Определить термины «универсальные учебные действия», «универсальные  учебные действий нравственно-этической ориентации». </vt:lpstr>
      <vt:lpstr>Слайд 7</vt:lpstr>
      <vt:lpstr>Виды универсальных учебных действий</vt:lpstr>
      <vt:lpstr>ЛИЧНОСТНЫЕ</vt:lpstr>
      <vt:lpstr>Слайд 10</vt:lpstr>
      <vt:lpstr>3.Подбор и апробация методик для выявления уровня школьной зрелости  обучающихся 1 «в» класса»; </vt:lpstr>
      <vt:lpstr>Таблица 1. Результаты диагностики уровня школьной зрелости (в баллах)</vt:lpstr>
      <vt:lpstr> 14 чел.-100 % Школьнозрелые – 7%        1 чел. Среднезрелые – 79%   11 чел.  Незрелые  - 14%            2 чел.  </vt:lpstr>
      <vt:lpstr>4. Подбор и апробация диагостик на выявление уровня сформированности универсальных  учебных действий нравственно-этической ориентации  обучающихся 1 «в» класса»; </vt:lpstr>
      <vt:lpstr>Диаграмма 2. Результаты диагностики УУД нравственно-этической ориентации (в процентах)</vt:lpstr>
      <vt:lpstr>Диаграмма 3. Сравнительные данные диаграмм 1 и 2.</vt:lpstr>
      <vt:lpstr>Вывод:</vt:lpstr>
      <vt:lpstr>Использованная литература:</vt:lpstr>
    </vt:vector>
  </TitlesOfParts>
  <Company>Дом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007</dc:creator>
  <cp:lastModifiedBy>Ира</cp:lastModifiedBy>
  <cp:revision>37</cp:revision>
  <dcterms:created xsi:type="dcterms:W3CDTF">2012-02-23T17:13:09Z</dcterms:created>
  <dcterms:modified xsi:type="dcterms:W3CDTF">2012-09-26T17:01:26Z</dcterms:modified>
</cp:coreProperties>
</file>