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5" r:id="rId3"/>
    <p:sldId id="266" r:id="rId4"/>
    <p:sldId id="267" r:id="rId5"/>
    <p:sldId id="269" r:id="rId6"/>
    <p:sldId id="270" r:id="rId7"/>
    <p:sldId id="271" r:id="rId8"/>
    <p:sldId id="272" r:id="rId9"/>
    <p:sldId id="273" r:id="rId10"/>
    <p:sldId id="274" r:id="rId11"/>
    <p:sldId id="27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7356" y="1428736"/>
            <a:ext cx="5429288" cy="1470025"/>
          </a:xfrm>
        </p:spPr>
        <p:txBody>
          <a:bodyPr>
            <a:scene3d>
              <a:camera prst="orthographicFront"/>
              <a:lightRig rig="threePt" dir="t"/>
            </a:scene3d>
            <a:sp3d extrusionH="44450"/>
          </a:bodyPr>
          <a:lstStyle>
            <a:lvl1pPr>
              <a:defRPr>
                <a:solidFill>
                  <a:srgbClr val="232C12"/>
                </a:solidFill>
                <a:effectLst>
                  <a:outerShdw dist="63500" dir="2700000" algn="tl" rotWithShape="0">
                    <a:schemeClr val="bg1">
                      <a:alpha val="59000"/>
                    </a:schemeClr>
                  </a:outerShdw>
                </a:effectLst>
                <a:latin typeface="Calibri (Headings)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1604" y="2928934"/>
            <a:ext cx="6000792" cy="714380"/>
          </a:xfrm>
        </p:spPr>
        <p:txBody>
          <a:bodyPr/>
          <a:lstStyle>
            <a:lvl1pPr marL="0" indent="0" algn="ctr">
              <a:buNone/>
              <a:defRPr b="0" cap="none" spc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5400000" algn="t" rotWithShape="0">
                    <a:schemeClr val="bg1"/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6BC59-6758-4E30-BB31-19818DAEEE64}" type="datetimeFigureOut">
              <a:rPr lang="ru-RU" smtClean="0"/>
              <a:pPr/>
              <a:t>03.03.2016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70E81-14DE-40AB-8A3F-EE8E8E617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6BC59-6758-4E30-BB31-19818DAEEE64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70E81-14DE-40AB-8A3F-EE8E8E617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6BC59-6758-4E30-BB31-19818DAEEE64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70E81-14DE-40AB-8A3F-EE8E8E617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buFontTx/>
              <a:buBlip>
                <a:blip r:embed="rId3"/>
              </a:buBlip>
              <a:defRPr/>
            </a:lvl6pPr>
            <a:lvl7pPr>
              <a:buFontTx/>
              <a:buBlip>
                <a:blip r:embed="rId4"/>
              </a:buBlip>
              <a:defRPr/>
            </a:lvl7pPr>
            <a:lvl8pPr>
              <a:buFontTx/>
              <a:buBlip>
                <a:blip r:embed="rId5"/>
              </a:buBlip>
              <a:defRPr/>
            </a:lvl8pPr>
            <a:lvl9pPr>
              <a:buFontTx/>
              <a:buBlip>
                <a:blip r:embed="rId6"/>
              </a:buBlip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6BC59-6758-4E30-BB31-19818DAEEE64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70E81-14DE-40AB-8A3F-EE8E8E617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6BC59-6758-4E30-BB31-19818DAEEE64}" type="datetimeFigureOut">
              <a:rPr lang="ru-RU" smtClean="0"/>
              <a:pPr/>
              <a:t>03.03.2016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70E81-14DE-40AB-8A3F-EE8E8E617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6BC59-6758-4E30-BB31-19818DAEEE64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70E81-14DE-40AB-8A3F-EE8E8E617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6BC59-6758-4E30-BB31-19818DAEEE64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70E81-14DE-40AB-8A3F-EE8E8E617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6BC59-6758-4E30-BB31-19818DAEEE64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70E81-14DE-40AB-8A3F-EE8E8E617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6BC59-6758-4E30-BB31-19818DAEEE64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70E81-14DE-40AB-8A3F-EE8E8E617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6BC59-6758-4E30-BB31-19818DAEEE64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70E81-14DE-40AB-8A3F-EE8E8E617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6BC59-6758-4E30-BB31-19818DAEEE64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70E81-14DE-40AB-8A3F-EE8E8E617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44450"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32C12"/>
                </a:solidFill>
                <a:latin typeface="+mn-lt"/>
                <a:ea typeface="Verdana" pitchFamily="34" charset="0"/>
                <a:cs typeface="Arial" pitchFamily="34" charset="0"/>
              </a:defRPr>
            </a:lvl1pPr>
          </a:lstStyle>
          <a:p>
            <a:fld id="{40C6BC59-6758-4E30-BB31-19818DAEEE64}" type="datetimeFigureOut">
              <a:rPr lang="ru-RU" smtClean="0"/>
              <a:pPr/>
              <a:t>03.03.2016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rgbClr val="232C12"/>
                </a:solidFill>
                <a:latin typeface="+mn-lt"/>
                <a:ea typeface="Verdana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32C12"/>
                </a:solidFill>
                <a:latin typeface="+mn-lt"/>
                <a:ea typeface="Verdana" pitchFamily="34" charset="0"/>
                <a:cs typeface="Arial" pitchFamily="34" charset="0"/>
              </a:defRPr>
            </a:lvl1pPr>
          </a:lstStyle>
          <a:p>
            <a:fld id="{7F670E81-14DE-40AB-8A3F-EE8E8E6179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3E1716"/>
          </a:solidFill>
          <a:latin typeface="+mj-lt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b="1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b="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sz="2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7"/>
        </a:buBlip>
        <a:defRPr sz="20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8"/>
        </a:buBlip>
        <a:defRPr sz="20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7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image" Target="../media/image40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image" Target="../media/image48.png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Различение звонких и глухих звуков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0070C0"/>
                </a:solidFill>
              </a:rPr>
              <a:t>С-З</a:t>
            </a:r>
            <a:endParaRPr lang="ru-RU" sz="4400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11560" y="260648"/>
            <a:ext cx="1385962" cy="1206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5" y="4221088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Презентацию подготовила Спицына Г.А,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376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44463" y="305259"/>
            <a:ext cx="8742976" cy="6796149"/>
            <a:chOff x="144463" y="305259"/>
            <a:chExt cx="8742976" cy="6796149"/>
          </a:xfrm>
        </p:grpSpPr>
        <p:pic>
          <p:nvPicPr>
            <p:cNvPr id="12298" name="Picture 10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463" y="822925"/>
              <a:ext cx="4349750" cy="627848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9" name="Picture 11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278927" y="548680"/>
              <a:ext cx="4608512" cy="65527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0" name="Picture 1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751" y="365725"/>
              <a:ext cx="890587" cy="914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2301" name="Picture 1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1023" y="305259"/>
              <a:ext cx="988756" cy="9209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4604" y="4053397"/>
            <a:ext cx="1031875" cy="1031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6670" y="3416472"/>
            <a:ext cx="615319" cy="9244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2204864"/>
            <a:ext cx="790575" cy="883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7916" y="4797152"/>
            <a:ext cx="1090984" cy="8699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5106" y="2443736"/>
            <a:ext cx="912532" cy="9041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4213" y="1258724"/>
            <a:ext cx="866601" cy="6850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3275856" y="305259"/>
            <a:ext cx="1894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Нарядите елочку</a:t>
            </a:r>
            <a:endParaRPr lang="ru-R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30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255610"/>
              </p:ext>
            </p:extLst>
          </p:nvPr>
        </p:nvGraphicFramePr>
        <p:xfrm>
          <a:off x="395536" y="999891"/>
          <a:ext cx="8388932" cy="325957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221679"/>
                <a:gridCol w="7167253"/>
              </a:tblGrid>
              <a:tr h="162978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62978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258" y="1155853"/>
            <a:ext cx="88423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237" y="2496994"/>
            <a:ext cx="8905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с одним скругленным углом 7"/>
          <p:cNvSpPr/>
          <p:nvPr/>
        </p:nvSpPr>
        <p:spPr>
          <a:xfrm>
            <a:off x="395536" y="3861048"/>
            <a:ext cx="8424936" cy="2736304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8692" y="5334733"/>
            <a:ext cx="582843" cy="971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9580" y="4032517"/>
            <a:ext cx="828092" cy="6662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8744" y="4314736"/>
            <a:ext cx="806338" cy="6725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487" y="3178721"/>
            <a:ext cx="517671" cy="448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6672" y="3987979"/>
            <a:ext cx="933450" cy="744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4869160"/>
            <a:ext cx="635477" cy="812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9531" y="5579160"/>
            <a:ext cx="899312" cy="6725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2169" y="5191115"/>
            <a:ext cx="1073150" cy="8048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4791087"/>
            <a:ext cx="797818" cy="1204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7367" y="4360248"/>
            <a:ext cx="830575" cy="822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6733" y="4102083"/>
            <a:ext cx="1006475" cy="673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2654" y="5473539"/>
            <a:ext cx="884420" cy="9248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7074" y="4080884"/>
            <a:ext cx="1244461" cy="901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39552" y="404664"/>
            <a:ext cx="799288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Подбери картинки к нужной букве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434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СИМВОЛЫ ЗВУКОВ    З-С</a:t>
            </a:r>
            <a:endParaRPr lang="ru-RU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348880"/>
            <a:ext cx="3988274" cy="4203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2492896"/>
            <a:ext cx="3960440" cy="396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0989" y="1772816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зззззззззз</a:t>
            </a:r>
            <a:r>
              <a:rPr lang="ru-RU" dirty="0" smtClean="0"/>
              <a:t>    - песенка комарика                        ССССССССС- песенка водички</a:t>
            </a:r>
          </a:p>
          <a:p>
            <a:r>
              <a:rPr lang="ru-RU" dirty="0" smtClean="0"/>
              <a:t>Звук звонкий, в горлышке звенит                    Звук глухой, в голышке не звенит</a:t>
            </a:r>
          </a:p>
        </p:txBody>
      </p:sp>
    </p:spTree>
    <p:extLst>
      <p:ext uri="{BB962C8B-B14F-4D97-AF65-F5344CB8AC3E}">
        <p14:creationId xmlns:p14="http://schemas.microsoft.com/office/powerpoint/2010/main" val="224059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3988274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7" y="1417852"/>
            <a:ext cx="3528393" cy="3262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7704" y="764704"/>
            <a:ext cx="504056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З</a:t>
            </a:r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04248" y="764704"/>
            <a:ext cx="432048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</a:rPr>
              <a:t>С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79466">
            <a:off x="1070834" y="4022154"/>
            <a:ext cx="2005692" cy="20625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82337" y="4946242"/>
            <a:ext cx="2664296" cy="16159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99241">
            <a:off x="5919941" y="4579964"/>
            <a:ext cx="2200660" cy="18428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398361" y="4641910"/>
            <a:ext cx="1332148" cy="176294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5940152" y="5114235"/>
            <a:ext cx="2160240" cy="89582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345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Назовите картинки, выделяя звук С, определите место звука в слове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248957"/>
              </p:ext>
            </p:extLst>
          </p:nvPr>
        </p:nvGraphicFramePr>
        <p:xfrm>
          <a:off x="714328" y="2060848"/>
          <a:ext cx="7668000" cy="196262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556000"/>
                <a:gridCol w="2556000"/>
                <a:gridCol w="2556000"/>
              </a:tblGrid>
              <a:tr h="1962626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6144" y="2211975"/>
            <a:ext cx="1724475" cy="163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6721" y="2316545"/>
            <a:ext cx="1426840" cy="140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2316544"/>
            <a:ext cx="1805121" cy="1530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665760"/>
              </p:ext>
            </p:extLst>
          </p:nvPr>
        </p:nvGraphicFramePr>
        <p:xfrm>
          <a:off x="938057" y="4365104"/>
          <a:ext cx="2160238" cy="7012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2474"/>
                <a:gridCol w="758882"/>
                <a:gridCol w="758882"/>
              </a:tblGrid>
              <a:tr h="7012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7141" y="4365104"/>
            <a:ext cx="2286000" cy="701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4365105"/>
            <a:ext cx="2216460" cy="701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5013176"/>
            <a:ext cx="88423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5157192"/>
            <a:ext cx="88423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5301208"/>
            <a:ext cx="88423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705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Назовите картинки, выделяя звук С, определите место звука в слове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417378"/>
              </p:ext>
            </p:extLst>
          </p:nvPr>
        </p:nvGraphicFramePr>
        <p:xfrm>
          <a:off x="714328" y="2060848"/>
          <a:ext cx="7668000" cy="196262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556000"/>
                <a:gridCol w="2556000"/>
                <a:gridCol w="2556000"/>
              </a:tblGrid>
              <a:tr h="1962626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435771"/>
              </p:ext>
            </p:extLst>
          </p:nvPr>
        </p:nvGraphicFramePr>
        <p:xfrm>
          <a:off x="938057" y="4365104"/>
          <a:ext cx="2160238" cy="7012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2474"/>
                <a:gridCol w="758882"/>
                <a:gridCol w="758882"/>
              </a:tblGrid>
              <a:tr h="7012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7141" y="4365104"/>
            <a:ext cx="2286000" cy="701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4365105"/>
            <a:ext cx="2216460" cy="701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7734" y="5148542"/>
            <a:ext cx="88423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6120" y="5167676"/>
            <a:ext cx="88423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8904" y="5252294"/>
            <a:ext cx="88423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1487" y="2285861"/>
            <a:ext cx="1849856" cy="1445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2456784"/>
            <a:ext cx="1474787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2266240"/>
            <a:ext cx="1427163" cy="1427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397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Назовите картинки, выделяя звук С, определите место звука в слове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178415"/>
              </p:ext>
            </p:extLst>
          </p:nvPr>
        </p:nvGraphicFramePr>
        <p:xfrm>
          <a:off x="714328" y="2060848"/>
          <a:ext cx="7668000" cy="196262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556000"/>
                <a:gridCol w="2556000"/>
                <a:gridCol w="2556000"/>
              </a:tblGrid>
              <a:tr h="1962626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277105"/>
              </p:ext>
            </p:extLst>
          </p:nvPr>
        </p:nvGraphicFramePr>
        <p:xfrm>
          <a:off x="938057" y="4365104"/>
          <a:ext cx="2160238" cy="7012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2474"/>
                <a:gridCol w="758882"/>
                <a:gridCol w="758882"/>
              </a:tblGrid>
              <a:tr h="7012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7141" y="4365104"/>
            <a:ext cx="2286000" cy="701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4365105"/>
            <a:ext cx="2216460" cy="701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7734" y="5148542"/>
            <a:ext cx="88423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5022" y="5166357"/>
            <a:ext cx="88423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8904" y="5252294"/>
            <a:ext cx="88423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5497" y="2289286"/>
            <a:ext cx="1554163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2359221"/>
            <a:ext cx="1944216" cy="1557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133748" y="2391090"/>
            <a:ext cx="1732207" cy="1423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181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Назовите картинки, выделяя звук З, определите место звука в слове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640254"/>
              </p:ext>
            </p:extLst>
          </p:nvPr>
        </p:nvGraphicFramePr>
        <p:xfrm>
          <a:off x="714328" y="2060848"/>
          <a:ext cx="7668000" cy="196262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556000"/>
                <a:gridCol w="2556000"/>
                <a:gridCol w="2556000"/>
              </a:tblGrid>
              <a:tr h="1962626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7256389"/>
              </p:ext>
            </p:extLst>
          </p:nvPr>
        </p:nvGraphicFramePr>
        <p:xfrm>
          <a:off x="938057" y="4365104"/>
          <a:ext cx="2160238" cy="7012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2474"/>
                <a:gridCol w="758882"/>
                <a:gridCol w="758882"/>
              </a:tblGrid>
              <a:tr h="7012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7141" y="4365104"/>
            <a:ext cx="2286000" cy="701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4365105"/>
            <a:ext cx="2216460" cy="701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5255250"/>
            <a:ext cx="889178" cy="913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0359" y="5517232"/>
            <a:ext cx="8905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325" y="5529664"/>
            <a:ext cx="8905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5649372"/>
            <a:ext cx="8905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2676" y="2204864"/>
            <a:ext cx="1706563" cy="1700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2372345"/>
            <a:ext cx="1377950" cy="1365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2304876"/>
            <a:ext cx="1262063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115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Назовите картинки, выделяя звук З, определите место звука в слове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729485"/>
              </p:ext>
            </p:extLst>
          </p:nvPr>
        </p:nvGraphicFramePr>
        <p:xfrm>
          <a:off x="714328" y="2060848"/>
          <a:ext cx="7668000" cy="196262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556000"/>
                <a:gridCol w="2556000"/>
                <a:gridCol w="2556000"/>
              </a:tblGrid>
              <a:tr h="1962626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813908"/>
              </p:ext>
            </p:extLst>
          </p:nvPr>
        </p:nvGraphicFramePr>
        <p:xfrm>
          <a:off x="938057" y="4365104"/>
          <a:ext cx="2160238" cy="7012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2474"/>
                <a:gridCol w="758882"/>
                <a:gridCol w="758882"/>
              </a:tblGrid>
              <a:tr h="7012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7141" y="4365104"/>
            <a:ext cx="2286000" cy="701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4365105"/>
            <a:ext cx="2216460" cy="701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5255250"/>
            <a:ext cx="889178" cy="913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0359" y="5517232"/>
            <a:ext cx="8905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325" y="5529664"/>
            <a:ext cx="8905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5649372"/>
            <a:ext cx="8905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1588" y="1935847"/>
            <a:ext cx="1963737" cy="196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084168" y="1982513"/>
            <a:ext cx="1650882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0618" y="2564904"/>
            <a:ext cx="1801792" cy="950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915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Назовите картинки, выделяя звук З, определите место звука в слове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606840"/>
              </p:ext>
            </p:extLst>
          </p:nvPr>
        </p:nvGraphicFramePr>
        <p:xfrm>
          <a:off x="714328" y="2060848"/>
          <a:ext cx="7668000" cy="196262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556000"/>
                <a:gridCol w="2556000"/>
                <a:gridCol w="2556000"/>
              </a:tblGrid>
              <a:tr h="1962626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555459"/>
              </p:ext>
            </p:extLst>
          </p:nvPr>
        </p:nvGraphicFramePr>
        <p:xfrm>
          <a:off x="938057" y="4365104"/>
          <a:ext cx="2160238" cy="7012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2474"/>
                <a:gridCol w="758882"/>
                <a:gridCol w="758882"/>
              </a:tblGrid>
              <a:tr h="7012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7141" y="4365104"/>
            <a:ext cx="2286000" cy="701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4365105"/>
            <a:ext cx="2216460" cy="701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5255250"/>
            <a:ext cx="889178" cy="913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0359" y="5517232"/>
            <a:ext cx="8905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325" y="5529664"/>
            <a:ext cx="8905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5649372"/>
            <a:ext cx="8905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6652" y="2175632"/>
            <a:ext cx="1584325" cy="165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463385" y="2175633"/>
            <a:ext cx="1420979" cy="1652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2175633"/>
            <a:ext cx="1420813" cy="1652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69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елочки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Феникс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atMod val="180000"/>
              </a:schemeClr>
            </a:gs>
            <a:gs pos="50000">
              <a:schemeClr val="phClr">
                <a:tint val="40000"/>
                <a:satMod val="175000"/>
              </a:schemeClr>
            </a:gs>
            <a:gs pos="100000">
              <a:schemeClr val="phClr">
                <a:tint val="65000"/>
                <a:satMod val="180000"/>
              </a:schemeClr>
            </a:gs>
          </a:gsLst>
          <a:lin ang="0" scaled="1"/>
        </a:gradFill>
        <a:gradFill rotWithShape="1">
          <a:gsLst>
            <a:gs pos="0">
              <a:schemeClr val="phClr">
                <a:shade val="38000"/>
                <a:satMod val="150000"/>
              </a:schemeClr>
            </a:gs>
            <a:gs pos="50000">
              <a:schemeClr val="phClr">
                <a:shade val="100000"/>
                <a:satMod val="100000"/>
              </a:schemeClr>
            </a:gs>
            <a:gs pos="100000">
              <a:schemeClr val="phClr">
                <a:shade val="38000"/>
                <a:satMod val="150000"/>
              </a:schemeClr>
            </a:gs>
          </a:gsLst>
          <a:lin ang="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150</TotalTime>
  <Words>115</Words>
  <Application>Microsoft Office PowerPoint</Application>
  <PresentationFormat>Экран (4:3)</PresentationFormat>
  <Paragraphs>16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елочки</vt:lpstr>
      <vt:lpstr>Различение звонких и глухих звуков </vt:lpstr>
      <vt:lpstr>СИМВОЛЫ ЗВУКОВ    З-С</vt:lpstr>
      <vt:lpstr>Презентация PowerPoint</vt:lpstr>
      <vt:lpstr>Назовите картинки, выделяя звук С, определите место звука в слове</vt:lpstr>
      <vt:lpstr>Назовите картинки, выделяя звук С, определите место звука в слове</vt:lpstr>
      <vt:lpstr>Назовите картинки, выделяя звук С, определите место звука в слове</vt:lpstr>
      <vt:lpstr>Назовите картинки, выделяя звук З, определите место звука в слове</vt:lpstr>
      <vt:lpstr>Назовите картинки, выделяя звук З, определите место звука в слове</vt:lpstr>
      <vt:lpstr>Назовите картинки, выделяя звук З, определите место звука в слове</vt:lpstr>
      <vt:lpstr>Презентация PowerPoint</vt:lpstr>
      <vt:lpstr>Презентация PowerPoint</vt:lpstr>
    </vt:vector>
  </TitlesOfParts>
  <Company>House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Различение звонких и глухих звуков </dc:title>
  <dc:creator>home</dc:creator>
  <cp:lastModifiedBy>home</cp:lastModifiedBy>
  <cp:revision>9</cp:revision>
  <dcterms:created xsi:type="dcterms:W3CDTF">2013-12-03T08:50:33Z</dcterms:created>
  <dcterms:modified xsi:type="dcterms:W3CDTF">2016-03-03T07:54:17Z</dcterms:modified>
</cp:coreProperties>
</file>