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209D83-6A24-4639-AE6C-C4269877C452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AC6F5B-96EC-43C1-BDC5-1BD2D15E2A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77165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Активизация познавательной деятельности учащихся с ограниченными возможностями здоровья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уроках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1241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00811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Опорные схемы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1556792"/>
                <a:ext cx="7416824" cy="446449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Тема «Доли. Обыкновенные дроби.»</a:t>
                </a:r>
                <a:endParaRPr lang="ru-RU" b="1" i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b="1" i="1" dirty="0" smtClean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b="1" i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Торт 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разрезали на 8 равных </a:t>
                </a:r>
                <a:r>
                  <a:rPr lang="ru-RU" b="1" i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частей</a:t>
                </a:r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Эти равные части называются долями.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000" b="1" i="1" dirty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(это целое разделили на 8 равных частей, и взяли 3 части 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числитель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знаменатель</m:t>
                        </m:r>
                      </m:den>
                    </m:f>
                  </m:oMath>
                </a14:m>
                <a:r>
                  <a:rPr lang="ru-RU" sz="36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Сколько?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Каких?</m:t>
                        </m:r>
                      </m:den>
                    </m:f>
                  </m:oMath>
                </a14:m>
                <a:r>
                  <a:rPr lang="ru-RU" sz="36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две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пятых</m:t>
                        </m:r>
                      </m:den>
                    </m:f>
                  </m:oMath>
                </a14:m>
                <a:r>
                  <a:rPr lang="ru-RU" sz="36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1556792"/>
                <a:ext cx="7416824" cy="4464496"/>
              </a:xfrm>
              <a:blipFill rotWithShape="1">
                <a:blip r:embed="rId2"/>
                <a:stretch>
                  <a:fillRect t="-1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7"/>
            <a:ext cx="11461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5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7221393" cy="10801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Программированные карточки или «карточки -помощницы»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412776"/>
                <a:ext cx="7200800" cy="453650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50000"/>
                  </a:lnSpc>
                  <a:spcAft>
                    <a:spcPts val="0"/>
                  </a:spcAft>
                  <a:buNone/>
                </a:pPr>
                <a:r>
                  <a:rPr lang="ru-RU" b="1" i="1" dirty="0">
                    <a:solidFill>
                      <a:srgbClr val="002060"/>
                    </a:solidFill>
                    <a:latin typeface="Times New Roman"/>
                    <a:ea typeface="Times New Roman"/>
                  </a:rPr>
                  <a:t>Представить смешанное число в виде неправильной дроби.</a:t>
                </a:r>
                <a:endParaRPr lang="ru-RU" b="1" dirty="0">
                  <a:effectLst/>
                  <a:latin typeface="Times New Roman"/>
                  <a:ea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ru-RU" i="1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ru-RU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_ 7  |</a:t>
                </a:r>
                <a:r>
                  <a:rPr lang="ru-RU" u="sng" dirty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u="sng" dirty="0">
                    <a:solidFill>
                      <a:srgbClr val="7030A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5</a:t>
                </a:r>
                <a:r>
                  <a:rPr lang="ru-RU" b="1" i="1" u="sng" dirty="0">
                    <a:solidFill>
                      <a:srgbClr val="7030A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(знаменатель)</a:t>
                </a:r>
                <a:r>
                  <a:rPr lang="ru-RU" u="sng" dirty="0">
                    <a:solidFill>
                      <a:srgbClr val="7030A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endParaRPr lang="ru-RU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u="sng" dirty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5 </a:t>
                </a:r>
                <a:r>
                  <a:rPr lang="ru-RU" dirty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|  </a:t>
                </a:r>
                <a:r>
                  <a:rPr lang="ru-RU" dirty="0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 </a:t>
                </a:r>
                <a:r>
                  <a:rPr lang="ru-RU" b="1" i="1" dirty="0">
                    <a:solidFill>
                      <a:srgbClr val="00B05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(целая часть)</a:t>
                </a:r>
                <a:endParaRPr lang="ru-RU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dirty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  </a:t>
                </a:r>
                <a:r>
                  <a:rPr lang="ru-RU" b="1" i="1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(числитель)</a:t>
                </a:r>
                <a:endParaRPr lang="ru-RU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20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=6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r>
                  <a:rPr lang="ru-RU" i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</a:t>
                </a: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35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=5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; 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  </a:t>
                </a:r>
                <a:r>
                  <a:rPr lang="ru-RU" i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</a:t>
                </a: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=2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r>
                  <a:rPr lang="ru-RU" i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</a:t>
                </a: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21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i="1" smtClean="0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1</m:t>
                    </m:r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0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</a:t>
                </a:r>
                <a:r>
                  <a:rPr lang="ru-RU" i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6</a:t>
                </a: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57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=7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  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    </m:t>
                        </m:r>
                      </m:den>
                    </m:f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; 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r>
                  <a:rPr lang="ru-RU" i="1" dirty="0" smtClean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7</a:t>
                </a:r>
                <a:r>
                  <a:rPr lang="ru-RU" i="1" dirty="0">
                    <a:solidFill>
                      <a:srgbClr val="C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47</m:t>
                        </m:r>
                      </m:num>
                      <m:den>
                        <m:r>
                          <a:rPr lang="ru-RU" i="1">
                            <a:solidFill>
                              <a:srgbClr val="00206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ru-RU" i="1">
                        <a:solidFill>
                          <a:srgbClr val="00206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i="1" dirty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i="1" dirty="0" smtClean="0">
                    <a:solidFill>
                      <a:srgbClr val="00206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412776"/>
                <a:ext cx="7200800" cy="4536504"/>
              </a:xfrm>
              <a:blipFill rotWithShape="1">
                <a:blip r:embed="rId2"/>
                <a:stretch>
                  <a:fillRect l="-1270" r="-13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7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344816" cy="108011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Информационно-коммуникативные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технологии</a:t>
            </a:r>
          </a:p>
        </p:txBody>
      </p:sp>
      <p:pic>
        <p:nvPicPr>
          <p:cNvPr id="4098" name="Picture 2" descr="C:\Users\Admin\Desktop\учитель года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82" y="2457575"/>
            <a:ext cx="2285714" cy="23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учитель года\Кемаева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18750"/>
            <a:ext cx="1985601" cy="29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учитель года\СОШ 11 Кемаева Н. В\Кемаев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96" y="3717032"/>
            <a:ext cx="32403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5347722"/>
          </a:xfrm>
        </p:spPr>
        <p:txBody>
          <a:bodyPr>
            <a:normAutofit/>
          </a:bodyPr>
          <a:lstStyle/>
          <a:p>
            <a:pPr algn="just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	Есть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люди, которым судьба послала сложные испытания.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Великая боль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позволяет им достигнуть глубин своего существа. Для них невозможное – это всего лишь громкое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слово. Невозможное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–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это не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приговор, а вызов и шанс проверить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себя.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ля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них невозможное </a:t>
            </a:r>
            <a:r>
              <a:rPr lang="ru-RU" sz="3600" b="1" i="1">
                <a:solidFill>
                  <a:srgbClr val="002060"/>
                </a:solidFill>
                <a:latin typeface="Monotype Corsiva" pitchFamily="66" charset="0"/>
              </a:rPr>
              <a:t>-  </a:t>
            </a:r>
            <a:r>
              <a:rPr lang="ru-RU" sz="3600" b="1" i="1" smtClean="0">
                <a:solidFill>
                  <a:srgbClr val="002060"/>
                </a:solidFill>
                <a:latin typeface="Monotype Corsiva" pitchFamily="66" charset="0"/>
              </a:rPr>
              <a:t>ВОЗМОЖНО.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Основные задачи развития познавательной деятельности учащихся с ОВЗ: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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формирование мотивации учения, ориентированной на удовлетворение познавательных интересов;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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развитие памяти и внимания;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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формирование приёмов умственных действий (анализ, сравнение, обобщение);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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развитие речи, умения аргументировать свои высказывания, строить простейшие умозаключения;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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Calibri"/>
                <a:cs typeface="Times New Roman"/>
              </a:rPr>
              <a:t>формирование учебных навыков и умений (умения обдумывать и планировать свои действия, проверять результат своих действий).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6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Приемы направленные на закрепление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и развитие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навыка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хорошего счета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28800"/>
            <a:ext cx="3527248" cy="40953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«Круговые»  примеры.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одного примера является началом следующего. Учащимся дается первый пример, далее, вычисляя, они должны показать стрелочками следующие примеры. Заканчивается «круг» примеров тем, с которого начали.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5625" y="1772816"/>
            <a:ext cx="119731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29+18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11475"/>
            <a:ext cx="1213209" cy="51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6" y="2567236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619" y="2163759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020272" y="3429000"/>
            <a:ext cx="1197318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47+53</a:t>
            </a:r>
            <a:endParaRPr lang="ru-RU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35" y="3725240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96" y="5085184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68" y="508518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34645" y="219168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155+25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4864" y="2595167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100-69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39083" y="294867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27+2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88381" y="376113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31·5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74144" y="443126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126-99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02621" y="510920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180:6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5113113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30+96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429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254044" cy="100811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диктант.</a:t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47664" y="1628800"/>
            <a:ext cx="6696743" cy="432048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 «да» соответствует _, ответ нет - ^.</a:t>
            </a:r>
            <a:br>
              <a:rPr lang="ru-RU" sz="24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1)0,2+0,3=0,5          2)0,03+0,04=0,07          3)0,81+1=0,82</a:t>
            </a:r>
            <a:b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4)0,37+0,21=0,58           5)0,12+0,4=0,16   </a:t>
            </a:r>
            <a:b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Ответ: _ _ ^ _ ^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4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16824" cy="100811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пражнения 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для развития устной и письменной 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речи (словарные диктанты)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272807" cy="388843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Заполните пропуски: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Пр...тое ч...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Д...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лим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сть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При...на...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начн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...н...е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Пр...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изв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дение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Н...имен...шее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Р...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зл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...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жение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93610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Дидактическая игра</a:t>
            </a:r>
            <a:endParaRPr lang="ru-RU" sz="32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374327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Командам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переправиться на другой берег реки. Лодочник первой переправит ту команду, которая быстрее выполнит задание № 1.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 1. (обобщение) Дан ряд чисел: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-0,45; 1/4; -8; -9,6; 5; 18/13; – 4; 7,09; 12; 34; 5/6; – 6/7; 2/5; -7; -18; 0,345; 0; -1; 1,007.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Выпишите: а) все натуральные числа; б) все целые числа; в) все рациональные числа; г) все дробные числа.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1268760"/>
            <a:ext cx="3384376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Путешественникам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приготовить ужин. В реке есть рыба, её надо поймать, выполните задание № 2 и ужин команде обеспечен.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 2. (классификация)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Разложите на простые множители числа: 54; 66; 99; 162; 10000.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считаете, какое число из представленных лишнее и почему? Как называются все оставшиеся числа?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00811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Коррекционные упражнения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6170224"/>
                  </p:ext>
                </p:extLst>
              </p:nvPr>
            </p:nvGraphicFramePr>
            <p:xfrm>
              <a:off x="1403648" y="3068960"/>
              <a:ext cx="6566761" cy="274275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37633"/>
                    <a:gridCol w="937633"/>
                    <a:gridCol w="938299"/>
                    <a:gridCol w="938299"/>
                    <a:gridCol w="938299"/>
                    <a:gridCol w="938299"/>
                    <a:gridCol w="938299"/>
                  </a:tblGrid>
                  <a:tr h="9142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2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25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21</m:t>
                                    </m:r>
                                  </m:num>
                                  <m:den>
                                    <m:r>
                                      <a:rPr lang="ru-RU" sz="2000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C00000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6170224"/>
                  </p:ext>
                </p:extLst>
              </p:nvPr>
            </p:nvGraphicFramePr>
            <p:xfrm>
              <a:off x="1403648" y="3068960"/>
              <a:ext cx="6566761" cy="274275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37633"/>
                    <a:gridCol w="937633"/>
                    <a:gridCol w="938299"/>
                    <a:gridCol w="938299"/>
                    <a:gridCol w="938299"/>
                    <a:gridCol w="938299"/>
                    <a:gridCol w="938299"/>
                  </a:tblGrid>
                  <a:tr h="9142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r="-600000" b="-20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r="-500000" b="-20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307" r="-403268" b="-200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2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00000" r="-600000" b="-10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100000" r="-500000" b="-10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307" t="-100000" r="-403268" b="-10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9142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200000" r="-600000" b="-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000" t="-200000" r="-500000" b="-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201307" t="-200000" r="-403268" b="-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 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3648" y="1615152"/>
            <a:ext cx="62646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одной таблице расположены 9  обыкновенных дробей. Нужно переписать их в порядке возрастания в пустую таблицу справа, начиная ее заполнение с верхнего левого квадрата.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620689"/>
            <a:ext cx="6254044" cy="108012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етодика </a:t>
            </a:r>
            <a:r>
              <a:rPr lang="ru-RU" sz="2800" b="1" i="1" dirty="0" err="1" smtClean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Мюнстерберга</a:t>
            </a:r>
            <a:r>
              <a:rPr lang="ru-RU" sz="2800" b="1" i="1" dirty="0" smtClean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b="1" i="1" dirty="0" smtClean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56267" y="2420888"/>
            <a:ext cx="6231467" cy="2613957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CDDE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бессмысленный набор букв вставляются слова. Требуется отыскать их как можно быстрее и без ошибок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АОРЕИГЕНПКРАТНОЕОПНППЕКАЕН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ОАЦПРОСТОЕЦУШЗЩУЛЧИСЛОШИ</a:t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ДШКЦДГКЕЦДКЩЧГДЕЛИМОСТЬРН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792089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  <a:latin typeface="Monotype Corsiva" pitchFamily="66" charset="0"/>
              </a:rPr>
              <a:t>Кинезиологические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 упражнения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6984776" cy="432048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Зеркальное рисование.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 на стол чистый лист бумаги. Возьмите в обе руки по карандашу или фломастеру. Начните рисовать одновременно обеими руками зеркально-симметричные рисунки, буквы. При выполнении этого упражнения почувствуете, как расслабляются глаза и руки. Когда деятельность обоих полушарий синхронизируется, заметно увеличится эффективность работы всего мозга.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Колечко.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(от указательного пальца к мизинцу) и в обратном (от мизинца к указательному пальцу) порядке. Вначале упражнение выполняется каждой рукой отдельно, затем вместе.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4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</TotalTime>
  <Words>766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Активизация познавательной деятельности учащихся с ограниченными возможностями здоровья  на уроках математики</vt:lpstr>
      <vt:lpstr>Презентация PowerPoint</vt:lpstr>
      <vt:lpstr>Приемы направленные на закрепление и развитие навыка хорошего счета</vt:lpstr>
      <vt:lpstr>  Графический диктант.  </vt:lpstr>
      <vt:lpstr>Упражнения для развития устной и письменной речи (словарные диктанты)</vt:lpstr>
      <vt:lpstr>Дидактическая игра</vt:lpstr>
      <vt:lpstr>Коррекционные упражнения</vt:lpstr>
      <vt:lpstr>Методика Мюнстерберга.  </vt:lpstr>
      <vt:lpstr>Кинезиологические упражнения </vt:lpstr>
      <vt:lpstr>Опорные схемы</vt:lpstr>
      <vt:lpstr>Программированные карточки или «карточки -помощницы»</vt:lpstr>
      <vt:lpstr>Информационно-коммуникативные технологии</vt:lpstr>
      <vt:lpstr> Есть люди, которым судьба послала сложные испытания. Великая боль позволяет им достигнуть глубин своего существа. Для них невозможное – это всего лишь громкое слово. Невозможное – это не приговор, а вызов и шанс проверить себя. Для них невозможное -  ВОЗМОЖНО.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познавательной деятельности учащихся с ограниченными возможностями здоровья  на уроках математики</dc:title>
  <dc:creator>Admin</dc:creator>
  <cp:lastModifiedBy>Admin</cp:lastModifiedBy>
  <cp:revision>16</cp:revision>
  <dcterms:created xsi:type="dcterms:W3CDTF">2016-03-12T19:32:59Z</dcterms:created>
  <dcterms:modified xsi:type="dcterms:W3CDTF">2016-03-13T18:17:44Z</dcterms:modified>
</cp:coreProperties>
</file>