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72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00"/>
    <a:srgbClr val="FF6600"/>
    <a:srgbClr val="006600"/>
    <a:srgbClr val="993300"/>
    <a:srgbClr val="CC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88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Пальчиковая </a:t>
            </a:r>
            <a:br>
              <a:rPr lang="ru-RU" sz="4800" b="1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гимнастика</a:t>
            </a: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656784" cy="1512168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Палагина В. В.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 </a:t>
            </a:r>
          </a:p>
          <a:p>
            <a:pPr algn="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Учитель- логопед</a:t>
            </a:r>
          </a:p>
          <a:p>
            <a:pPr algn="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Томская </a:t>
            </a:r>
            <a:r>
              <a:rPr lang="ru-RU" sz="200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обл.,с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. Зырянское</a:t>
            </a:r>
          </a:p>
          <a:p>
            <a:pPr algn="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МБОУ «Зырянская СОШ» 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Рисунок 3" descr="4e96c18fe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2814564" cy="309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www.lenagold.ru/fon/clipart/o/oreh/oreh04.jpg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/>
          <a:stretch>
            <a:fillRect/>
          </a:stretch>
        </p:blipFill>
        <p:spPr bwMode="auto">
          <a:xfrm>
            <a:off x="0" y="1880828"/>
            <a:ext cx="9144000" cy="49771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9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катаю мой орех,</a:t>
            </a:r>
          </a:p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9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Чтобы стал круглее </a:t>
            </a:r>
          </a:p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9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всех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93300"/>
                </a:solidFill>
              </a:rPr>
              <a:t>.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993300"/>
              </a:solidFill>
            </a:endParaRPr>
          </a:p>
        </p:txBody>
      </p:sp>
      <p:pic>
        <p:nvPicPr>
          <p:cNvPr id="21506" name="Picture 2" descr="http://www.lenagold.ru/fon/clipart/o/oreh/oreh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1905000" cy="12382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08" name="Picture 4" descr="http://www.lenagold.ru/fon/clipart/o/oreh/oreh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941168"/>
            <a:ext cx="1905000" cy="1714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10" name="Picture 6" descr="http://www.lenagold.ru/fon/clipart/o/oreh/oreh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1905000" cy="1714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2" name="Picture 8" descr="http://www.lenagold.ru/fon/clipart/o/oreh/oreh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43500"/>
            <a:ext cx="1905000" cy="17145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blipFill>
            <a:blip r:embed="rId6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CC6600"/>
                </a:solidFill>
              </a:rPr>
              <a:t> Катать грецкий орех между ладонями (по кругу),</a:t>
            </a:r>
            <a:br>
              <a:rPr lang="ru-RU" sz="24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 приговаривая:</a:t>
            </a:r>
            <a:endParaRPr lang="ru-RU" sz="2400" b="1" i="1" dirty="0">
              <a:solidFill>
                <a:srgbClr val="CC6600"/>
              </a:solidFill>
            </a:endParaRPr>
          </a:p>
        </p:txBody>
      </p:sp>
      <p:pic>
        <p:nvPicPr>
          <p:cNvPr id="10" name="Picture 2" descr="http://www.lenagold.ru/fon/clipart/o/oreh/oreh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780928"/>
            <a:ext cx="1905000" cy="1238250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tskiy-sad.com/wp-content/uploads/2011/11/schitaem-myachiki12.jpg"/>
          <p:cNvPicPr>
            <a:picLocks noChangeAspect="1" noChangeArrowheads="1"/>
          </p:cNvPicPr>
          <p:nvPr/>
        </p:nvPicPr>
        <p:blipFill>
          <a:blip r:embed="rId2" cstate="print"/>
          <a:srcRect l="22882" r="1119" b="6687"/>
          <a:stretch>
            <a:fillRect/>
          </a:stretch>
        </p:blipFill>
        <p:spPr bwMode="auto">
          <a:xfrm>
            <a:off x="251520" y="2060848"/>
            <a:ext cx="8712968" cy="446449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147248" cy="43924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сосны, у пихты и ёлки</a:t>
            </a:r>
            <a:b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очень колкие иголки.</a:t>
            </a:r>
            <a:b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 ещё сильней, чем ельник,</a:t>
            </a:r>
            <a:b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 уколет можжевельник!</a:t>
            </a:r>
            <a:b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1"/>
            <a:ext cx="9143999" cy="198883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CC6600"/>
                </a:solidFill>
              </a:rPr>
              <a:t>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C6600"/>
                </a:solidFill>
              </a:rPr>
              <a:t>Катать между ладонями колючий мяч или щетку, приговаривая:</a:t>
            </a:r>
            <a:endParaRPr lang="ru-RU" sz="2400" b="1" i="1" dirty="0">
              <a:solidFill>
                <a:srgbClr val="CC6600"/>
              </a:solidFill>
            </a:endParaRPr>
          </a:p>
        </p:txBody>
      </p:sp>
      <p:pic>
        <p:nvPicPr>
          <p:cNvPr id="22533" name="Picture 5" descr="Хвойные деревья. Ствол. Ветви. Хвоя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3600400" cy="15121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2535" name="Picture 7" descr="Можжевельник обыкновенный"/>
          <p:cNvPicPr>
            <a:picLocks noChangeAspect="1" noChangeArrowheads="1"/>
          </p:cNvPicPr>
          <p:nvPr/>
        </p:nvPicPr>
        <p:blipFill>
          <a:blip r:embed="rId5" cstate="print"/>
          <a:srcRect l="13148" b="14540"/>
          <a:stretch>
            <a:fillRect/>
          </a:stretch>
        </p:blipFill>
        <p:spPr bwMode="auto">
          <a:xfrm>
            <a:off x="6418684" y="4221088"/>
            <a:ext cx="2725316" cy="26369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Картинки зима дет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667500" cy="500062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едем на лыжах, мы мчимся с горы,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любим забавы 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холодной </a:t>
            </a: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поры</a:t>
            </a: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img-fotki.yandex.ru/get/6605/130884706.1e/0_7bc67_af9ce61a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5632"/>
            <a:ext cx="2664296" cy="3312368"/>
          </a:xfrm>
          <a:prstGeom prst="rect">
            <a:avLst/>
          </a:prstGeom>
          <a:noFill/>
        </p:spPr>
      </p:pic>
      <p:pic>
        <p:nvPicPr>
          <p:cNvPr id="23556" name="Picture 4" descr="http://img-fotki.yandex.ru/get/6407/130884706.20/0_7bda3_6223edb2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3545632"/>
            <a:ext cx="3024336" cy="331236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  <a:blipFill>
            <a:blip r:embed="rId5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Две пробки от пластиковых бутылок кладем на столе резьбой вверх. Указательный и средний пальцы встают в них «как ноги». Двигаться на «лыжах», делая по шагу на каждый ударный слог:</a:t>
            </a:r>
            <a:endParaRPr lang="ru-RU" sz="2400" b="1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расивые картинки о лете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4578" name="Picture 2" descr="http://funforkids.ru/pictures/bouquet2/bouquet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744" y="4653136"/>
            <a:ext cx="2304256" cy="20882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4888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Ладони подняты вверх, пальцы образуют «бутон»,</a:t>
            </a:r>
            <a:br>
              <a:rPr lang="ru-RU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основания кистей прижаты друг к другу.</a:t>
            </a:r>
            <a:br>
              <a:rPr lang="ru-RU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Цветок распускается: развести одновременно пальцы рук в стороны, а потом свести пальцы вместе.</a:t>
            </a:r>
            <a:endParaRPr lang="ru-RU" sz="2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944816" cy="321791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 поднимается-</a:t>
            </a:r>
          </a:p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Бутончик распускается!</a:t>
            </a:r>
          </a:p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Солнышко садится-</a:t>
            </a:r>
          </a:p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Цветочек спать ложится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4588" name="Picture 12" descr="Весенний бук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3295650" cy="306896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лето, листья, растения, лучи, фото, трава, одуванчик, солнце, обои, природа, мак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Был он жёлтый, стал он белый.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теперь?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(подуть на одуванчик и развести ладони.)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наше дело!</a:t>
            </a:r>
            <a:endParaRPr lang="ru-RU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i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Соединение одних и тех же пальцев рук, начиная с мизинцев, на ударные слоги стиха:</a:t>
            </a:r>
            <a:endParaRPr lang="ru-RU" sz="2200" b="1" i="1" dirty="0">
              <a:ln w="18000">
                <a:solidFill>
                  <a:srgbClr val="92D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23488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1" i="1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Сжать пальчики в кулачок. Затем по очереди разгибать их, начиная с большого пальца. На слова последней строчки ритмично сжимать и разжимать пальцы. </a:t>
            </a:r>
            <a:endParaRPr lang="ru-RU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496944" cy="27977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пальчик- дедушка, этот пальчик- бабушка,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пальчик- папочка, этот пальчик- мамочка.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пальчик- это Я.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вот и вся моя семья.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funforkids.ru/pictures/parents/parents0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93096"/>
            <a:ext cx="5904656" cy="24300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         </a:t>
            </a:r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Помните!</a:t>
            </a:r>
            <a:r>
              <a:rPr lang="ru-RU" sz="4800" b="1" i="1" dirty="0" smtClean="0">
                <a:solidFill>
                  <a:srgbClr val="FF0000"/>
                </a:solidFill>
              </a:rPr>
              <a:t>            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Любые упражнения будут эффективны</a:t>
            </a:r>
          </a:p>
          <a:p>
            <a:pPr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только при регулярных занятиях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Желаю успеха!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0" name="Picture 2" descr="rastr11"/>
          <p:cNvPicPr>
            <a:picLocks noChangeAspect="1" noChangeArrowheads="1"/>
          </p:cNvPicPr>
          <p:nvPr/>
        </p:nvPicPr>
        <p:blipFill>
          <a:blip r:embed="rId3" cstate="print"/>
          <a:srcRect l="45359" r="14321" b="67523"/>
          <a:stretch>
            <a:fillRect/>
          </a:stretch>
        </p:blipFill>
        <p:spPr bwMode="auto">
          <a:xfrm>
            <a:off x="7020272" y="1340768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rastr11"/>
          <p:cNvPicPr>
            <a:picLocks noChangeAspect="1" noChangeArrowheads="1"/>
          </p:cNvPicPr>
          <p:nvPr/>
        </p:nvPicPr>
        <p:blipFill>
          <a:blip r:embed="rId3" cstate="print"/>
          <a:srcRect l="65519" t="32477" r="881" b="33242"/>
          <a:stretch>
            <a:fillRect/>
          </a:stretch>
        </p:blipFill>
        <p:spPr bwMode="auto">
          <a:xfrm>
            <a:off x="5148064" y="5301208"/>
            <a:ext cx="144016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rastr11"/>
          <p:cNvPicPr>
            <a:picLocks noChangeAspect="1" noChangeArrowheads="1"/>
          </p:cNvPicPr>
          <p:nvPr/>
        </p:nvPicPr>
        <p:blipFill>
          <a:blip r:embed="rId3" cstate="print"/>
          <a:srcRect l="28560" t="32477" r="32801" b="36851"/>
          <a:stretch>
            <a:fillRect/>
          </a:stretch>
        </p:blipFill>
        <p:spPr bwMode="auto">
          <a:xfrm>
            <a:off x="7487816" y="5633864"/>
            <a:ext cx="1656184" cy="12241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7654" name="Picture 6" descr="rastr11"/>
          <p:cNvPicPr>
            <a:picLocks noChangeAspect="1" noChangeArrowheads="1"/>
          </p:cNvPicPr>
          <p:nvPr/>
        </p:nvPicPr>
        <p:blipFill>
          <a:blip r:embed="rId3" cstate="print"/>
          <a:srcRect r="56321" b="69327"/>
          <a:stretch>
            <a:fillRect/>
          </a:stretch>
        </p:blipFill>
        <p:spPr bwMode="auto">
          <a:xfrm>
            <a:off x="2771800" y="5301208"/>
            <a:ext cx="187220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rastr03"/>
          <p:cNvPicPr>
            <a:picLocks noChangeAspect="1" noChangeArrowheads="1"/>
          </p:cNvPicPr>
          <p:nvPr/>
        </p:nvPicPr>
        <p:blipFill>
          <a:blip r:embed="rId4" cstate="print"/>
          <a:srcRect l="33600" t="31631" r="34481" b="43064"/>
          <a:stretch>
            <a:fillRect/>
          </a:stretch>
        </p:blipFill>
        <p:spPr bwMode="auto">
          <a:xfrm>
            <a:off x="179512" y="1628800"/>
            <a:ext cx="136815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rastr03"/>
          <p:cNvPicPr>
            <a:picLocks noChangeAspect="1" noChangeArrowheads="1"/>
          </p:cNvPicPr>
          <p:nvPr/>
        </p:nvPicPr>
        <p:blipFill>
          <a:blip r:embed="rId4" cstate="print"/>
          <a:srcRect l="36959" t="55355" r="29441" b="8269"/>
          <a:stretch>
            <a:fillRect/>
          </a:stretch>
        </p:blipFill>
        <p:spPr bwMode="auto">
          <a:xfrm>
            <a:off x="395536" y="5013176"/>
            <a:ext cx="144016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Одна из самых сложных задач, стоящих перед первоклассником- научиться правильно и красиво писать.</a:t>
            </a:r>
            <a:r>
              <a:rPr lang="ru-RU" b="1" dirty="0" smtClean="0">
                <a:solidFill>
                  <a:srgbClr val="00B0F0"/>
                </a:solidFill>
              </a:rPr>
              <a:t> Развитие мелкой моторики</a:t>
            </a:r>
            <a:r>
              <a:rPr lang="ru-RU" dirty="0" smtClean="0">
                <a:solidFill>
                  <a:srgbClr val="00B0F0"/>
                </a:solidFill>
              </a:rPr>
              <a:t> играет важную роль для общего развития ребенка. У мелкой моторики есть очень важная особенность. Она связана с нервной системой, зрением, вниманием, памятью и восприятием ребенка, дело в том, что на пальцах и ладонях есть «активные точки», массаж которых положительно сказывается на самочувствии, улучшает работу мозга.  Регулярные занятия будут способствовать поддержанию хорошего тонуса. 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rastr04"/>
          <p:cNvPicPr>
            <a:picLocks noChangeAspect="1" noChangeArrowheads="1"/>
          </p:cNvPicPr>
          <p:nvPr/>
        </p:nvPicPr>
        <p:blipFill>
          <a:blip r:embed="rId3" cstate="print"/>
          <a:srcRect l="-1680" t="68879" r="78160" b="-2479"/>
          <a:stretch>
            <a:fillRect/>
          </a:stretch>
        </p:blipFill>
        <p:spPr bwMode="auto">
          <a:xfrm>
            <a:off x="7596336" y="5157192"/>
            <a:ext cx="1008112" cy="144016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Что же происходит, когда ребёнок занимается пальчиковой гимнастикой?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Игры с пальчиками создают благоприятный эмоциональный фон, учат вслушиваться и понимать смысл речи, повышают речевую активность</a:t>
            </a:r>
          </a:p>
          <a:p>
            <a:r>
              <a:rPr lang="ru-RU" sz="2800" dirty="0" smtClean="0"/>
              <a:t>Учится концентрировать своё внимание и правильно его распределять</a:t>
            </a:r>
          </a:p>
          <a:p>
            <a:r>
              <a:rPr lang="ru-RU" sz="2800" dirty="0" smtClean="0"/>
              <a:t>Выполнять упражнения, сопровождая их короткими стихотворными строчками, речь станет более чёткой, ритмичной, яркой и усилится контроль за выполняемыми движениями</a:t>
            </a:r>
          </a:p>
          <a:p>
            <a:r>
              <a:rPr lang="ru-RU" sz="2800" dirty="0" smtClean="0"/>
              <a:t>Развивается память, так как он учится запоминать определённые положения рук и последовательность движений</a:t>
            </a:r>
          </a:p>
          <a:p>
            <a:r>
              <a:rPr lang="ru-RU" sz="2800" dirty="0" smtClean="0"/>
              <a:t>Развиваются воображение и фантазия.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</a:rPr>
              <a:t>Рекомендации:</a:t>
            </a:r>
          </a:p>
          <a:p>
            <a:pPr algn="ctr">
              <a:buNone/>
            </a:pPr>
            <a:endParaRPr lang="ru-RU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После каждого упражнения необходимо расслаблять пальцы (потрясти кистями рук)</a:t>
            </a:r>
          </a:p>
          <a:p>
            <a:pPr marL="514350" indent="-514350">
              <a:buAutoNum type="arabicPeriod"/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Пальцы лучше нагружать равномерно</a:t>
            </a:r>
          </a:p>
          <a:p>
            <a:pPr marL="514350" indent="-514350">
              <a:buAutoNum type="arabicPeriod"/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Гимнастика оказывает комплексное воздействие и может быть использована на любом уроке.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rastr03"/>
          <p:cNvPicPr>
            <a:picLocks noChangeAspect="1" noChangeArrowheads="1"/>
          </p:cNvPicPr>
          <p:nvPr/>
        </p:nvPicPr>
        <p:blipFill>
          <a:blip r:embed="rId3" cstate="print"/>
          <a:srcRect l="32748" t="31030" r="31973" b="43665"/>
          <a:stretch>
            <a:fillRect/>
          </a:stretch>
        </p:blipFill>
        <p:spPr bwMode="auto">
          <a:xfrm>
            <a:off x="6516216" y="5013176"/>
            <a:ext cx="244827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Дети вытягивают ладони и качают запястьями вправо- влево. Повторяют четверостишие несколько раз.</a:t>
            </a:r>
            <a:endParaRPr lang="ru-RU" sz="1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3384376"/>
          </a:xfr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парке есть глубокий пруд.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Караси в пруду живут.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Чтобы стаю нам догнать,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Нужно хвостиком махать.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 descr="Детские рыбки на картинках для развития ребё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1800200" cy="158417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080" name="Picture 8" descr="Рыб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81736"/>
            <a:ext cx="24837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Детские рыбки на картинках для развития ребё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904">
            <a:off x="6805013" y="3205826"/>
            <a:ext cx="1989846" cy="19859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CC6600"/>
                </a:solidFill>
              </a:rPr>
              <a:t>Попеременно касаться поверхности стола тыльной стороной кисти рук и ладонью</a:t>
            </a:r>
            <a:endParaRPr lang="ru-RU" sz="2400" b="1" i="1" dirty="0">
              <a:solidFill>
                <a:srgbClr val="CC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Мама нам печёт блины,</a:t>
            </a:r>
          </a:p>
          <a:p>
            <a:pPr algn="ctr">
              <a:buNone/>
            </a:pPr>
            <a:r>
              <a:rPr lang="ru-RU" b="1" dirty="0" smtClean="0">
                <a:ln w="12700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вкусные они.</a:t>
            </a:r>
          </a:p>
          <a:p>
            <a:pPr algn="ctr">
              <a:buNone/>
            </a:pPr>
            <a:r>
              <a:rPr lang="ru-RU" b="1" dirty="0" smtClean="0">
                <a:ln w="12700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Встали мы сегодня рано</a:t>
            </a:r>
          </a:p>
          <a:p>
            <a:pPr algn="ctr">
              <a:buNone/>
            </a:pPr>
            <a:r>
              <a:rPr lang="ru-RU" b="1" dirty="0" smtClean="0">
                <a:ln w="12700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едим их со сметаной.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8434" name="Picture 2" descr="z_cbfb2e15"/>
          <p:cNvPicPr>
            <a:picLocks noChangeAspect="1" noChangeArrowheads="1"/>
          </p:cNvPicPr>
          <p:nvPr/>
        </p:nvPicPr>
        <p:blipFill>
          <a:blip r:embed="rId3" cstate="print"/>
          <a:srcRect l="7843" t="16279" r="23529"/>
          <a:stretch>
            <a:fillRect/>
          </a:stretch>
        </p:blipFill>
        <p:spPr bwMode="auto">
          <a:xfrm>
            <a:off x="6623720" y="1916832"/>
            <a:ext cx="25202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2703" t="7143" r="4054" b="5357"/>
          <a:stretch>
            <a:fillRect/>
          </a:stretch>
        </p:blipFill>
        <p:spPr bwMode="auto">
          <a:xfrm>
            <a:off x="0" y="4509120"/>
            <a:ext cx="4968552" cy="23488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703" t="7143" r="4054" b="5357"/>
          <a:stretch>
            <a:fillRect/>
          </a:stretch>
        </p:blipFill>
        <p:spPr bwMode="auto">
          <a:xfrm>
            <a:off x="4175448" y="4509120"/>
            <a:ext cx="4968552" cy="23488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20271" t="31285" r="17567" b="5357"/>
          <a:stretch>
            <a:fillRect/>
          </a:stretch>
        </p:blipFill>
        <p:spPr bwMode="auto">
          <a:xfrm>
            <a:off x="251520" y="2276872"/>
            <a:ext cx="1944216" cy="213285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utumn Symphony"/>
          <p:cNvPicPr/>
          <p:nvPr/>
        </p:nvPicPr>
        <p:blipFill>
          <a:blip r:embed="rId2" cstate="print">
            <a:lum bright="54000"/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ВЫЛЕЗЛИ НА КОЧКЕ</a:t>
            </a:r>
            <a:r>
              <a:rPr lang="ru-RU" sz="2400" b="1" dirty="0" smtClean="0">
                <a:solidFill>
                  <a:srgbClr val="FFFF00"/>
                </a:solidFill>
              </a:rPr>
              <a:t>                      </a:t>
            </a:r>
            <a:r>
              <a:rPr lang="ru-RU" sz="2000" i="1" dirty="0" smtClean="0">
                <a:solidFill>
                  <a:srgbClr val="C00000"/>
                </a:solidFill>
              </a:rPr>
              <a:t>МИЗИНЕЦ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МЕЛКИЕ ГРИБОЧКИ:                     </a:t>
            </a:r>
            <a:r>
              <a:rPr lang="ru-RU" sz="2000" i="1" dirty="0" smtClean="0">
                <a:solidFill>
                  <a:srgbClr val="C00000"/>
                </a:solidFill>
              </a:rPr>
              <a:t>БЕЗЫМЯННЫЙ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ГРУЗДИ И ГОРЬКУШКИ,               </a:t>
            </a:r>
            <a:r>
              <a:rPr lang="ru-RU" sz="2000" dirty="0" smtClean="0">
                <a:solidFill>
                  <a:srgbClr val="C00000"/>
                </a:solidFill>
              </a:rPr>
              <a:t>СРЕДНИЙ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РЫЖИКИ, ВОЛНУШКИ.                </a:t>
            </a:r>
            <a:r>
              <a:rPr lang="ru-RU" sz="2000" dirty="0" smtClean="0">
                <a:solidFill>
                  <a:srgbClr val="C00000"/>
                </a:solidFill>
              </a:rPr>
              <a:t>УКАЗАТЕЛЬНЫЙ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ДАЖЕ МАЛЕНЬКИЙ ПЕНЁК         </a:t>
            </a:r>
            <a:r>
              <a:rPr lang="ru-RU" sz="2000" i="1" dirty="0" smtClean="0">
                <a:solidFill>
                  <a:srgbClr val="C00000"/>
                </a:solidFill>
              </a:rPr>
              <a:t>БОЛЬШОЙ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УДИВЛЕНЬЯ СКРЫТЬ НЕ МОГ.   </a:t>
            </a:r>
            <a:r>
              <a:rPr lang="ru-RU" sz="2000" i="1" dirty="0" smtClean="0">
                <a:solidFill>
                  <a:srgbClr val="C00000"/>
                </a:solidFill>
              </a:rPr>
              <a:t>БОЛЬШОЙ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ВЫРОСЛИ ОПЯТА</a:t>
            </a:r>
            <a:r>
              <a:rPr lang="ru-RU" sz="2400" dirty="0" smtClean="0">
                <a:solidFill>
                  <a:srgbClr val="CC6600"/>
                </a:solidFill>
              </a:rPr>
              <a:t>,                         </a:t>
            </a:r>
            <a:r>
              <a:rPr lang="ru-RU" sz="2000" i="1" dirty="0" smtClean="0">
                <a:solidFill>
                  <a:srgbClr val="C00000"/>
                </a:solidFill>
              </a:rPr>
              <a:t>УКАЗАТЕЛЬНЫЙ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СКОЛЬЗКИЕ МАСЛЯТА,                </a:t>
            </a:r>
            <a:r>
              <a:rPr lang="ru-RU" sz="2000" i="1" dirty="0" smtClean="0">
                <a:solidFill>
                  <a:srgbClr val="C00000"/>
                </a:solidFill>
              </a:rPr>
              <a:t>СРЕДНИЙ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БЛЕДНЫЕ ПОГАНКИ                     </a:t>
            </a:r>
            <a:r>
              <a:rPr lang="ru-RU" sz="2000" i="1" dirty="0" smtClean="0">
                <a:solidFill>
                  <a:srgbClr val="C00000"/>
                </a:solidFill>
              </a:rPr>
              <a:t>БЕЗЫМЯННЫЙ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C6600"/>
                </a:solidFill>
              </a:rPr>
              <a:t>ВСТАЛИ НА ПОЛЯНКЕ                  </a:t>
            </a:r>
            <a:r>
              <a:rPr lang="ru-RU" sz="2000" i="1" dirty="0" smtClean="0">
                <a:solidFill>
                  <a:srgbClr val="C00000"/>
                </a:solidFill>
              </a:rPr>
              <a:t>МИЗИНЕЦ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 descr="gribysnazvaniyami3"/>
          <p:cNvPicPr>
            <a:picLocks noChangeAspect="1" noChangeArrowheads="1"/>
          </p:cNvPicPr>
          <p:nvPr/>
        </p:nvPicPr>
        <p:blipFill>
          <a:blip r:embed="rId3" cstate="print"/>
          <a:srcRect l="24767" t="2494" r="23140" b="25144"/>
          <a:stretch>
            <a:fillRect/>
          </a:stretch>
        </p:blipFill>
        <p:spPr bwMode="auto">
          <a:xfrm>
            <a:off x="6983760" y="3356992"/>
            <a:ext cx="21602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endParaRPr lang="ru-RU" sz="2400" dirty="0" smtClean="0"/>
          </a:p>
          <a:p>
            <a:pPr lvl="0" algn="ctr">
              <a:spcBef>
                <a:spcPct val="0"/>
              </a:spcBef>
            </a:pPr>
            <a:endParaRPr lang="ru-RU" sz="2400" dirty="0" smtClean="0"/>
          </a:p>
          <a:p>
            <a:pPr lvl="0" algn="ctr">
              <a:spcBef>
                <a:spcPct val="0"/>
              </a:spcBef>
            </a:pPr>
            <a:endParaRPr lang="ru-RU" sz="2400" dirty="0" smtClean="0"/>
          </a:p>
          <a:p>
            <a:pPr lvl="0" algn="ctr">
              <a:spcBef>
                <a:spcPct val="0"/>
              </a:spcBef>
            </a:pPr>
            <a:r>
              <a:rPr lang="ru-RU" sz="2400" i="1" dirty="0" err="1" smtClean="0">
                <a:solidFill>
                  <a:srgbClr val="C00000"/>
                </a:solidFill>
              </a:rPr>
              <a:t>Самомассаж</a:t>
            </a:r>
            <a:r>
              <a:rPr lang="ru-RU" sz="2400" i="1" dirty="0" smtClean="0">
                <a:solidFill>
                  <a:srgbClr val="C00000"/>
                </a:solidFill>
              </a:rPr>
              <a:t> подушечек пальцев (на каждую стихотворную строчку- разминать  подушечки одного пальца)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XuTQI-8Rm2M/TGp51Fw4IHI/AAAAAAAAEHk/zTK3aNIoZQs/s1600/2.jpg"/>
          <p:cNvPicPr>
            <a:picLocks noChangeAspect="1" noChangeArrowheads="1"/>
          </p:cNvPicPr>
          <p:nvPr/>
        </p:nvPicPr>
        <p:blipFill>
          <a:blip r:embed="rId2" cstate="print">
            <a:lum bright="46000" contrast="40000"/>
          </a:blip>
          <a:srcRect l="12989" t="4049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820472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Вырос у нас чесночок, 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указательный</a:t>
            </a:r>
          </a:p>
          <a:p>
            <a:pPr>
              <a:buNone/>
            </a:pPr>
            <a:r>
              <a:rPr lang="ru-RU" sz="2800" b="1" dirty="0" smtClean="0"/>
              <a:t>Перец, томат, кабачок,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средний</a:t>
            </a:r>
          </a:p>
          <a:p>
            <a:pPr>
              <a:buNone/>
            </a:pPr>
            <a:r>
              <a:rPr lang="ru-RU" sz="2800" b="1" dirty="0" smtClean="0"/>
              <a:t>Тыква, капуста, картошка,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безымянный</a:t>
            </a:r>
          </a:p>
          <a:p>
            <a:pPr>
              <a:buNone/>
            </a:pPr>
            <a:r>
              <a:rPr lang="ru-RU" sz="2800" b="1" dirty="0" smtClean="0"/>
              <a:t>Лук и немножко горошка.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мизинец</a:t>
            </a:r>
          </a:p>
          <a:p>
            <a:pPr>
              <a:buNone/>
            </a:pPr>
            <a:r>
              <a:rPr lang="ru-RU" sz="2800" b="1" dirty="0" smtClean="0"/>
              <a:t>Овощи мы собирали, 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мизинец</a:t>
            </a:r>
          </a:p>
          <a:p>
            <a:pPr>
              <a:buNone/>
            </a:pPr>
            <a:r>
              <a:rPr lang="ru-RU" sz="2800" b="1" dirty="0" smtClean="0"/>
              <a:t>Ими друзей угощали,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безымянный</a:t>
            </a:r>
          </a:p>
          <a:p>
            <a:pPr>
              <a:buNone/>
            </a:pPr>
            <a:r>
              <a:rPr lang="ru-RU" sz="2800" b="1" dirty="0" smtClean="0"/>
              <a:t>Квасили, ели, солили,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средний</a:t>
            </a:r>
          </a:p>
          <a:p>
            <a:pPr>
              <a:buNone/>
            </a:pPr>
            <a:r>
              <a:rPr lang="ru-RU" sz="2800" b="1" dirty="0" smtClean="0"/>
              <a:t>С дачи домой увозили.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указательный</a:t>
            </a:r>
          </a:p>
          <a:p>
            <a:pPr>
              <a:buNone/>
            </a:pPr>
            <a:r>
              <a:rPr lang="ru-RU" sz="2800" b="1" dirty="0" smtClean="0"/>
              <a:t>Прощай же на год,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большой палец левой руки</a:t>
            </a:r>
          </a:p>
          <a:p>
            <a:pPr>
              <a:buNone/>
            </a:pPr>
            <a:r>
              <a:rPr lang="ru-RU" sz="2800" b="1" dirty="0" smtClean="0"/>
              <a:t>Наш друг- огород!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большой палец правой руки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CC6600"/>
                </a:solidFill>
              </a:rPr>
              <a:t> </a:t>
            </a:r>
            <a:r>
              <a:rPr lang="ru-RU" sz="2400" b="1" i="1" dirty="0" err="1" smtClean="0">
                <a:solidFill>
                  <a:srgbClr val="FF6600"/>
                </a:solidFill>
              </a:rPr>
              <a:t>Самомассаж</a:t>
            </a:r>
            <a:r>
              <a:rPr lang="ru-RU" sz="2400" b="1" i="1" dirty="0" smtClean="0">
                <a:solidFill>
                  <a:srgbClr val="FF6600"/>
                </a:solidFill>
              </a:rPr>
              <a:t> фаланг пальцев (на каждый ударный слог-разминание фаланги одного пальца), направление массажных движений- от ногтевой фаланги к основанию пальца.</a:t>
            </a:r>
            <a:endParaRPr lang="ru-RU" sz="2400" b="1" i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Зимующие птицы. Материалы к занятиям с детьм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23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062" t="17758" r="42626" b="8672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6628" name="Picture 4" descr="http://borisova.3dn.ru/kartinki2/kl-stw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4221088"/>
            <a:ext cx="2304256" cy="24380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1373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Снегирь, и сорока, и клест, и синицы-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Зимуют у нас эти чудные птицы.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чтоб они жили по- прежнему с нами,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будем кормить их, конечно же сами.</a:t>
            </a:r>
            <a:endParaRPr lang="ru-RU" dirty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30" name="Picture 6" descr="http://borisova.3dn.ru/kartinki2/soroka5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653136"/>
            <a:ext cx="2267744" cy="1999879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blipFill>
            <a:blip r:embed="rId6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Насыпать в кружку горох. На каждый ударный слог перекладывать горошины по одной в другую кружку:</a:t>
            </a:r>
            <a:endParaRPr lang="ru-RU" sz="2400" b="1" i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458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Пальчиковая                             гимнастика                                                                                                                          </vt:lpstr>
      <vt:lpstr>    </vt:lpstr>
      <vt:lpstr>Что же происходит, когда ребёнок занимается пальчиковой гимнастикой?</vt:lpstr>
      <vt:lpstr> </vt:lpstr>
      <vt:lpstr>   Дети вытягивают ладони и качают запястьями вправо- влево. Повторяют четверостишие несколько раз.</vt:lpstr>
      <vt:lpstr>  Попеременно касаться поверхности стола тыльной стороной кисти рук и ладонью</vt:lpstr>
      <vt:lpstr>Презентация PowerPoint</vt:lpstr>
      <vt:lpstr>   Самомассаж фаланг пальцев (на каждый ударный слог-разминание фаланги одного пальца), направление массажных движений- от ногтевой фаланги к основанию пальца.</vt:lpstr>
      <vt:lpstr>   Насыпать в кружку горох. На каждый ударный слог перекладывать горошины по одной в другую кружку:</vt:lpstr>
      <vt:lpstr>   Катать грецкий орех между ладонями (по кругу),  приговаривая:</vt:lpstr>
      <vt:lpstr> У сосны, у пихты и ёлки очень колкие иголки. Но ещё сильней, чем ельник, Вас уколет можжевельник!     </vt:lpstr>
      <vt:lpstr>    Две пробки от пластиковых бутылок кладем на столе резьбой вверх. Указательный и средний пальцы встают в них «как ноги». Двигаться на «лыжах», делая по шагу на каждый ударный слог:</vt:lpstr>
      <vt:lpstr>   Ладони подняты вверх, пальцы образуют «бутон», основания кистей прижаты друг к другу. Цветок распускается: развести одновременно пальцы рук в стороны, а потом свести пальцы вместе.</vt:lpstr>
      <vt:lpstr>    Соединение одних и тех же пальцев рук, начиная с мизинцев, на ударные слоги стиха:</vt:lpstr>
      <vt:lpstr>Сжать пальчики в кулачок. Затем по очереди разгибать их, начиная с большого пальца. На слова последней строчки ритмично сжимать и разжимать пальцы.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Пальчиковая гимнастика                                                                                                                         Палагина В. В. </dc:title>
  <dc:creator>Администратор</dc:creator>
  <cp:lastModifiedBy>user</cp:lastModifiedBy>
  <cp:revision>48</cp:revision>
  <dcterms:created xsi:type="dcterms:W3CDTF">2013-10-07T12:52:03Z</dcterms:created>
  <dcterms:modified xsi:type="dcterms:W3CDTF">2013-11-27T07:25:24Z</dcterms:modified>
</cp:coreProperties>
</file>