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40" r:id="rId2"/>
    <p:sldId id="338" r:id="rId3"/>
    <p:sldId id="339" r:id="rId4"/>
    <p:sldId id="331" r:id="rId5"/>
    <p:sldId id="296" r:id="rId6"/>
    <p:sldId id="290" r:id="rId7"/>
    <p:sldId id="269" r:id="rId8"/>
    <p:sldId id="318" r:id="rId9"/>
    <p:sldId id="319" r:id="rId10"/>
    <p:sldId id="321" r:id="rId11"/>
    <p:sldId id="278" r:id="rId12"/>
    <p:sldId id="332" r:id="rId13"/>
    <p:sldId id="333" r:id="rId14"/>
    <p:sldId id="28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003300"/>
    <a:srgbClr val="FFFFFF"/>
    <a:srgbClr val="CC3300"/>
    <a:srgbClr val="0000FF"/>
    <a:srgbClr val="660033"/>
    <a:srgbClr val="006699"/>
    <a:srgbClr val="CCCC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EED7C-E781-48C4-A21E-2AB9701CD80E}" type="datetimeFigureOut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99795A-F11A-4588-9845-78297381C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44F6F-463F-493A-B46B-CE8010E78144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F2F22-9F90-4D4D-BFED-4A77CCDAF536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4F75-E8BA-4D73-B74A-3CE1A8AFBE85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D1EDEF-8015-48A1-8B42-4837C3EB0252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348F7D-2D7E-405F-8F8D-FB6B081541D4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DF8B1-AE8A-46E9-85F8-7414C865F7B5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2C9B4-E26E-4EFF-92BB-B15FAC86EF26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42AB8-3AD4-47F6-863C-667289724C86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3572D-3071-4557-B2FC-296BCD376A8D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FF5CB-301A-4CD8-B297-33140BF9D359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FC678-35FC-4D6C-A2A4-B59E66870EA0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sndAc>
      <p:stSnd>
        <p:snd r:embed="rId1" name="wind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B7BB2-851E-4F60-AB8F-F01B8FD2271B}" type="datetime1">
              <a:rPr lang="ru-RU" smtClean="0"/>
              <a:pPr/>
              <a:t>28.02.2016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189E3-F135-4905-A354-7AB1150642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ndAc>
      <p:stSnd>
        <p:snd r:embed="rId13" name="wind.wav"/>
      </p:stSnd>
    </p:sndAc>
  </p:transition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67586" name="Picture 2" descr="http://s49.radikal.ru/i124/0808/6c/79c43ebec0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683568" y="980728"/>
            <a:ext cx="79928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МБДОУ «</a:t>
            </a:r>
            <a:r>
              <a:rPr lang="ru-RU" sz="2000" b="1" dirty="0" err="1" smtClean="0">
                <a:solidFill>
                  <a:srgbClr val="660033"/>
                </a:solidFill>
              </a:rPr>
              <a:t>Анцирский</a:t>
            </a:r>
            <a:r>
              <a:rPr lang="ru-RU" sz="2000" b="1" dirty="0" smtClean="0">
                <a:solidFill>
                  <a:srgbClr val="660033"/>
                </a:solidFill>
              </a:rPr>
              <a:t> детский сад»</a:t>
            </a:r>
          </a:p>
          <a:p>
            <a:pPr algn="ctr"/>
            <a:r>
              <a:rPr lang="ru-RU" sz="2000" b="1" dirty="0" smtClean="0">
                <a:solidFill>
                  <a:srgbClr val="660033"/>
                </a:solidFill>
              </a:rPr>
              <a:t> </a:t>
            </a:r>
            <a:r>
              <a:rPr lang="ru-RU" sz="2000" b="1" dirty="0" err="1" smtClean="0">
                <a:solidFill>
                  <a:srgbClr val="660033"/>
                </a:solidFill>
              </a:rPr>
              <a:t>Канский</a:t>
            </a:r>
            <a:r>
              <a:rPr lang="ru-RU" sz="2000" b="1" dirty="0" smtClean="0">
                <a:solidFill>
                  <a:srgbClr val="660033"/>
                </a:solidFill>
              </a:rPr>
              <a:t> район, Красноярский край</a:t>
            </a:r>
            <a:endParaRPr lang="ru-RU" sz="2000" b="1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835696" y="2204864"/>
            <a:ext cx="54726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C3300"/>
                </a:solidFill>
              </a:rPr>
              <a:t>Неделя «В гости к осени».</a:t>
            </a:r>
            <a:endParaRPr lang="ru-RU" sz="3200" b="1" dirty="0">
              <a:solidFill>
                <a:srgbClr val="CC33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3105835"/>
            <a:ext cx="669674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smtClean="0">
                <a:solidFill>
                  <a:srgbClr val="006699"/>
                </a:solidFill>
              </a:rPr>
              <a:t>Проектная деятельность детей </a:t>
            </a:r>
            <a:r>
              <a:rPr lang="ru-RU" sz="2400" b="1" dirty="0" smtClean="0">
                <a:solidFill>
                  <a:srgbClr val="006699"/>
                </a:solidFill>
              </a:rPr>
              <a:t>старшей группы  </a:t>
            </a:r>
            <a:r>
              <a:rPr lang="ru-RU" sz="3200" b="1" dirty="0" smtClean="0">
                <a:solidFill>
                  <a:srgbClr val="006699"/>
                </a:solidFill>
              </a:rPr>
              <a:t>«Осенние фантазии»</a:t>
            </a:r>
            <a:endParaRPr lang="ru-RU" sz="3200" b="1" dirty="0">
              <a:solidFill>
                <a:srgbClr val="006699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724128" y="4365104"/>
            <a:ext cx="280831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</a:rPr>
              <a:t>Воспитатель: Батина  Лилия Александровна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9218" name="Picture 2" descr="C:\Users\Лиля\Desktop\Моя\Фото\Фото детский сад\Фото дерево дружбы осень 2015\WP_20151016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8892479" cy="69279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12290" name="Picture 2" descr="C:\Users\Лиля\Desktop\Моя\Фото\Фото детский сад\Фото дерево дружбы осень 2015\DSCN02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24753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188640"/>
            <a:ext cx="3816424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  <a:cs typeface="Arabic Typesetting" pitchFamily="66" charset="-78"/>
              </a:rPr>
              <a:t>Заключительный этап: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  <a:cs typeface="Arabic Typesetting" pitchFamily="66" charset="-78"/>
              </a:rPr>
              <a:t>подведение итога конкурсов недели;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  <a:cs typeface="Arabic Typesetting" pitchFamily="66" charset="-78"/>
              </a:rPr>
              <a:t>- вручение памятных дипломов;</a:t>
            </a:r>
          </a:p>
          <a:p>
            <a:pPr>
              <a:buFontTx/>
              <a:buChar char="-"/>
            </a:pPr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  <a:cs typeface="Arabic Typesetting" pitchFamily="66" charset="-78"/>
              </a:rPr>
              <a:t>оформление фотовыставки и коллективной работы «Осенние фантазии»;</a:t>
            </a:r>
          </a:p>
          <a:p>
            <a:r>
              <a:rPr lang="ru-RU" sz="2800" dirty="0" smtClean="0">
                <a:solidFill>
                  <a:srgbClr val="0000FF"/>
                </a:solidFill>
                <a:latin typeface="Arial Black" pitchFamily="34" charset="0"/>
                <a:cs typeface="Arabic Typesetting" pitchFamily="66" charset="-78"/>
              </a:rPr>
              <a:t>- утренник «В гости к Осени»</a:t>
            </a:r>
            <a:endParaRPr lang="ru-RU" sz="2800" dirty="0">
              <a:solidFill>
                <a:srgbClr val="0000FF"/>
              </a:solidFill>
              <a:latin typeface="Arial Black" pitchFamily="34" charset="0"/>
              <a:cs typeface="Arabic Typesetting" pitchFamily="66" charset="-78"/>
            </a:endParaRPr>
          </a:p>
        </p:txBody>
      </p:sp>
      <p:pic>
        <p:nvPicPr>
          <p:cNvPr id="10242" name="Picture 2" descr="C:\Users\Лиля\Desktop\Моя\Фото\Фото детский сад\Фото дерево дружбы осень 2015\DSCN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0"/>
            <a:ext cx="4821876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11266" name="Picture 2" descr="C:\Users\Лиля\Desktop\Моя\Фото\Фото детский сад\Фото дерево дружбы осень 2015\DSCN024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7502" y="764704"/>
            <a:ext cx="8856498" cy="498234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14</a:t>
            </a:fld>
            <a:endParaRPr lang="ru-RU"/>
          </a:p>
        </p:txBody>
      </p:sp>
      <p:pic>
        <p:nvPicPr>
          <p:cNvPr id="1026" name="Picture 2" descr="http://shkolnie.ru/pars_docs/refs/61/60343/60343_html_m6104e8f9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907704" y="2060848"/>
            <a:ext cx="5040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660033"/>
                </a:solidFill>
              </a:rPr>
              <a:t>Интернет - ресурсы</a:t>
            </a:r>
            <a:endParaRPr lang="ru-RU" sz="3200" b="1" dirty="0">
              <a:solidFill>
                <a:srgbClr val="660033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2780929"/>
            <a:ext cx="4572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 smtClean="0"/>
              <a:t>Шаблон презентации на тему «Осень»</a:t>
            </a:r>
          </a:p>
          <a:p>
            <a:r>
              <a:rPr lang="ru-RU" dirty="0" smtClean="0"/>
              <a:t>Сайт: </a:t>
            </a:r>
            <a:r>
              <a:rPr lang="ru-RU" dirty="0" err="1" smtClean="0"/>
              <a:t>htt</a:t>
            </a:r>
            <a:r>
              <a:rPr lang="ru-RU" dirty="0" smtClean="0"/>
              <a:t>://</a:t>
            </a:r>
            <a:r>
              <a:rPr lang="ru-RU" dirty="0" err="1" smtClean="0"/>
              <a:t>pedsovet.su</a:t>
            </a:r>
            <a:r>
              <a:rPr lang="ru-RU" dirty="0" smtClean="0"/>
              <a:t>/</a:t>
            </a:r>
            <a:endParaRPr lang="ru-RU" dirty="0"/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72706" name="Picture 2" descr="http://static6.depositphotos.com/1026931/665/v/950/depositphotos_6659226-Autum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260648"/>
            <a:ext cx="5436096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ЦЕЛИ И ЗАДАЧИ: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r>
              <a:rPr lang="ru-RU" sz="2000" b="1" dirty="0" smtClean="0">
                <a:solidFill>
                  <a:srgbClr val="FF0000"/>
                </a:solidFill>
              </a:rPr>
              <a:t>Расширять знания о многообразии растительного мира, об осеннем колорите. Формировать познавательный интерес к природе. Учить детей передавать в работе характерные особенности внешнего вида разных деревьев посредством </a:t>
            </a:r>
            <a:r>
              <a:rPr lang="ru-RU" sz="2000" b="1" dirty="0" err="1" smtClean="0">
                <a:solidFill>
                  <a:srgbClr val="FF0000"/>
                </a:solidFill>
              </a:rPr>
              <a:t>пластилинографии</a:t>
            </a:r>
            <a:r>
              <a:rPr lang="ru-RU" sz="2000" b="1" dirty="0" smtClean="0">
                <a:solidFill>
                  <a:srgbClr val="FF0000"/>
                </a:solidFill>
              </a:rPr>
              <a:t>. Продолжать знакомить детей со средствами выразительности в художественной деятельности: цвет, материал, композиция. Учить в лепке, передавать признаки предметов: длинный – короткий, толстый – тонкий. Продолжать отрабатывать различные приемы лепки: раскатывание, скатывание, сплющивание. Учить самостоятельно находить новые конструктивные решения, самостоятельно выбирать материал. Учить договариваться о предстоящей работе, распределять обязанности. Работать коллективно. </a:t>
            </a:r>
            <a:br>
              <a:rPr lang="ru-RU" sz="2000" b="1" dirty="0" smtClean="0">
                <a:solidFill>
                  <a:srgbClr val="FF0000"/>
                </a:solidFill>
              </a:rPr>
            </a:br>
            <a:endParaRPr lang="ru-R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72706" name="Picture 2" descr="http://static6.depositphotos.com/1026931/665/v/950/depositphotos_6659226-Autumn-backgrou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4927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457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3300"/>
                </a:solidFill>
              </a:rPr>
              <a:t>Работа началась с </a:t>
            </a:r>
            <a:r>
              <a:rPr lang="ru-RU" sz="2000" b="1" u="sng" dirty="0" smtClean="0">
                <a:solidFill>
                  <a:srgbClr val="003300"/>
                </a:solidFill>
              </a:rPr>
              <a:t>составление плана </a:t>
            </a:r>
            <a:r>
              <a:rPr lang="ru-RU" sz="2000" b="1" dirty="0" smtClean="0">
                <a:solidFill>
                  <a:srgbClr val="003300"/>
                </a:solidFill>
              </a:rPr>
              <a:t>совместной работы с детьми и родителями; подбор материала и оборудования для образовательных ситуаций, бесед, сюжетно-ролевых игр с детьми; сотрудничество с </a:t>
            </a:r>
            <a:r>
              <a:rPr lang="ru-RU" sz="2000" b="1" dirty="0" err="1" smtClean="0">
                <a:solidFill>
                  <a:srgbClr val="003300"/>
                </a:solidFill>
              </a:rPr>
              <a:t>музруком</a:t>
            </a:r>
            <a:r>
              <a:rPr lang="ru-RU" sz="2000" b="1" dirty="0" smtClean="0">
                <a:solidFill>
                  <a:srgbClr val="003300"/>
                </a:solidFill>
              </a:rPr>
              <a:t>: подбор песен, музыкальных игр, танцевальных композиций, связанных с тематикой недели. Сотрудничество с родителями: оформление папок – передвижек для родителей по теме недели, подборка фотографий, литературы</a:t>
            </a:r>
            <a:endParaRPr lang="ru-RU" sz="2000" b="1" dirty="0">
              <a:solidFill>
                <a:srgbClr val="0033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3933056"/>
            <a:ext cx="464400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u="sng" dirty="0" smtClean="0">
                <a:solidFill>
                  <a:srgbClr val="0000FF"/>
                </a:solidFill>
              </a:rPr>
              <a:t>Мероприятия по работе с детьми</a:t>
            </a:r>
            <a:r>
              <a:rPr lang="ru-RU" sz="2000" b="1" dirty="0" smtClean="0">
                <a:solidFill>
                  <a:srgbClr val="0000FF"/>
                </a:solidFill>
              </a:rPr>
              <a:t>: чтение художественной литературы, беседы, образовательные ситуации, экскурсии, наблюдения, художественное творчество, изготовление поделок из природного материала вместе с родителями, дидактические игры.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Picture 2" descr="C:\Users\Лиля\Desktop\Моя\Фото\Фото детский сад\Фото осень 2015\WP_20150929_0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5835" y="1412776"/>
            <a:ext cx="4448165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7010400" y="6675437"/>
            <a:ext cx="2133600" cy="365125"/>
          </a:xfrm>
        </p:spPr>
        <p:txBody>
          <a:bodyPr/>
          <a:lstStyle/>
          <a:p>
            <a:fld id="{1EF189E3-F135-4905-A354-7AB1150642E6}" type="slidenum">
              <a:rPr lang="ru-RU" smtClean="0"/>
              <a:pPr/>
              <a:t>4</a:t>
            </a:fld>
            <a:endParaRPr lang="ru-RU"/>
          </a:p>
        </p:txBody>
      </p:sp>
      <p:pic>
        <p:nvPicPr>
          <p:cNvPr id="1026" name="Picture 2" descr="C:\Users\Лиля\Desktop\Моя\Фото\Фото детский сад\Фото осень 2015\WP_20150929_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690563"/>
            <a:ext cx="8352928" cy="583478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64088" y="692696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Листья на деревьях пожухли и не спеша устилают землю сплошным, цветным ковром, по которому  приятно пройтись, загребая листву и играя ею. 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5</a:t>
            </a:fld>
            <a:endParaRPr lang="ru-RU"/>
          </a:p>
        </p:txBody>
      </p:sp>
      <p:pic>
        <p:nvPicPr>
          <p:cNvPr id="16386" name="Picture 2" descr="http://900igr.net/datas/okruzhajuschij-mir/Viktorina-po-oseni/0003-003-Est-v-oseni-pervonachalnoj-korotkaja-no-divnaja-po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3074" name="Picture 2" descr="C:\Users\Лиля\Desktop\Моя\Фото\Фото детский сад\Фото дерево дружбы осень 2015\WP_20150915_0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8100392" cy="609329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7</a:t>
            </a:fld>
            <a:endParaRPr lang="ru-RU"/>
          </a:p>
        </p:txBody>
      </p:sp>
      <p:pic>
        <p:nvPicPr>
          <p:cNvPr id="4098" name="Picture 2" descr="C:\Users\Лиля\Desktop\Моя\Фото\Фото детский сад\Фото дерево дружбы осень 2015\WP_20151001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4427983" cy="7885660"/>
          </a:xfrm>
          <a:prstGeom prst="rect">
            <a:avLst/>
          </a:prstGeom>
          <a:noFill/>
        </p:spPr>
      </p:pic>
      <p:pic>
        <p:nvPicPr>
          <p:cNvPr id="5" name="Picture 2" descr="C:\Users\Лиля\Desktop\Моя\Фото\Фото детский сад\Фото дерево дружбы осень 2015\WP_20151001_0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7" y="0"/>
            <a:ext cx="4427984" cy="685976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7170" name="Picture 2" descr="C:\Users\Лиля\Desktop\Моя\Фото\Фото детский сад\Фото дерево дружбы осень 2015\WP_20151016_0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8919180" cy="612068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189E3-F135-4905-A354-7AB1150642E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8194" name="Picture 2" descr="C:\Users\Лиля\Desktop\Моя\Фото\Фото детский сад\Фото дерево дружбы осень 2015\WP_20151016_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45" y="0"/>
            <a:ext cx="9119255" cy="623731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ndAc>
      <p:stSnd>
        <p:snd r:embed="rId2" name="wind.wav"/>
      </p:stSnd>
    </p:sndAc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219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Manager>Батина Лилия</Manager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Батина Лилия</dc:creator>
  <cp:lastModifiedBy>Лиля</cp:lastModifiedBy>
  <cp:revision>60</cp:revision>
  <dcterms:created xsi:type="dcterms:W3CDTF">2016-01-25T04:50:36Z</dcterms:created>
  <dcterms:modified xsi:type="dcterms:W3CDTF">2016-02-28T11:40:06Z</dcterms:modified>
</cp:coreProperties>
</file>