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05" r:id="rId2"/>
    <p:sldMasterId id="2147483817" r:id="rId3"/>
    <p:sldMasterId id="2147483853" r:id="rId4"/>
    <p:sldMasterId id="2147484041" r:id="rId5"/>
  </p:sldMasterIdLst>
  <p:sldIdLst>
    <p:sldId id="310" r:id="rId6"/>
    <p:sldId id="294" r:id="rId7"/>
    <p:sldId id="260" r:id="rId8"/>
    <p:sldId id="292" r:id="rId9"/>
    <p:sldId id="289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FF3300"/>
    <a:srgbClr val="FFFF1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52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A9F5-CB48-4DF3-843D-92274DDB8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865E-16FE-4347-B040-AA9EAFB6C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ECE8-7A24-4358-AF19-964700709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5F27E97-4B92-43E4-9E8F-00CE4AADE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B80C-EB10-420B-8F64-0C206A4FB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38B1-6CB0-44CB-8B30-CE366DF52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7760D-0706-44EC-96FA-76274B821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7267-53C8-4B94-AD0E-132950F85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D710-D906-4B06-A25F-AA2BDD1BE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9A4FC-4F6C-4D36-BD42-8304B14DD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C5A41-A815-4EE3-825A-264CAA59F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1525-3450-4D4D-BE8E-CAC58E5CA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85266-7187-449C-9812-A69380CBA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58E6-5FBC-4CB6-8909-EA8C8F0A0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1535-9528-4960-A2B8-B2309A756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CB4D-4553-4F42-9447-0BD28E6F1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AC508-372C-4483-B316-59FE68177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916D0-885E-49AB-A79C-F909FAEA7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E13B-3177-4986-9785-D1E635573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F6AE-E4A8-47D6-B39B-68D9A9495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C36D-0E6A-41F5-AD68-730CA3754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01C1-2FDE-48EA-88B8-4AC048945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4EE5-1163-49CC-BDFC-35612CA98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AA06-D82E-41EA-9946-4B6E05D2D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38BC-F418-4955-8646-1EE3E878D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4669C-5E86-48E6-9C79-E437F9664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6DD34-DD5A-4688-A9A5-EF7F8DB81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A23C7-A7AA-4B70-AA32-9E7615411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D6AF-9FF0-4501-A70D-F6F68F8CC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6AA45-6A59-4DCF-8291-61052BFF8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B27A-7732-404C-9B17-021A0A1AB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19B37-4275-4428-A103-8EA79D472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91D6F-4CB9-48CF-86A1-657EECD24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2851-8D28-4868-9E3B-0A00ADE20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CD5CB-63CF-4F3F-B43F-30906B3EC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C725E-4A4D-4810-BBA7-B31C398BE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03C31-D333-4125-8BF2-664C8DB79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5EF15-B355-4B52-8D2F-75E549AB0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ACD2-6F60-438F-A954-D1CF36464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7059FB9-1F0E-451D-A0D4-17652A1D4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FF607-8D0E-490D-845F-259BF9138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D3E511D-F23F-403C-BABE-73B60DD7D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AF51-94A6-4C7B-B922-0961FDFC0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BD0BF0A-6245-4B18-85F2-DD097D8A1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5276D-256B-461A-B67D-5772E0EA6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F6FA-EE53-40BA-84E8-BC1344CA5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CCC3E8-9652-4191-A60B-BE3B56FF5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8605D12-159E-49FE-B241-24AA7DA0D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6A097-5C26-4795-8C34-F6C735340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EA2E-5AC4-4157-86A1-5DA656F3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B9C06-73FE-421B-A18C-8222E7B57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5F9CE-F110-4C11-8DFB-E21DCCC17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0B8A0-8448-44B7-A3B4-B864B23C9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B79B8-49E6-4363-B5DD-912199B7E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F11D-D16F-4D6E-900D-88EDE94C2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3F77F59-25D5-4E4B-AA2A-BA3CABAAB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591" r:id="rId2"/>
    <p:sldLayoutId id="2147484624" r:id="rId3"/>
    <p:sldLayoutId id="2147484592" r:id="rId4"/>
    <p:sldLayoutId id="2147484625" r:id="rId5"/>
    <p:sldLayoutId id="2147484593" r:id="rId6"/>
    <p:sldLayoutId id="2147484594" r:id="rId7"/>
    <p:sldLayoutId id="2147484626" r:id="rId8"/>
    <p:sldLayoutId id="2147484595" r:id="rId9"/>
    <p:sldLayoutId id="2147484596" r:id="rId10"/>
    <p:sldLayoutId id="214748459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8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E1F57DC9-DFDA-4056-9308-7702B330F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28" r:id="rId8"/>
    <p:sldLayoutId id="2147484629" r:id="rId9"/>
    <p:sldLayoutId id="2147484604" r:id="rId10"/>
    <p:sldLayoutId id="214748460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F278A80-543A-4BFF-A61B-1DA42EE47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30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47E707D-A6A7-4132-A831-B4209003E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16" r:id="rId4"/>
    <p:sldLayoutId id="2147484634" r:id="rId5"/>
    <p:sldLayoutId id="2147484617" r:id="rId6"/>
    <p:sldLayoutId id="2147484635" r:id="rId7"/>
    <p:sldLayoutId id="2147484636" r:id="rId8"/>
    <p:sldLayoutId id="2147484637" r:id="rId9"/>
    <p:sldLayoutId id="2147484618" r:id="rId10"/>
    <p:sldLayoutId id="214748463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396C2C5-4FC9-43C5-9B41-D3F847609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fotki.yandex.ru/users/oli-el/view/184945/" TargetMode="Externa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Сюжетно-ролевая игра «Банк» 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3981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</a:rPr>
              <a:t>В основу сюжета игры легла деятельность банка как учреждения, выдающего денежные кредиты для организации собственного дела детьми.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19" y="1700808"/>
            <a:ext cx="4170355" cy="4605144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53887" y="1700808"/>
            <a:ext cx="4238593" cy="46051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Каждая зона игры имеет своё предметное наполнение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323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Рабочее место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80754" y="2276872"/>
            <a:ext cx="5852160" cy="4389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solidFill>
                  <a:srgbClr val="FF0000"/>
                </a:solidFill>
              </a:rPr>
              <a:t>Кассир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31640" y="1628800"/>
            <a:ext cx="6436216" cy="4389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70C0"/>
                </a:solidFill>
              </a:rPr>
              <a:t>Результат работы по организации сюжетно-ролевой игры «Банк»</a:t>
            </a:r>
          </a:p>
        </p:txBody>
      </p:sp>
      <p:sp>
        <p:nvSpPr>
          <p:cNvPr id="58371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ru-RU" sz="2400" smtClean="0"/>
              <a:t>Выход игровой деятельности старших дошкольников на более высокий уровень развития сюжетной линии, игровых действий, а особенно взаимодействие детей;</a:t>
            </a:r>
          </a:p>
          <a:p>
            <a:pPr eaLnBrk="1" hangingPunct="1"/>
            <a:r>
              <a:rPr lang="ru-RU" sz="2400" smtClean="0">
                <a:solidFill>
                  <a:srgbClr val="FF0000"/>
                </a:solidFill>
              </a:rPr>
              <a:t>У нас формирование умений: не разрушать игровой мир детей, общаться с ребёнком на «равных» в игре, а так же творчески подходить к развитию сюжета и созданию игровой среды;  </a:t>
            </a:r>
          </a:p>
          <a:p>
            <a:pPr eaLnBrk="1" hangingPunct="1"/>
            <a:r>
              <a:rPr lang="ru-RU" sz="2400" smtClean="0">
                <a:solidFill>
                  <a:srgbClr val="0070C0"/>
                </a:solidFill>
              </a:rPr>
              <a:t>У наших детей: высокую степень активности и самостоятельности, высокий уровень творческого воображения т.е. все те качества которые так необходимы современному человеку.</a:t>
            </a:r>
          </a:p>
        </p:txBody>
      </p:sp>
      <p:pic>
        <p:nvPicPr>
          <p:cNvPr id="58372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23125" y="4513263"/>
            <a:ext cx="1920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188913"/>
            <a:ext cx="7345362" cy="881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Courier New" pitchFamily="49" charset="0"/>
              </a:rPr>
              <a:t>ДЕТСТВО – ПЕРИОД ИГРЫ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052513"/>
            <a:ext cx="8666162" cy="5043487"/>
          </a:xfrm>
        </p:spPr>
        <p:txBody>
          <a:bodyPr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Courier New" pitchFamily="49" charset="0"/>
              </a:rPr>
              <a:t>ИГРА</a:t>
            </a:r>
            <a:r>
              <a:rPr lang="ru-RU" sz="2800" b="1" dirty="0" smtClean="0">
                <a:solidFill>
                  <a:srgbClr val="FF0000"/>
                </a:solidFill>
                <a:latin typeface="Courier New" pitchFamily="49" charset="0"/>
              </a:rPr>
              <a:t> –</a:t>
            </a:r>
            <a:r>
              <a:rPr lang="ru-RU" sz="2800" b="1" i="1" dirty="0" smtClean="0">
                <a:solidFill>
                  <a:srgbClr val="FF0000"/>
                </a:solidFill>
              </a:rPr>
              <a:t> эта центральная деятельность ребёнка, имеющая место во все времена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и у всех народов</a:t>
            </a:r>
            <a:r>
              <a:rPr lang="ru-RU" sz="2800" b="1" dirty="0" smtClean="0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Courier New" pitchFamily="49" charset="0"/>
              </a:rPr>
              <a:t>ИГРА</a:t>
            </a:r>
            <a:r>
              <a:rPr lang="ru-RU" sz="2800" b="1" dirty="0" smtClean="0">
                <a:solidFill>
                  <a:srgbClr val="FF0000"/>
                </a:solidFill>
                <a:latin typeface="Courier New" pitchFamily="49" charset="0"/>
              </a:rPr>
              <a:t> – </a:t>
            </a:r>
            <a:r>
              <a:rPr lang="ru-RU" sz="2800" b="1" i="1" dirty="0" smtClean="0">
                <a:solidFill>
                  <a:srgbClr val="FF0000"/>
                </a:solidFill>
              </a:rPr>
              <a:t>служит средством реализации стремлений детей участвовать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в жизни взрослых</a:t>
            </a:r>
            <a:r>
              <a:rPr lang="ru-RU" sz="2800" b="1" dirty="0" smtClean="0">
                <a:solidFill>
                  <a:srgbClr val="FF0000"/>
                </a:solidFill>
                <a:latin typeface="Courier New" pitchFamily="49" charset="0"/>
              </a:rPr>
              <a:t> 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Courier New" pitchFamily="49" charset="0"/>
              </a:rPr>
              <a:t>ИГРА</a:t>
            </a:r>
            <a:r>
              <a:rPr lang="ru-RU" sz="2800" b="1" dirty="0" smtClean="0">
                <a:solidFill>
                  <a:srgbClr val="FF0000"/>
                </a:solidFill>
                <a:latin typeface="Courier New" pitchFamily="49" charset="0"/>
              </a:rPr>
              <a:t> – </a:t>
            </a:r>
            <a:r>
              <a:rPr lang="ru-RU" sz="2800" b="1" i="1" dirty="0" smtClean="0">
                <a:solidFill>
                  <a:srgbClr val="FF0000"/>
                </a:solidFill>
              </a:rPr>
              <a:t>отражение конкретной эпохи и конкретного период развития общества;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u="sng" dirty="0" smtClean="0">
                <a:solidFill>
                  <a:srgbClr val="FF0000"/>
                </a:solidFill>
              </a:rPr>
              <a:t>ИГРА</a:t>
            </a:r>
            <a:r>
              <a:rPr lang="ru-RU" sz="2800" b="1" dirty="0" smtClean="0">
                <a:solidFill>
                  <a:srgbClr val="FF0000"/>
                </a:solidFill>
              </a:rPr>
              <a:t> - </a:t>
            </a:r>
            <a:r>
              <a:rPr lang="ru-RU" sz="2800" b="1" i="1" dirty="0" smtClean="0">
                <a:solidFill>
                  <a:srgbClr val="FF0000"/>
                </a:solidFill>
              </a:rPr>
              <a:t>часть общечеловеческой культуры (обогащает опыт, развивает, обучает, воспитывает, социализирует);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u="sng" dirty="0" smtClean="0">
                <a:solidFill>
                  <a:srgbClr val="FF0000"/>
                </a:solidFill>
              </a:rPr>
              <a:t>ИГРА</a:t>
            </a:r>
            <a:r>
              <a:rPr lang="ru-RU" sz="2800" b="1" dirty="0" smtClean="0">
                <a:solidFill>
                  <a:srgbClr val="FF0000"/>
                </a:solidFill>
              </a:rPr>
              <a:t> - 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специфический фактор всего,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что окружает людей в мире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FF0000"/>
              </a:solidFill>
              <a:latin typeface="Courier New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00192" y="5157192"/>
            <a:ext cx="1938375" cy="1700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333375"/>
            <a:ext cx="8447087" cy="10080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3300"/>
                </a:solidFill>
                <a:latin typeface="Times New Roman" pitchFamily="18" charset="0"/>
              </a:rPr>
              <a:t>ПРИНЦИПЫ ФОРМИРОВАНИЯ  СЮЖЕТНОЙ ИГРЫ</a:t>
            </a:r>
            <a:r>
              <a:rPr lang="ru-RU" sz="4000" dirty="0" smtClean="0"/>
              <a:t> 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95288" y="1905000"/>
            <a:ext cx="8450262" cy="447675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dirty="0" smtClean="0"/>
              <a:t> воспитатель  играет вместе с детьми;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dirty="0" smtClean="0"/>
              <a:t> развёртывает  игру  таким  образом,  чтобы  выделить  для  детей  именно  ролевое  поведение;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dirty="0" smtClean="0"/>
              <a:t> ролевое  поведение  ребёнка  сразу  ориентируется  на  партнёра</a:t>
            </a:r>
          </a:p>
        </p:txBody>
      </p:sp>
      <p:pic>
        <p:nvPicPr>
          <p:cNvPr id="48132" name="Picture 21" descr="0_2d271_a4a4afcc_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715139" y="4794175"/>
            <a:ext cx="2033573" cy="19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60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00B0F0"/>
                </a:solidFill>
                <a:latin typeface="Times New Roman" pitchFamily="18" charset="0"/>
              </a:rPr>
              <a:t>УРОВНИ  ИГРОВОЙ ДЕЯТЕЛЬНОСТИ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288" y="1341438"/>
            <a:ext cx="8007350" cy="47656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v"/>
            </a:pPr>
            <a:endParaRPr lang="ru-RU" smtClean="0"/>
          </a:p>
          <a:p>
            <a:pPr marL="0" indent="0" eaLnBrk="1" hangingPunct="1">
              <a:buFont typeface="Wingdings" pitchFamily="2" charset="2"/>
              <a:buChar char="v"/>
            </a:pPr>
            <a:endParaRPr lang="ru-RU" smtClean="0"/>
          </a:p>
          <a:p>
            <a:pPr marL="0" indent="0" eaLnBrk="1" hangingPunct="1">
              <a:buFont typeface="Wingdings" pitchFamily="2" charset="2"/>
              <a:buChar char="v"/>
            </a:pPr>
            <a:endParaRPr lang="ru-RU" smtClean="0"/>
          </a:p>
          <a:p>
            <a:pPr marL="0" indent="0" eaLnBrk="1" hangingPunct="1">
              <a:buFont typeface="Wingdings" pitchFamily="2" charset="2"/>
              <a:buChar char="v"/>
            </a:pPr>
            <a:endParaRPr lang="ru-RU" smtClean="0"/>
          </a:p>
          <a:p>
            <a:pPr marL="0" indent="0" eaLnBrk="1" hangingPunct="1">
              <a:buFont typeface="Wingdings" pitchFamily="2" charset="2"/>
              <a:buChar char="v"/>
            </a:pPr>
            <a:endParaRPr lang="ru-RU" smtClean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07950" y="1125538"/>
            <a:ext cx="8856663" cy="1798637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/>
              <a:t>1, 5  – 3 года.  </a:t>
            </a:r>
            <a:r>
              <a:rPr lang="ru-RU" sz="2000" b="1" dirty="0"/>
              <a:t>Условные действия с игрушками и предметами-заместителями, выстраивая их в простейшую смысловую цепочку, вступая в кратковременное взаимодействие со сверстниками</a:t>
            </a:r>
          </a:p>
        </p:txBody>
      </p:sp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/>
          </a:p>
        </p:txBody>
      </p:sp>
      <p:sp>
        <p:nvSpPr>
          <p:cNvPr id="49158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eaLnBrk="0" hangingPunct="0"/>
            <a:endParaRPr lang="ru-RU" sz="1600" b="1">
              <a:latin typeface="Courier New" pitchFamily="49" charset="0"/>
            </a:endParaRPr>
          </a:p>
          <a:p>
            <a:pPr eaLnBrk="0" hangingPunct="0"/>
            <a:endParaRPr lang="ru-RU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107950" y="2852738"/>
            <a:ext cx="8856663" cy="1800225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/>
              <a:t>3 – 5 лет.  </a:t>
            </a:r>
            <a:r>
              <a:rPr lang="ru-RU" sz="2000" b="1" dirty="0"/>
              <a:t>Умение принимать и последовательно менять игровые роли, реализовывать их через действия с предметами и ролевую речь, вступая в ролевое взаимодействие с партнёром-сверстником.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0825" y="4797425"/>
            <a:ext cx="8713788" cy="18002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/>
              <a:t>5 – 7 лет. </a:t>
            </a:r>
            <a:r>
              <a:rPr lang="ru-RU" sz="2000" b="1" dirty="0"/>
              <a:t>Умение развёртывать в игре разнообразие по последовательности событий, комбинируя их  согласно своему замыслу и замыслам 2- 3  партнёров – сверстников. Реализовывать события через ролевые взаимодействия и предметные действия.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</a:rPr>
              <a:t>Сюжетно-ролевая игра «Банк»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95288" y="1341438"/>
            <a:ext cx="8007350" cy="47656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0" indent="0" eaLnBrk="1" hangingPunct="1"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0" indent="0" eaLnBrk="1" hangingPunct="1"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0" indent="0" eaLnBrk="1" hangingPunct="1"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0" indent="0" eaLnBrk="1" hangingPunct="1">
              <a:buFont typeface="Wingdings" pitchFamily="2" charset="2"/>
              <a:buChar char="v"/>
              <a:defRPr/>
            </a:pPr>
            <a:endParaRPr lang="ru-RU" dirty="0" smtClean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539750" y="1484313"/>
            <a:ext cx="8208963" cy="1944687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Данный вид игры имеет важное значение</a:t>
            </a:r>
          </a:p>
        </p:txBody>
      </p:sp>
      <p:sp>
        <p:nvSpPr>
          <p:cNvPr id="50181" name="Rectangle 9"/>
          <p:cNvSpPr>
            <a:spLocks noChangeArrowheads="1"/>
          </p:cNvSpPr>
          <p:nvPr/>
        </p:nvSpPr>
        <p:spPr bwMode="auto">
          <a:xfrm>
            <a:off x="140335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/>
          </a:p>
        </p:txBody>
      </p:sp>
      <p:sp>
        <p:nvSpPr>
          <p:cNvPr id="50182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eaLnBrk="0" hangingPunct="0"/>
            <a:endParaRPr lang="ru-RU" sz="1600" b="1">
              <a:latin typeface="Courier New" pitchFamily="49" charset="0"/>
            </a:endParaRPr>
          </a:p>
          <a:p>
            <a:pPr eaLnBrk="0" hangingPunct="0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313" y="3429000"/>
            <a:ext cx="3457575" cy="1584325"/>
          </a:xfrm>
          <a:prstGeom prst="rect">
            <a:avLst/>
          </a:prstGeom>
          <a:solidFill>
            <a:schemeClr val="tx2">
              <a:lumMod val="1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 typeface="Wingdings" pitchFamily="2" charset="2"/>
              <a:buChar char="q"/>
              <a:defRPr/>
            </a:pPr>
            <a:r>
              <a:rPr lang="ru-RU" sz="1600" dirty="0"/>
              <a:t>Отражает область интересов детей</a:t>
            </a:r>
          </a:p>
          <a:p>
            <a:pPr marL="285750" indent="-285750" algn="ctr">
              <a:buFont typeface="Wingdings" pitchFamily="2" charset="2"/>
              <a:buChar char="q"/>
              <a:defRPr/>
            </a:pPr>
            <a:r>
              <a:rPr lang="ru-RU" sz="1600" dirty="0"/>
              <a:t>Формирует социальную адаптивность</a:t>
            </a:r>
          </a:p>
          <a:p>
            <a:pPr algn="ctr">
              <a:defRPr/>
            </a:pP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76825" y="3429000"/>
            <a:ext cx="3889375" cy="1584325"/>
          </a:xfrm>
          <a:prstGeom prst="rect">
            <a:avLst/>
          </a:prstGeom>
          <a:solidFill>
            <a:schemeClr val="tx2">
              <a:lumMod val="1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Wingdings" pitchFamily="2" charset="2"/>
              <a:buChar char="q"/>
              <a:defRPr/>
            </a:pPr>
            <a:r>
              <a:rPr lang="ru-RU" sz="1600" dirty="0"/>
              <a:t>Развивает активность и самостоятельность как базовые качества личности человека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63762" y="5013325"/>
            <a:ext cx="2895600" cy="1844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384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Игровые задачи направлены на развитие определённых форм активности ребёнка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Социальная активность</a:t>
            </a:r>
          </a:p>
          <a:p>
            <a:pPr>
              <a:defRPr/>
            </a:pPr>
            <a:r>
              <a:rPr lang="ru-RU" dirty="0" smtClean="0"/>
              <a:t>Личностная активность</a:t>
            </a:r>
          </a:p>
          <a:p>
            <a:pPr>
              <a:defRPr/>
            </a:pPr>
            <a:r>
              <a:rPr lang="ru-RU" dirty="0" smtClean="0"/>
              <a:t>Творческая активность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29058" y="2643182"/>
            <a:ext cx="4932040" cy="369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Методические рекомендации проведения сюжетно-ролевой игры «Банк»</a:t>
            </a:r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28813"/>
            <a:ext cx="3857625" cy="464343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b="1" dirty="0" smtClean="0"/>
              <a:t>Формы проведения: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b="1" dirty="0" smtClean="0"/>
              <a:t>Организационная игра.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ru-RU" dirty="0" smtClean="0"/>
              <a:t>      Цель: совершенствовать «технику» игры и</a:t>
            </a:r>
            <a:r>
              <a:rPr lang="en-US" dirty="0" smtClean="0"/>
              <a:t> </a:t>
            </a:r>
            <a:r>
              <a:rPr lang="ru-RU" dirty="0" smtClean="0"/>
              <a:t> расширять ориентировки детей в социальной жизни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71938" y="1795463"/>
            <a:ext cx="4929187" cy="4919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34400" cy="1857388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Свободная игровая деятельность детей.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Цель</a:t>
            </a:r>
            <a:r>
              <a:rPr lang="ru-RU" sz="2800" dirty="0" smtClean="0">
                <a:solidFill>
                  <a:srgbClr val="FF0000"/>
                </a:solidFill>
              </a:rPr>
              <a:t>: формировать активную позицию ребёнка в игре, реализовать сферы его собственных интересов.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58157" y="2032403"/>
            <a:ext cx="5171298" cy="38762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095375" y="571500"/>
            <a:ext cx="6964363" cy="1201738"/>
          </a:xfrm>
        </p:spPr>
        <p:txBody>
          <a:bodyPr/>
          <a:lstStyle/>
          <a:p>
            <a:r>
              <a:rPr lang="ru-RU" sz="3600" smtClean="0"/>
              <a:t>Форма организации:</a:t>
            </a:r>
          </a:p>
        </p:txBody>
      </p:sp>
      <p:sp>
        <p:nvSpPr>
          <p:cNvPr id="54275" name="Объект 2"/>
          <p:cNvSpPr>
            <a:spLocks noGrp="1"/>
          </p:cNvSpPr>
          <p:nvPr>
            <p:ph idx="1"/>
          </p:nvPr>
        </p:nvSpPr>
        <p:spPr>
          <a:xfrm>
            <a:off x="1071563" y="1428750"/>
            <a:ext cx="7323137" cy="3603625"/>
          </a:xfrm>
        </p:spPr>
        <p:txBody>
          <a:bodyPr/>
          <a:lstStyle/>
          <a:p>
            <a:r>
              <a:rPr lang="ru-RU" smtClean="0"/>
              <a:t>Познавательные занятия с определённым экономическим содержанием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67106" y="2357430"/>
            <a:ext cx="5852160" cy="3842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NewsPrin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841</TotalTime>
  <Words>410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NewsPrint</vt:lpstr>
      <vt:lpstr>Кнопка</vt:lpstr>
      <vt:lpstr>Апекс</vt:lpstr>
      <vt:lpstr>Трек</vt:lpstr>
      <vt:lpstr>Официальная</vt:lpstr>
      <vt:lpstr>Сюжетно-ролевая игра «Банк» </vt:lpstr>
      <vt:lpstr>ДЕТСТВО – ПЕРИОД ИГРЫ</vt:lpstr>
      <vt:lpstr>ПРИНЦИПЫ ФОРМИРОВАНИЯ  СЮЖЕТНОЙ ИГРЫ </vt:lpstr>
      <vt:lpstr>УРОВНИ  ИГРОВОЙ ДЕЯТЕЛЬНОСТИ</vt:lpstr>
      <vt:lpstr>Сюжетно-ролевая игра «Банк»</vt:lpstr>
      <vt:lpstr>Игровые задачи направлены на развитие определённых форм активности ребёнка</vt:lpstr>
      <vt:lpstr>Методические рекомендации проведения сюжетно-ролевой игры «Банк»</vt:lpstr>
      <vt:lpstr>Свободная игровая деятельность детей.  Цель: формировать активную позицию ребёнка в игре, реализовать сферы его собственных интересов.</vt:lpstr>
      <vt:lpstr>Форма организации:</vt:lpstr>
      <vt:lpstr>В основу сюжета игры легла деятельность банка как учреждения, выдающего денежные кредиты для организации собственного дела детьми.</vt:lpstr>
      <vt:lpstr>Каждая зона игры имеет своё предметное наполнение</vt:lpstr>
      <vt:lpstr>Кассир</vt:lpstr>
      <vt:lpstr>Результат работы по организации сюжетно-ролевой игры «Банк»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ОГОУ ДПО ИРО</dc:title>
  <dc:creator>User</dc:creator>
  <cp:lastModifiedBy>Пользователь</cp:lastModifiedBy>
  <cp:revision>92</cp:revision>
  <dcterms:created xsi:type="dcterms:W3CDTF">2009-09-13T08:28:59Z</dcterms:created>
  <dcterms:modified xsi:type="dcterms:W3CDTF">2016-02-15T18:09:56Z</dcterms:modified>
</cp:coreProperties>
</file>