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3"/>
  </p:notes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01C8A7-0ED0-4713-BF96-919F977F0EB1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282D47-099D-42C1-BF0F-64E327E30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6B9A17-5837-42B9-A944-66AEE9FC8DC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495D1E-8D6B-4138-B4FA-117C61356E3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E31E25-7470-4D03-A1C7-70D2839C727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92787A-BD9F-40B3-A84B-EFC037D5440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1D085E-65D8-4E95-862D-7EC778E3AC5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6330AB-83B6-415D-B081-43BA552A0C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87FAA-10BE-47AE-9A85-FF56413E8BC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E659CB-5464-48C1-8B05-CDEFB20AAE8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63935F-15FD-4249-959F-5AE2F779C1E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0C61B8-4E8B-4933-B4F7-90731F9403E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0"/>
              <a:ext cx="1858" cy="3629"/>
              <a:chOff x="3008" y="774"/>
              <a:chExt cx="1858" cy="3629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3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9" y="121"/>
              <a:ext cx="356" cy="608"/>
              <a:chOff x="1731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0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4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4"/>
              <a:ext cx="500" cy="500"/>
              <a:chOff x="1727" y="870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0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8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1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5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1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558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558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8F993-E209-43A8-97F7-CA9D649014DA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1D228-D2F0-4C01-B869-C845620F4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82C6-0A81-4F08-8BF8-E63561B5DA50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2D36D-23C1-4916-A601-231BE8F5D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18327-70FC-4FCC-A9E0-7B10E02F932F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29399-2CBB-4088-BB2D-98D046724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82B25-1168-4DD6-B128-9D384C4F050C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2479F-3E52-49B8-A637-203ABDA7C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238E1-6727-4A5C-8C9E-660951E38257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45334-F8FA-498A-A95F-88CFB97EE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4B728-5A47-4A19-80D9-392CE5FEEDFA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04927-3086-4591-876E-AD8ADF29EB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C226F-39C2-4B35-845A-2F0B102B470B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B599F-AC23-46D2-8519-0E213FAC0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BB548-AB30-4771-A3DC-2C3C682ECC36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D457-08AD-4A76-A9AC-A795BAEE7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A85AC-F37B-48EE-80AF-E2171FB8FA50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AD71D-DEA9-4163-B553-1AC5D12C7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979-6E92-4613-95D8-FB6104D0762B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75CAE-02FC-493D-8E86-311F744B9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B02C4-A691-4CD2-B812-4F687072E527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36F0-65A9-446B-8BE8-0C6FAC000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451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451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1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452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452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2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452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52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53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4532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3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453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3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454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4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54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454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4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55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455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55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D391B79-D3AF-4091-84CE-1CEFB2C2B435}" type="datetimeFigureOut">
              <a:rPr lang="ru-RU"/>
              <a:pPr>
                <a:defRPr/>
              </a:pPr>
              <a:t>27.10.2013</a:t>
            </a:fld>
            <a:endParaRPr lang="ru-RU"/>
          </a:p>
        </p:txBody>
      </p:sp>
      <p:sp>
        <p:nvSpPr>
          <p:cNvPr id="6456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0ED787-814E-4F42-955F-8524411D4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88913"/>
            <a:ext cx="8180387" cy="3527425"/>
          </a:xfrm>
        </p:spPr>
        <p:txBody>
          <a:bodyPr/>
          <a:lstStyle/>
          <a:p>
            <a:pPr eaLnBrk="1" hangingPunct="1"/>
            <a:r>
              <a:rPr lang="ru-RU" sz="2800" b="0" smtClean="0">
                <a:latin typeface="Century Schoolbook" pitchFamily="18" charset="0"/>
              </a:rPr>
              <a:t>Специальная (коррекционная) общеобразовательная школа № 19 </a:t>
            </a:r>
            <a:r>
              <a:rPr lang="en-US" sz="2800" b="0" smtClean="0">
                <a:latin typeface="Century Schoolbook" pitchFamily="18" charset="0"/>
              </a:rPr>
              <a:t>VIII </a:t>
            </a:r>
            <a:r>
              <a:rPr lang="ru-RU" sz="2800" b="0" smtClean="0">
                <a:latin typeface="Century Schoolbook" pitchFamily="18" charset="0"/>
              </a:rPr>
              <a:t>вида</a:t>
            </a:r>
            <a:br>
              <a:rPr lang="ru-RU" sz="2800" b="0" smtClean="0">
                <a:latin typeface="Century Schoolbook" pitchFamily="18" charset="0"/>
              </a:rPr>
            </a:br>
            <a:r>
              <a:rPr lang="ru-RU" sz="2800" b="0" smtClean="0">
                <a:latin typeface="Century Schoolbook" pitchFamily="18" charset="0"/>
              </a:rPr>
              <a:t>г.Альметьевска</a:t>
            </a:r>
            <a:br>
              <a:rPr lang="ru-RU" sz="2800" b="0" smtClean="0">
                <a:latin typeface="Century Schoolbook" pitchFamily="18" charset="0"/>
              </a:rPr>
            </a:br>
            <a:r>
              <a:rPr lang="ru-RU" sz="2800" b="0" smtClean="0">
                <a:latin typeface="Century Schoolbook" pitchFamily="18" charset="0"/>
              </a:rPr>
              <a:t/>
            </a:r>
            <a:br>
              <a:rPr lang="ru-RU" sz="2800" b="0" smtClean="0">
                <a:latin typeface="Century Schoolbook" pitchFamily="18" charset="0"/>
              </a:rPr>
            </a:br>
            <a:r>
              <a:rPr lang="ru-RU" sz="4800" smtClean="0">
                <a:latin typeface="Century Schoolbook" pitchFamily="18" charset="0"/>
              </a:rPr>
              <a:t>Русский  язык  </a:t>
            </a:r>
            <a:br>
              <a:rPr lang="ru-RU" sz="4800" smtClean="0">
                <a:latin typeface="Century Schoolbook" pitchFamily="18" charset="0"/>
              </a:rPr>
            </a:br>
            <a:r>
              <a:rPr lang="ru-RU" sz="4800" smtClean="0">
                <a:latin typeface="Century Schoolbook" pitchFamily="18" charset="0"/>
              </a:rPr>
              <a:t>2  класс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805488"/>
            <a:ext cx="6146800" cy="5175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>
                <a:latin typeface="Century Schoolbook" pitchFamily="18" charset="0"/>
              </a:rPr>
              <a:t>                     Автор: Гирфанова С.А.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 b="1" smtClean="0">
                <a:latin typeface="Century Schoolbook" pitchFamily="18" charset="0"/>
              </a:rPr>
              <a:t>Домашнее   задание:</a:t>
            </a:r>
            <a:br>
              <a:rPr lang="ru-RU" sz="3200" b="1" smtClean="0">
                <a:latin typeface="Century Schoolbook" pitchFamily="18" charset="0"/>
              </a:rPr>
            </a:br>
            <a:r>
              <a:rPr lang="ru-RU" sz="3200" b="1" smtClean="0">
                <a:latin typeface="Century Schoolbook" pitchFamily="18" charset="0"/>
              </a:rPr>
              <a:t/>
            </a:r>
            <a:br>
              <a:rPr lang="ru-RU" sz="3200" b="1" smtClean="0">
                <a:latin typeface="Century Schoolbook" pitchFamily="18" charset="0"/>
              </a:rPr>
            </a:br>
            <a:r>
              <a:rPr lang="ru-RU" sz="3200" b="1" smtClean="0">
                <a:solidFill>
                  <a:srgbClr val="000000"/>
                </a:solidFill>
                <a:latin typeface="Century Schoolbook" pitchFamily="18" charset="0"/>
              </a:rPr>
              <a:t>стр.35 упр.4</a:t>
            </a:r>
          </a:p>
        </p:txBody>
      </p:sp>
      <p:sp>
        <p:nvSpPr>
          <p:cNvPr id="31746" name="Прямоугольник 2"/>
          <p:cNvSpPr>
            <a:spLocks noChangeArrowheads="1"/>
          </p:cNvSpPr>
          <p:nvPr/>
        </p:nvSpPr>
        <p:spPr bwMode="auto">
          <a:xfrm>
            <a:off x="0" y="10001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3582987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 b="1">
                <a:latin typeface="Century Schoolbook" pitchFamily="18" charset="0"/>
              </a:rPr>
              <a:t>Закончи  правило:</a:t>
            </a:r>
            <a:br>
              <a:rPr lang="ru-RU" sz="3200" b="1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 b="1">
                <a:solidFill>
                  <a:srgbClr val="000000"/>
                </a:solidFill>
                <a:latin typeface="Century Schoolbook" pitchFamily="18" charset="0"/>
              </a:rPr>
              <a:t>В слове столько слогов,</a:t>
            </a:r>
            <a:br>
              <a:rPr lang="ru-RU" sz="3200" b="1">
                <a:solidFill>
                  <a:srgbClr val="000000"/>
                </a:solidFill>
                <a:latin typeface="Century Schoolbook" pitchFamily="18" charset="0"/>
              </a:rPr>
            </a:br>
            <a:endParaRPr lang="ru-RU" sz="3200" b="1">
              <a:solidFill>
                <a:srgbClr val="000000"/>
              </a:solidFill>
              <a:latin typeface="Century Schoolbook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3850" y="2565400"/>
            <a:ext cx="8143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solidFill>
                  <a:schemeClr val="accent2"/>
                </a:solidFill>
                <a:latin typeface="Calibri" pitchFamily="34" charset="0"/>
              </a:rPr>
              <a:t>         </a:t>
            </a:r>
            <a:r>
              <a:rPr lang="ru-RU" sz="3200" b="1">
                <a:solidFill>
                  <a:srgbClr val="000000"/>
                </a:solidFill>
                <a:latin typeface="Century Schoolbook" pitchFamily="18" charset="0"/>
              </a:rPr>
              <a:t>сколько в нём</a:t>
            </a:r>
            <a:r>
              <a:rPr lang="ru-RU" sz="3200" b="1">
                <a:latin typeface="Century Schoolbook" pitchFamily="18" charset="0"/>
              </a:rPr>
              <a:t> </a:t>
            </a:r>
            <a:r>
              <a:rPr lang="ru-RU" sz="3200" b="1">
                <a:solidFill>
                  <a:srgbClr val="FF0000"/>
                </a:solidFill>
                <a:latin typeface="Century Schoolbook" pitchFamily="18" charset="0"/>
              </a:rPr>
              <a:t>гласных</a:t>
            </a:r>
            <a:r>
              <a:rPr lang="ru-RU" sz="3200">
                <a:latin typeface="Century Schoolbook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ru-RU" sz="5200" b="1" smtClean="0">
                <a:latin typeface="Arial" charset="0"/>
              </a:rPr>
              <a:t>Гласные  в образовании  слогов</a:t>
            </a:r>
            <a:r>
              <a:rPr lang="ru-RU" sz="5200" b="1" smtClean="0">
                <a:latin typeface="Century Schoolbook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484313"/>
            <a:ext cx="8229600" cy="4802187"/>
          </a:xfrm>
        </p:spPr>
        <p:txBody>
          <a:bodyPr anchor="ctr">
            <a:normAutofit/>
          </a:bodyPr>
          <a:lstStyle/>
          <a:p>
            <a:pPr algn="l" eaLnBrk="1" hangingPunct="1">
              <a:defRPr/>
            </a:pPr>
            <a:r>
              <a:rPr lang="ru-RU" sz="4000" b="1">
                <a:latin typeface="Century Schoolbook" pitchFamily="18" charset="0"/>
              </a:rPr>
              <a:t>Цели </a:t>
            </a:r>
            <a:r>
              <a:rPr lang="en-US" sz="4000" b="1">
                <a:latin typeface="Century Schoolbook" pitchFamily="18" charset="0"/>
              </a:rPr>
              <a:t> </a:t>
            </a:r>
            <a:r>
              <a:rPr lang="ru-RU" sz="4000" b="1">
                <a:latin typeface="Century Schoolbook" pitchFamily="18" charset="0"/>
              </a:rPr>
              <a:t>урока:</a:t>
            </a:r>
            <a:r>
              <a:rPr lang="ru-RU" sz="4000">
                <a:latin typeface="Century Schoolbook" pitchFamily="18" charset="0"/>
              </a:rPr>
              <a:t/>
            </a:r>
            <a:br>
              <a:rPr lang="ru-RU" sz="4000">
                <a:latin typeface="Century Schoolbook" pitchFamily="18" charset="0"/>
              </a:rPr>
            </a:br>
            <a:r>
              <a:rPr lang="en-US" sz="4000">
                <a:latin typeface="Century Schoolbook" pitchFamily="18" charset="0"/>
              </a:rPr>
              <a:t/>
            </a:r>
            <a:br>
              <a:rPr lang="en-US" sz="40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-</a:t>
            </a:r>
            <a:r>
              <a:rPr lang="ru-RU" sz="2800">
                <a:latin typeface="Century Schoolbook" pitchFamily="18" charset="0"/>
              </a:rPr>
              <a:t>Повторим, как делить слова на слоги.</a:t>
            </a:r>
            <a:br>
              <a:rPr lang="ru-RU" sz="2800">
                <a:latin typeface="Century Schoolbook" pitchFamily="18" charset="0"/>
              </a:rPr>
            </a:br>
            <a:r>
              <a:rPr lang="en-US" sz="2800">
                <a:latin typeface="Century Schoolbook" pitchFamily="18" charset="0"/>
              </a:rPr>
              <a:t/>
            </a:r>
            <a:br>
              <a:rPr lang="en-US" sz="2800">
                <a:latin typeface="Century Schoolbook" pitchFamily="18" charset="0"/>
              </a:rPr>
            </a:br>
            <a:r>
              <a:rPr lang="ru-RU" sz="2800">
                <a:latin typeface="Century Schoolbook" pitchFamily="18" charset="0"/>
              </a:rPr>
              <a:t>-Узнаем, какие слова называют односложными, двусложными, трехсложными.</a:t>
            </a:r>
            <a:br>
              <a:rPr lang="ru-RU" sz="2800">
                <a:latin typeface="Century Schoolbook" pitchFamily="18" charset="0"/>
              </a:rPr>
            </a:br>
            <a:r>
              <a:rPr lang="ru-RU" sz="2800">
                <a:latin typeface="Century Schoolbook" pitchFamily="18" charset="0"/>
              </a:rPr>
              <a:t/>
            </a:r>
            <a:br>
              <a:rPr lang="ru-RU" sz="2800">
                <a:latin typeface="Century Schoolbook" pitchFamily="18" charset="0"/>
              </a:rPr>
            </a:br>
            <a:r>
              <a:rPr lang="ru-RU" sz="2800">
                <a:latin typeface="Century Schoolbook" pitchFamily="18" charset="0"/>
              </a:rPr>
              <a:t>-Научимся подбирать слова с заданным количеством слогов.</a:t>
            </a:r>
            <a:br>
              <a:rPr lang="ru-RU" sz="2800">
                <a:latin typeface="Century Schoolbook" pitchFamily="18" charset="0"/>
              </a:rPr>
            </a:br>
            <a:endParaRPr lang="ru-RU" sz="280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011862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600" b="1">
                <a:solidFill>
                  <a:schemeClr val="tx1"/>
                </a:solidFill>
                <a:latin typeface="Century Schoolbook" pitchFamily="18" charset="0"/>
              </a:rPr>
              <a:t/>
            </a:r>
            <a:br>
              <a:rPr lang="ru-RU" sz="3600" b="1">
                <a:solidFill>
                  <a:schemeClr val="tx1"/>
                </a:solidFill>
                <a:latin typeface="Century Schoolbook" pitchFamily="18" charset="0"/>
              </a:rPr>
            </a:br>
            <a:r>
              <a:rPr lang="ru-RU" sz="3600" b="1">
                <a:solidFill>
                  <a:schemeClr val="tx1"/>
                </a:solidFill>
                <a:latin typeface="Century Schoolbook" pitchFamily="18" charset="0"/>
              </a:rPr>
              <a:t/>
            </a:r>
            <a:br>
              <a:rPr lang="ru-RU" sz="3600" b="1">
                <a:solidFill>
                  <a:schemeClr val="tx1"/>
                </a:solidFill>
                <a:latin typeface="Century Schoolbook" pitchFamily="18" charset="0"/>
              </a:rPr>
            </a:br>
            <a:r>
              <a:rPr lang="ru-RU" sz="3600" b="1">
                <a:latin typeface="Century Schoolbook" pitchFamily="18" charset="0"/>
              </a:rPr>
              <a:t>Повторим   правило:</a:t>
            </a:r>
            <a:br>
              <a:rPr lang="ru-RU" sz="3600" b="1">
                <a:latin typeface="Century Schoolbook" pitchFamily="18" charset="0"/>
              </a:rPr>
            </a:br>
            <a:r>
              <a:rPr lang="ru-RU" sz="3600" b="1">
                <a:latin typeface="Century Schoolbook" pitchFamily="18" charset="0"/>
              </a:rPr>
              <a:t/>
            </a:r>
            <a:br>
              <a:rPr lang="ru-RU" sz="3600" b="1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Сколько в  слове  </a:t>
            </a:r>
            <a:r>
              <a:rPr lang="ru-RU" sz="3200">
                <a:solidFill>
                  <a:srgbClr val="FF0000"/>
                </a:solidFill>
                <a:latin typeface="Century Schoolbook" pitchFamily="18" charset="0"/>
              </a:rPr>
              <a:t>гласных</a:t>
            </a:r>
            <a:r>
              <a:rPr lang="ru-RU" sz="3200">
                <a:latin typeface="Century Schoolbook" pitchFamily="18" charset="0"/>
              </a:rPr>
              <a:t>,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 столько  и  слогов.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297612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Если в слове</a:t>
            </a:r>
            <a:r>
              <a:rPr lang="ru-RU" sz="3200" smtClean="0">
                <a:latin typeface="Century Schoolbook" pitchFamily="18" charset="0"/>
              </a:rPr>
              <a:t> 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1 гласный </a:t>
            </a: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звук,</a:t>
            </a:r>
            <a:r>
              <a:rPr lang="ru-RU" sz="3200" smtClean="0">
                <a:latin typeface="Century Schoolbook" pitchFamily="18" charset="0"/>
              </a:rPr>
              <a:t> 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то в нем</a:t>
            </a:r>
            <a:r>
              <a:rPr lang="ru-RU" sz="3200" smtClean="0">
                <a:latin typeface="Century Schoolbook" pitchFamily="18" charset="0"/>
              </a:rPr>
              <a:t> 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1 слог</a:t>
            </a:r>
            <a:r>
              <a:rPr lang="ru-RU" sz="3200" smtClean="0">
                <a:latin typeface="Century Schoolbook" pitchFamily="18" charset="0"/>
              </a:rPr>
              <a:t>.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 </a:t>
            </a:r>
            <a:b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/>
            </a:r>
            <a:b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Такие  слова  называют</a:t>
            </a:r>
            <a:r>
              <a:rPr lang="ru-RU" sz="3200" smtClean="0">
                <a:latin typeface="Century Schoolbook" pitchFamily="18" charset="0"/>
              </a:rPr>
              <a:t> 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односложными</a:t>
            </a:r>
            <a:r>
              <a:rPr lang="ru-RU" sz="3200" smtClean="0">
                <a:latin typeface="Century Schoolbook" pitchFamily="18" charset="0"/>
              </a:rPr>
              <a:t>.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>кот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>слон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>куст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>трость</a:t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>кремль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908050"/>
            <a:ext cx="8686800" cy="561657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Если в слове</a:t>
            </a:r>
            <a:r>
              <a:rPr lang="ru-RU" sz="3200">
                <a:latin typeface="Century Schoolbook" pitchFamily="18" charset="0"/>
              </a:rPr>
              <a:t>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2 гласных </a:t>
            </a: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звука,</a:t>
            </a:r>
            <a:r>
              <a:rPr lang="ru-RU" sz="3200">
                <a:latin typeface="Century Schoolbook" pitchFamily="18" charset="0"/>
              </a:rPr>
              <a:t> 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то в нем</a:t>
            </a:r>
            <a:r>
              <a:rPr lang="ru-RU" sz="3200">
                <a:latin typeface="Century Schoolbook" pitchFamily="18" charset="0"/>
              </a:rPr>
              <a:t>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2 слога</a:t>
            </a:r>
            <a:r>
              <a:rPr lang="ru-RU" sz="3200">
                <a:latin typeface="Century Schoolbook" pitchFamily="18" charset="0"/>
              </a:rPr>
              <a:t>.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 </a:t>
            </a:r>
            <a:br>
              <a:rPr lang="ru-RU" sz="320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/>
            </a:r>
            <a:br>
              <a:rPr lang="ru-RU" sz="320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Такие  слова  называют</a:t>
            </a:r>
            <a:r>
              <a:rPr lang="ru-RU" sz="3200">
                <a:latin typeface="Century Schoolbook" pitchFamily="18" charset="0"/>
              </a:rPr>
              <a:t> 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двусложными</a:t>
            </a:r>
            <a:r>
              <a:rPr lang="ru-RU" sz="3200">
                <a:latin typeface="Century Schoolbook" pitchFamily="18" charset="0"/>
              </a:rPr>
              <a:t>.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ru-RU" sz="3200">
                <a:latin typeface="Century Schoolbook" pitchFamily="18" charset="0"/>
              </a:rPr>
              <a:t>ст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ы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б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с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у</a:t>
            </a:r>
            <a:r>
              <a:rPr lang="ru-RU" sz="3200">
                <a:latin typeface="Century Schoolbook" pitchFamily="18" charset="0"/>
              </a:rPr>
              <a:t>м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к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кр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ы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ш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>с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тр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692150"/>
            <a:ext cx="8785225" cy="57372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Если в слове</a:t>
            </a:r>
            <a:r>
              <a:rPr lang="ru-RU" sz="3200">
                <a:latin typeface="Century Schoolbook" pitchFamily="18" charset="0"/>
              </a:rPr>
              <a:t>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3 гласных </a:t>
            </a: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звука,</a:t>
            </a:r>
            <a:r>
              <a:rPr lang="ru-RU" sz="3200">
                <a:latin typeface="Century Schoolbook" pitchFamily="18" charset="0"/>
              </a:rPr>
              <a:t> 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то в нем</a:t>
            </a:r>
            <a:r>
              <a:rPr lang="ru-RU" sz="3200">
                <a:latin typeface="Century Schoolbook" pitchFamily="18" charset="0"/>
              </a:rPr>
              <a:t>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3 слога</a:t>
            </a:r>
            <a:r>
              <a:rPr lang="ru-RU" sz="3200">
                <a:latin typeface="Century Schoolbook" pitchFamily="18" charset="0"/>
              </a:rPr>
              <a:t>.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 </a:t>
            </a:r>
            <a:br>
              <a:rPr lang="ru-RU" sz="320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/>
            </a:r>
            <a:br>
              <a:rPr lang="ru-RU" sz="320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/>
            </a:r>
            <a:br>
              <a:rPr lang="ru-RU" sz="3200">
                <a:solidFill>
                  <a:srgbClr val="953735"/>
                </a:solidFill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Такие  слова называют</a:t>
            </a:r>
            <a:r>
              <a:rPr lang="ru-RU" sz="3200">
                <a:latin typeface="Century Schoolbook" pitchFamily="18" charset="0"/>
              </a:rPr>
              <a:t> 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трёхсложными</a:t>
            </a:r>
            <a:r>
              <a:rPr lang="ru-RU" sz="3200">
                <a:latin typeface="Century Schoolbook" pitchFamily="18" charset="0"/>
              </a:rPr>
              <a:t>.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б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я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>в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о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б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у</a:t>
            </a:r>
            <a:r>
              <a:rPr lang="ru-RU" sz="3200">
                <a:latin typeface="Century Schoolbook" pitchFamily="18" charset="0"/>
              </a:rPr>
              <a:t>с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у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ч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ru-RU" sz="3200">
                <a:latin typeface="Century Schoolbook" pitchFamily="18" charset="0"/>
              </a:rPr>
              <a:t>ль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к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л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о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м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ru-RU" sz="3200">
                <a:latin typeface="Century Schoolbook" pitchFamily="18" charset="0"/>
              </a:rPr>
              <a:t>тр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75" y="0"/>
            <a:ext cx="9001125" cy="642937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Есть  слова, в  которых  слогов</a:t>
            </a:r>
            <a:r>
              <a:rPr lang="ru-RU" sz="3200">
                <a:latin typeface="Century Schoolbook" pitchFamily="18" charset="0"/>
              </a:rPr>
              <a:t> 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много</a:t>
            </a:r>
            <a:r>
              <a:rPr lang="ru-RU" sz="3200">
                <a:latin typeface="Century Schoolbook" pitchFamily="18" charset="0"/>
              </a:rPr>
              <a:t>,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 </a:t>
            </a: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больше, чем  три.</a:t>
            </a:r>
            <a:r>
              <a:rPr lang="ru-RU" sz="3200">
                <a:latin typeface="Century Schoolbook" pitchFamily="18" charset="0"/>
              </a:rPr>
              <a:t> 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/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solidFill>
                  <a:srgbClr val="000000"/>
                </a:solidFill>
                <a:latin typeface="Century Schoolbook" pitchFamily="18" charset="0"/>
              </a:rPr>
              <a:t>Такие  слова  называются</a:t>
            </a:r>
            <a:r>
              <a:rPr lang="ru-RU" sz="3200">
                <a:latin typeface="Century Schoolbook" pitchFamily="18" charset="0"/>
              </a:rPr>
              <a:t> 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многосложные</a:t>
            </a:r>
            <a:r>
              <a:rPr lang="ru-RU" sz="3200">
                <a:latin typeface="Century Schoolbook" pitchFamily="18" charset="0"/>
              </a:rPr>
              <a:t>.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л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в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з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о</a:t>
            </a:r>
            <a:r>
              <a:rPr lang="ru-RU" sz="3200">
                <a:latin typeface="Century Schoolbook" pitchFamily="18" charset="0"/>
              </a:rPr>
              <a:t>р</a:t>
            </a:r>
            <a:r>
              <a:rPr lang="en-US" sz="3200">
                <a:latin typeface="Century Schoolbook" pitchFamily="18" charset="0"/>
              </a:rPr>
              <a:t> – </a:t>
            </a:r>
            <a:r>
              <a:rPr lang="en-US" sz="3200">
                <a:solidFill>
                  <a:srgbClr val="953735"/>
                </a:solidFill>
                <a:latin typeface="Century Schoolbook" pitchFamily="18" charset="0"/>
              </a:rPr>
              <a:t>4</a:t>
            </a:r>
            <a:r>
              <a:rPr lang="en-US" sz="3200">
                <a:latin typeface="Century Schoolbook" pitchFamily="18" charset="0"/>
              </a:rPr>
              <a:t> </a:t>
            </a:r>
            <a:r>
              <a:rPr lang="ru-RU" sz="3200">
                <a:latin typeface="Century Schoolbook" pitchFamily="18" charset="0"/>
              </a:rPr>
              <a:t>слога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к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к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ц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> –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5</a:t>
            </a:r>
            <a:r>
              <a:rPr lang="ru-RU" sz="3200">
                <a:latin typeface="Century Schoolbook" pitchFamily="18" charset="0"/>
              </a:rPr>
              <a:t> слогов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т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л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в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д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н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ru-RU" sz="3200">
                <a:latin typeface="Century Schoolbook" pitchFamily="18" charset="0"/>
              </a:rPr>
              <a:t> –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6</a:t>
            </a:r>
            <a:r>
              <a:rPr lang="ru-RU" sz="3200">
                <a:latin typeface="Century Schoolbook" pitchFamily="18" charset="0"/>
              </a:rPr>
              <a:t> слогов</a:t>
            </a:r>
            <a:br>
              <a:rPr lang="ru-RU" sz="3200">
                <a:latin typeface="Century Schoolbook" pitchFamily="18" charset="0"/>
              </a:rPr>
            </a:br>
            <a:r>
              <a:rPr lang="ru-RU" sz="3200">
                <a:latin typeface="Century Schoolbook" pitchFamily="18" charset="0"/>
              </a:rPr>
              <a:t>к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о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а</a:t>
            </a:r>
            <a:r>
              <a:rPr lang="ru-RU" sz="3200">
                <a:latin typeface="Century Schoolbook" pitchFamily="18" charset="0"/>
              </a:rPr>
              <a:t>б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л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кр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у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ш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latin typeface="Century Schoolbook" pitchFamily="18" charset="0"/>
              </a:rPr>
              <a:t>н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и</a:t>
            </a:r>
            <a:r>
              <a:rPr lang="en-US" sz="3200">
                <a:latin typeface="Century Schoolbook" pitchFamily="18" charset="0"/>
              </a:rPr>
              <a:t>|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е</a:t>
            </a:r>
            <a:r>
              <a:rPr lang="ru-RU" sz="3200">
                <a:latin typeface="Century Schoolbook" pitchFamily="18" charset="0"/>
              </a:rPr>
              <a:t> – </a:t>
            </a:r>
            <a:r>
              <a:rPr lang="ru-RU" sz="3200">
                <a:solidFill>
                  <a:srgbClr val="953735"/>
                </a:solidFill>
                <a:latin typeface="Century Schoolbook" pitchFamily="18" charset="0"/>
              </a:rPr>
              <a:t>7</a:t>
            </a:r>
            <a:r>
              <a:rPr lang="ru-RU" sz="3200">
                <a:latin typeface="Century Schoolbook" pitchFamily="18" charset="0"/>
              </a:rPr>
              <a:t> слогов</a:t>
            </a:r>
            <a:r>
              <a:rPr lang="ru-RU" sz="3600">
                <a:latin typeface="Century Schoolbook" pitchFamily="18" charset="0"/>
              </a:rPr>
              <a:t/>
            </a:r>
            <a:br>
              <a:rPr lang="ru-RU" sz="3600">
                <a:latin typeface="Century Schoolbook" pitchFamily="18" charset="0"/>
              </a:rPr>
            </a:br>
            <a:r>
              <a:rPr lang="ru-RU" sz="3600">
                <a:latin typeface="Century Schoolbook" pitchFamily="18" charset="0"/>
              </a:rPr>
              <a:t/>
            </a:r>
            <a:br>
              <a:rPr lang="ru-RU" sz="3600">
                <a:latin typeface="Century Schoolbook" pitchFamily="18" charset="0"/>
              </a:rPr>
            </a:br>
            <a:r>
              <a:rPr lang="ru-RU" sz="2800">
                <a:solidFill>
                  <a:srgbClr val="000000"/>
                </a:solidFill>
                <a:latin typeface="Century Schoolbook" pitchFamily="18" charset="0"/>
              </a:rPr>
              <a:t>А вы  можете   придумать  слова с большим  количеством   слогов?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1000125"/>
            <a:ext cx="8351838" cy="51657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006600"/>
                </a:solidFill>
                <a:latin typeface="Century Schoolbook" pitchFamily="18" charset="0"/>
              </a:rPr>
              <a:t>Упражнение  1 стр.34</a:t>
            </a:r>
            <a:br>
              <a:rPr lang="ru-RU" sz="3200" b="1" smtClean="0">
                <a:solidFill>
                  <a:srgbClr val="006600"/>
                </a:solidFill>
                <a:latin typeface="Century Schoolbook" pitchFamily="18" charset="0"/>
              </a:rPr>
            </a:br>
            <a:r>
              <a:rPr lang="ru-RU" sz="3200" smtClean="0">
                <a:solidFill>
                  <a:srgbClr val="006600"/>
                </a:solidFill>
                <a:latin typeface="Century Schoolbook" pitchFamily="18" charset="0"/>
              </a:rPr>
              <a:t/>
            </a:r>
            <a:br>
              <a:rPr lang="ru-RU" sz="3200" smtClean="0">
                <a:solidFill>
                  <a:srgbClr val="006600"/>
                </a:solidFill>
                <a:latin typeface="Century Schoolbook" pitchFamily="18" charset="0"/>
              </a:rPr>
            </a:b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Сколько  гласных</a:t>
            </a:r>
            <a:r>
              <a:rPr lang="ru-RU" sz="3200" smtClean="0">
                <a:solidFill>
                  <a:srgbClr val="006600"/>
                </a:solidFill>
                <a:latin typeface="Arial" charset="0"/>
              </a:rPr>
              <a:t>  </a:t>
            </a: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в каждом слове:</a:t>
            </a:r>
            <a:b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</a:br>
            <a:r>
              <a:rPr lang="ru-RU" sz="3200" i="1" smtClean="0">
                <a:solidFill>
                  <a:schemeClr val="tx1"/>
                </a:solidFill>
                <a:latin typeface="Century Schoolbook" pitchFamily="18" charset="0"/>
              </a:rPr>
              <a:t>Шкаф, ди-ван, тум-боч-ка.</a:t>
            </a:r>
            <a:r>
              <a:rPr lang="ru-RU" sz="3200" smtClean="0">
                <a:latin typeface="Century Schoolbook" pitchFamily="18" charset="0"/>
              </a:rPr>
              <a:t/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latin typeface="Century Schoolbook" pitchFamily="18" charset="0"/>
              </a:rPr>
              <a:t/>
            </a:r>
            <a:br>
              <a:rPr lang="ru-RU" sz="3200" smtClean="0">
                <a:latin typeface="Century Schoolbook" pitchFamily="18" charset="0"/>
              </a:rPr>
            </a:br>
            <a: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  <a:t>Определите  слова  по слогам:</a:t>
            </a:r>
            <a:br>
              <a:rPr lang="ru-RU" sz="3200" smtClean="0">
                <a:solidFill>
                  <a:srgbClr val="000000"/>
                </a:solidFill>
                <a:latin typeface="Century Schoolbook" pitchFamily="18" charset="0"/>
              </a:rPr>
            </a:b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1</a:t>
            </a:r>
            <a:r>
              <a:rPr lang="ru-RU" sz="3200" smtClean="0">
                <a:latin typeface="Century Schoolbook" pitchFamily="18" charset="0"/>
              </a:rPr>
              <a:t> слог      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2 </a:t>
            </a:r>
            <a:r>
              <a:rPr lang="ru-RU" sz="3200" smtClean="0">
                <a:latin typeface="Century Schoolbook" pitchFamily="18" charset="0"/>
              </a:rPr>
              <a:t>слога      </a:t>
            </a:r>
            <a:r>
              <a:rPr lang="ru-RU" sz="3200" smtClean="0">
                <a:solidFill>
                  <a:srgbClr val="953735"/>
                </a:solidFill>
                <a:latin typeface="Century Schoolbook" pitchFamily="18" charset="0"/>
              </a:rPr>
              <a:t>3 </a:t>
            </a:r>
            <a:r>
              <a:rPr lang="ru-RU" sz="3200" smtClean="0">
                <a:latin typeface="Century Schoolbook" pitchFamily="18" charset="0"/>
              </a:rPr>
              <a:t>слога      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151</TotalTime>
  <Words>250</Words>
  <Application>Microsoft Office PowerPoint</Application>
  <PresentationFormat>Экран (4:3)</PresentationFormat>
  <Paragraphs>23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Verdana</vt:lpstr>
      <vt:lpstr>Arial</vt:lpstr>
      <vt:lpstr>Calibri</vt:lpstr>
      <vt:lpstr>Century Schoolbook</vt:lpstr>
      <vt:lpstr>Шары</vt:lpstr>
      <vt:lpstr>Шары</vt:lpstr>
      <vt:lpstr>Специальная (коррекционная) общеобразовательная школа № 19 VIII вида г.Альметьевска  Русский  язык   2  класс</vt:lpstr>
      <vt:lpstr>Гласные  в образовании  слогов.</vt:lpstr>
      <vt:lpstr>Цели  урока:  -Повторим, как делить слова на слоги.  -Узнаем, какие слова называют односложными, двусложными, трехсложными.  -Научимся подбирать слова с заданным количеством слогов. </vt:lpstr>
      <vt:lpstr>  Повторим   правило:  Сколько в  слове  гласных,  столько  и  слогов. </vt:lpstr>
      <vt:lpstr>Если в слове 1 гласный звук,  то в нем 1 слог.   Такие  слова  называют односложными. кот слон куст трость кремль</vt:lpstr>
      <vt:lpstr>Если в слове 2 гласных звука,  то в нем 2 слога.   Такие  слова  называют  двусложными. а|ист ры|ба сум|ка кры|ша ас|тра</vt:lpstr>
      <vt:lpstr>Если в слове 3 гласных звука,  то в нем 3 слога.    Такие  слова называют  трёхсложными. ре|бя|та ав|то|бус у|чи|тель ки|ло|метр</vt:lpstr>
      <vt:lpstr>  Есть  слова, в  которых  слогов  много,  больше, чем  три.   Такие  слова  называются  многосложные. те|ле|ви|зор – 4 слога ка|ра|ка|ти|ца – 5 слогов те|ле|ви|де|ни|е – 6 слогов ко|раб|ле|кру|ше|ни|е – 7 слогов  А вы  можете   придумать  слова с большим  количеством   слогов?</vt:lpstr>
      <vt:lpstr>Упражнение  1 стр.34  Сколько  гласных  в каждом слове: Шкаф, ди-ван, тум-боч-ка.  Определите  слова  по слогам: 1 слог      2 слога      3 слога       </vt:lpstr>
      <vt:lpstr>Домашнее   задание:  стр.35 упр.4</vt:lpstr>
      <vt:lpstr>Закончи  правило:  В слове столько слогов,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слов на слоги.</dc:title>
  <dc:creator>Каратеева</dc:creator>
  <cp:lastModifiedBy>Элина</cp:lastModifiedBy>
  <cp:revision>17</cp:revision>
  <dcterms:created xsi:type="dcterms:W3CDTF">2012-10-10T10:19:27Z</dcterms:created>
  <dcterms:modified xsi:type="dcterms:W3CDTF">2013-10-27T11:36:52Z</dcterms:modified>
</cp:coreProperties>
</file>