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67" r:id="rId2"/>
    <p:sldId id="263" r:id="rId3"/>
    <p:sldId id="256" r:id="rId4"/>
    <p:sldId id="257" r:id="rId5"/>
    <p:sldId id="264" r:id="rId6"/>
    <p:sldId id="265" r:id="rId7"/>
    <p:sldId id="266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4221"/>
    <a:srgbClr val="FCF1EE"/>
    <a:srgbClr val="FEECEC"/>
    <a:srgbClr val="006600"/>
    <a:srgbClr val="000066"/>
    <a:srgbClr val="000099"/>
    <a:srgbClr val="33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1"/>
              <a:ext cx="1857" cy="3628"/>
              <a:chOff x="3009" y="775"/>
              <a:chExt cx="1857" cy="3628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5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799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6" y="2164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4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2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2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09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0" y="123"/>
              <a:ext cx="356" cy="608"/>
              <a:chOff x="1730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30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9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3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5"/>
              <a:ext cx="500" cy="500"/>
              <a:chOff x="1727" y="869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9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7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1000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7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9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015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016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1C1EF-C37E-4891-A230-A2E7AC523945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7A2A-7447-4315-8CF1-F76292287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5BB76-C0CF-4269-8C93-A7131D603938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97739-8634-4146-9E34-4BB321236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1A434-D7D7-4F60-9CC7-B3F843270146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AD35-1E8C-4A15-BA8B-D6433643E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3EB9A-EF78-4412-81EF-2F0AAC2DA726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6619D-A760-41F6-81E0-7D25B3720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EDEB4-3F7D-449A-8B47-7E0636C22FBB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795F1-CF14-4677-B747-C4D455B6C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6D3F9-3906-43D7-A394-33CA4CF19B3B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6F2E7-0024-41F5-A11E-89F74513D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8D5B2-E693-4EFB-B24F-3B9245B9D135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7A768-EDC7-419E-908F-1C42524F1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5F7DD-1E85-441B-81A6-518152A1299D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CEA2B-FD60-4002-BA86-3F7C4F5364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C5A23-0B4C-4AD2-8500-2CA672D7AAA0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619A-8212-420C-97EF-75D79E045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EF7F-54C1-459B-9C38-9FEE8ED9E121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ECF1-868B-4D2A-ADF8-FF270BEB6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1405D-98EA-4BD3-BF64-6783D02B21DA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347F9-45C6-460E-A049-0620212BA1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4B35-C7B1-41B9-9B44-E2551662BA83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C5D01-03F9-4DED-ADFF-67D12D314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909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909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09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09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909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909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09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910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910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8910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5" y="1722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910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0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911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911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11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8911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2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13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91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13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E1B2948-8B6B-4C94-B6F3-EB83EDD79F8C}" type="datetimeFigureOut">
              <a:rPr lang="ru-RU"/>
              <a:pPr>
                <a:defRPr/>
              </a:pPr>
              <a:t>27.10.2013</a:t>
            </a:fld>
            <a:endParaRPr lang="ru-RU"/>
          </a:p>
        </p:txBody>
      </p:sp>
      <p:sp>
        <p:nvSpPr>
          <p:cNvPr id="8913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913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5F6DD5-9A16-4E1C-8240-685663BB0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  <p:sldLayoutId id="2147483728" r:id="rId10"/>
    <p:sldLayoutId id="2147483727" r:id="rId11"/>
    <p:sldLayoutId id="2147483726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2800" smtClean="0">
                <a:latin typeface="Century Schoolbook" pitchFamily="18" charset="0"/>
              </a:rPr>
              <a:t>Специальная (коррекционная) общеобразовательная школа № 19 </a:t>
            </a:r>
            <a:r>
              <a:rPr lang="en-US" sz="2800" smtClean="0">
                <a:latin typeface="Century Schoolbook" pitchFamily="18" charset="0"/>
              </a:rPr>
              <a:t>VIII </a:t>
            </a:r>
            <a:r>
              <a:rPr lang="ru-RU" sz="2800" smtClean="0">
                <a:latin typeface="Century Schoolbook" pitchFamily="18" charset="0"/>
              </a:rPr>
              <a:t>вида</a:t>
            </a:r>
            <a:br>
              <a:rPr lang="ru-RU" sz="2800" smtClean="0">
                <a:latin typeface="Century Schoolbook" pitchFamily="18" charset="0"/>
              </a:rPr>
            </a:br>
            <a:r>
              <a:rPr lang="ru-RU" sz="2800" smtClean="0">
                <a:latin typeface="Century Schoolbook" pitchFamily="18" charset="0"/>
              </a:rPr>
              <a:t>г.Альметьевска</a:t>
            </a:r>
            <a:br>
              <a:rPr lang="ru-RU" sz="2800" smtClean="0">
                <a:latin typeface="Century Schoolbook" pitchFamily="18" charset="0"/>
              </a:rPr>
            </a:br>
            <a:r>
              <a:rPr lang="ru-RU" sz="2800" smtClean="0">
                <a:latin typeface="Century Schoolbook" pitchFamily="18" charset="0"/>
              </a:rPr>
              <a:t/>
            </a:r>
            <a:br>
              <a:rPr lang="ru-RU" sz="2800" smtClean="0">
                <a:latin typeface="Century Schoolbook" pitchFamily="18" charset="0"/>
              </a:rPr>
            </a:br>
            <a:r>
              <a:rPr lang="ru-RU" sz="4800" b="1" smtClean="0">
                <a:latin typeface="Century Schoolbook" pitchFamily="18" charset="0"/>
              </a:rPr>
              <a:t>Русский  язык  </a:t>
            </a:r>
            <a:br>
              <a:rPr lang="ru-RU" sz="4800" b="1" smtClean="0">
                <a:latin typeface="Century Schoolbook" pitchFamily="18" charset="0"/>
              </a:rPr>
            </a:br>
            <a:r>
              <a:rPr lang="ru-RU" sz="4800" b="1" smtClean="0">
                <a:latin typeface="Century Schoolbook" pitchFamily="18" charset="0"/>
              </a:rPr>
              <a:t>2  класс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ru-RU" sz="2400" smtClean="0">
                <a:latin typeface="Century Schoolbook" pitchFamily="18" charset="0"/>
              </a:rPr>
              <a:t>Автор: Гирфанова С.А.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5400" b="1" smtClean="0">
                <a:latin typeface="Century Schoolbook" pitchFamily="18" charset="0"/>
              </a:rPr>
              <a:t/>
            </a:r>
            <a:br>
              <a:rPr lang="ru-RU" sz="5400" b="1" smtClean="0">
                <a:latin typeface="Century Schoolbook" pitchFamily="18" charset="0"/>
              </a:rPr>
            </a:br>
            <a:r>
              <a:rPr lang="en-US" sz="5400" b="1" smtClean="0">
                <a:latin typeface="Century Schoolbook" pitchFamily="18" charset="0"/>
              </a:rPr>
              <a:t/>
            </a:r>
            <a:br>
              <a:rPr lang="en-US" sz="5400" b="1" smtClean="0">
                <a:latin typeface="Century Schoolbook" pitchFamily="18" charset="0"/>
              </a:rPr>
            </a:br>
            <a:r>
              <a:rPr lang="en-US" sz="5400" b="1" smtClean="0">
                <a:latin typeface="Century Schoolbook" pitchFamily="18" charset="0"/>
              </a:rPr>
              <a:t/>
            </a:r>
            <a:br>
              <a:rPr lang="en-US" sz="5400" b="1" smtClean="0">
                <a:latin typeface="Century Schoolbook" pitchFamily="18" charset="0"/>
              </a:rPr>
            </a:br>
            <a:r>
              <a:rPr lang="en-US" sz="5400" b="1" smtClean="0">
                <a:latin typeface="Century Schoolbook" pitchFamily="18" charset="0"/>
              </a:rPr>
              <a:t/>
            </a:r>
            <a:br>
              <a:rPr lang="en-US" sz="5400" b="1" smtClean="0">
                <a:latin typeface="Century Schoolbook" pitchFamily="18" charset="0"/>
              </a:rPr>
            </a:br>
            <a:r>
              <a:rPr lang="ru-RU" b="1" smtClean="0">
                <a:latin typeface="Century Schoolbook" pitchFamily="18" charset="0"/>
              </a:rPr>
              <a:t>Домашнее  задание:</a:t>
            </a:r>
            <a:br>
              <a:rPr lang="ru-RU" b="1" smtClean="0">
                <a:latin typeface="Century Schoolbook" pitchFamily="18" charset="0"/>
              </a:rPr>
            </a:br>
            <a:endParaRPr lang="ru-RU" b="1" smtClean="0">
              <a:latin typeface="Century Schoolbook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ru-RU" b="1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eaLnBrk="1" hangingPunct="1">
              <a:defRPr/>
            </a:pPr>
            <a:endParaRPr lang="ru-RU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Стр. 38 правило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b="1">
                <a:latin typeface="Century Schoolbook" pitchFamily="18" charset="0"/>
              </a:rPr>
              <a:t>Проверь</a:t>
            </a:r>
            <a:r>
              <a:rPr lang="en-US" b="1">
                <a:latin typeface="Century Schoolbook" pitchFamily="18" charset="0"/>
              </a:rPr>
              <a:t> </a:t>
            </a:r>
            <a:r>
              <a:rPr lang="ru-RU" b="1">
                <a:latin typeface="Century Schoolbook" pitchFamily="18" charset="0"/>
              </a:rPr>
              <a:t> себя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4294967295"/>
          </p:nvPr>
        </p:nvSpPr>
        <p:spPr>
          <a:xfrm>
            <a:off x="468313" y="2997200"/>
            <a:ext cx="8229600" cy="32416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Как вы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справились с заданием?</a:t>
            </a:r>
          </a:p>
          <a:p>
            <a:pPr eaLnBrk="1" hangingPunct="1"/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Кто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уверен, что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хорошо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научился делить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слова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на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 слоги?</a:t>
            </a:r>
          </a:p>
          <a:p>
            <a:pPr eaLnBrk="1" hangingPunct="1"/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Кому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нужна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помощь?</a:t>
            </a:r>
          </a:p>
          <a:p>
            <a:pPr eaLnBrk="1" hangingPunct="1"/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Оцените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свою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работу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 на </a:t>
            </a:r>
            <a:r>
              <a:rPr lang="en-US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уроке.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b="1">
                <a:latin typeface="Century Schoolbook" pitchFamily="18" charset="0"/>
              </a:rPr>
              <a:t>Итог </a:t>
            </a:r>
            <a:r>
              <a:rPr lang="en-US" b="1">
                <a:latin typeface="Century Schoolbook" pitchFamily="18" charset="0"/>
              </a:rPr>
              <a:t> </a:t>
            </a:r>
            <a:r>
              <a:rPr lang="ru-RU" b="1">
                <a:latin typeface="Century Schoolbook" pitchFamily="18" charset="0"/>
              </a:rPr>
              <a:t>урока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4294967295"/>
          </p:nvPr>
        </p:nvSpPr>
        <p:spPr>
          <a:xfrm>
            <a:off x="468313" y="2420938"/>
            <a:ext cx="8229600" cy="1323975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Чем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мы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занимались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сегодня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на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уроке?</a:t>
            </a:r>
          </a:p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Как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 правильно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 разделить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слова на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слоги?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solidFill>
                <a:srgbClr val="BD4221"/>
              </a:solidFill>
              <a:effectLst/>
              <a:latin typeface="Arial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smtClean="0">
              <a:solidFill>
                <a:srgbClr val="BD4221"/>
              </a:solidFill>
              <a:latin typeface="Arial" charset="0"/>
            </a:endParaRPr>
          </a:p>
          <a:p>
            <a:pPr algn="ctr">
              <a:buFontTx/>
              <a:buNone/>
            </a:pPr>
            <a:r>
              <a:rPr lang="ru-RU" b="1" smtClean="0">
                <a:solidFill>
                  <a:srgbClr val="BD4221"/>
                </a:solidFill>
                <a:latin typeface="Century Schoolbook" pitchFamily="18" charset="0"/>
              </a:rPr>
              <a:t>Тема</a:t>
            </a:r>
          </a:p>
          <a:p>
            <a:pPr algn="ctr">
              <a:buFontTx/>
              <a:buNone/>
            </a:pPr>
            <a:r>
              <a:rPr lang="ru-RU" b="1" smtClean="0">
                <a:solidFill>
                  <a:schemeClr val="tx2"/>
                </a:solidFill>
                <a:latin typeface="Century Schoolbook" pitchFamily="18" charset="0"/>
              </a:rPr>
              <a:t>Деление  слов  </a:t>
            </a:r>
          </a:p>
          <a:p>
            <a:pPr algn="ctr">
              <a:buFontTx/>
              <a:buNone/>
            </a:pPr>
            <a:r>
              <a:rPr lang="ru-RU" b="1" smtClean="0">
                <a:solidFill>
                  <a:schemeClr val="tx2"/>
                </a:solidFill>
                <a:latin typeface="Century Schoolbook" pitchFamily="18" charset="0"/>
              </a:rPr>
              <a:t>со  звуками </a:t>
            </a:r>
            <a:r>
              <a:rPr lang="ru-RU" b="1" smtClean="0">
                <a:solidFill>
                  <a:srgbClr val="000000"/>
                </a:solidFill>
                <a:latin typeface="Century Schoolbook" pitchFamily="18" charset="0"/>
              </a:rPr>
              <a:t>и – й</a:t>
            </a:r>
            <a:r>
              <a:rPr lang="ru-RU" b="1" smtClean="0">
                <a:solidFill>
                  <a:schemeClr val="tx2"/>
                </a:solidFill>
                <a:latin typeface="Century Schoolbook" pitchFamily="18" charset="0"/>
              </a:rPr>
              <a:t>  на слоги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549275"/>
            <a:ext cx="7772400" cy="2954338"/>
          </a:xfrm>
          <a:noFill/>
        </p:spPr>
        <p:txBody>
          <a:bodyPr anchor="ctr"/>
          <a:lstStyle/>
          <a:p>
            <a:pPr eaLnBrk="1" hangingPunct="1"/>
            <a:r>
              <a:rPr lang="ru-RU" smtClean="0">
                <a:effectLst/>
                <a:latin typeface="Century Schoolbook" pitchFamily="18" charset="0"/>
              </a:rPr>
              <a:t>Работа, машина, улица, дом, бабушка.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7388" y="3865563"/>
            <a:ext cx="7978775" cy="1736725"/>
          </a:xfrm>
        </p:spPr>
        <p:txBody>
          <a:bodyPr/>
          <a:lstStyle/>
          <a:p>
            <a:pPr marL="457200" indent="-457200" eaLnBrk="1" hangingPunct="1">
              <a:buFontTx/>
              <a:buChar char="-"/>
              <a:defRPr/>
            </a:pP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Какое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слово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лишнее?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Какое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слово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из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данных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нельзя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разделить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на  слоги? Почему?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Разделите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остальные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слова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на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слоги вертикальной </a:t>
            </a:r>
            <a:r>
              <a:rPr lang="en-US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 </a:t>
            </a:r>
            <a:r>
              <a:rPr lang="ru-RU" sz="24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чертой.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 smtClean="0">
              <a:latin typeface="Century Schoolbook" pitchFamily="18" charset="0"/>
            </a:endParaRPr>
          </a:p>
        </p:txBody>
      </p:sp>
      <p:sp>
        <p:nvSpPr>
          <p:cNvPr id="14338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ru-R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Упражнение</a:t>
            </a:r>
            <a:r>
              <a:rPr lang="ru-RU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 1  (стр. 38)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b="1" smtClean="0">
              <a:effectLst/>
              <a:latin typeface="Century Schoolbook" pitchFamily="18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ru-RU" b="1" smtClean="0">
              <a:latin typeface="Century Schoolbook" pitchFamily="18" charset="0"/>
            </a:endParaRPr>
          </a:p>
          <a:p>
            <a:pPr algn="ctr">
              <a:buFontTx/>
              <a:buNone/>
            </a:pPr>
            <a:r>
              <a:rPr lang="ru-RU" sz="4400" b="1" smtClean="0">
                <a:solidFill>
                  <a:schemeClr val="tx2"/>
                </a:solidFill>
                <a:latin typeface="Century Schoolbook" pitchFamily="18" charset="0"/>
              </a:rPr>
              <a:t>Различай  И – Й</a:t>
            </a:r>
          </a:p>
          <a:p>
            <a:pPr algn="ctr">
              <a:buFontTx/>
              <a:buNone/>
            </a:pPr>
            <a:endParaRPr lang="ru-RU" sz="4400" smtClean="0">
              <a:solidFill>
                <a:schemeClr val="tx2"/>
              </a:solidFill>
              <a:latin typeface="Century Schoolbook" pitchFamily="18" charset="0"/>
            </a:endParaRPr>
          </a:p>
          <a:p>
            <a:pPr algn="ctr"/>
            <a:r>
              <a:rPr lang="ru-RU" b="1" smtClean="0">
                <a:solidFill>
                  <a:srgbClr val="BD4221"/>
                </a:solidFill>
                <a:latin typeface="Century Schoolbook" pitchFamily="18" charset="0"/>
              </a:rPr>
              <a:t>И</a:t>
            </a:r>
            <a:r>
              <a:rPr lang="ru-RU" smtClean="0"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– гласный  звук.</a:t>
            </a:r>
          </a:p>
          <a:p>
            <a:pPr algn="ctr"/>
            <a:r>
              <a:rPr lang="ru-RU" b="1" smtClean="0">
                <a:latin typeface="Century Schoolbook" pitchFamily="18" charset="0"/>
              </a:rPr>
              <a:t>Й</a:t>
            </a:r>
            <a:r>
              <a:rPr lang="ru-RU" smtClean="0">
                <a:latin typeface="Century Schoolbook" pitchFamily="18" charset="0"/>
              </a:rPr>
              <a:t>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– согласный  звук.</a:t>
            </a:r>
          </a:p>
          <a:p>
            <a:endParaRPr lang="ru-RU" smtClean="0">
              <a:solidFill>
                <a:srgbClr val="000000"/>
              </a:solidFill>
              <a:latin typeface="Century Schoolbook" pitchFamily="18" charset="0"/>
            </a:endParaRPr>
          </a:p>
          <a:p>
            <a:endParaRPr lang="ru-RU" smtClean="0">
              <a:solidFill>
                <a:srgbClr val="0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Нарисуй  схемы  слов </a:t>
            </a:r>
          </a:p>
          <a:p>
            <a:pPr>
              <a:buFontTx/>
              <a:buNone/>
            </a:pPr>
            <a:r>
              <a:rPr lang="ru-RU" b="1" i="1" smtClean="0">
                <a:latin typeface="Century Schoolbook" pitchFamily="18" charset="0"/>
              </a:rPr>
              <a:t>    </a:t>
            </a:r>
            <a:r>
              <a:rPr lang="ru-RU" b="1" i="1" smtClean="0">
                <a:solidFill>
                  <a:schemeClr val="tx2"/>
                </a:solidFill>
                <a:latin typeface="Century Schoolbook" pitchFamily="18" charset="0"/>
              </a:rPr>
              <a:t>сараи – сарай</a:t>
            </a:r>
          </a:p>
          <a:p>
            <a:endParaRPr lang="ru-RU" smtClean="0">
              <a:solidFill>
                <a:schemeClr val="tx2"/>
              </a:solidFill>
              <a:latin typeface="Century Schoolbook" pitchFamily="18" charset="0"/>
            </a:endParaRPr>
          </a:p>
          <a:p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Сравни  схемы  по количеству  слогов:       </a:t>
            </a:r>
            <a:r>
              <a:rPr lang="ru-RU" b="1" i="1" smtClean="0">
                <a:solidFill>
                  <a:schemeClr val="tx2"/>
                </a:solidFill>
                <a:latin typeface="Century Schoolbook" pitchFamily="18" charset="0"/>
              </a:rPr>
              <a:t>са  -ра - и,  са  -рай.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ffectLst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               Сравнение  слов: </a:t>
            </a:r>
          </a:p>
          <a:p>
            <a:pPr>
              <a:buFontTx/>
              <a:buNone/>
            </a:pPr>
            <a:r>
              <a:rPr lang="ru-RU" b="1" i="1" smtClean="0">
                <a:latin typeface="Century Schoolbook" pitchFamily="18" charset="0"/>
              </a:rPr>
              <a:t>           </a:t>
            </a:r>
            <a:r>
              <a:rPr lang="ru-RU" b="1" i="1" smtClean="0">
                <a:solidFill>
                  <a:schemeClr val="tx2"/>
                </a:solidFill>
                <a:latin typeface="Century Schoolbook" pitchFamily="18" charset="0"/>
              </a:rPr>
              <a:t>са  -ра - </a:t>
            </a:r>
            <a:r>
              <a:rPr lang="ru-RU" b="1" i="1" u="sng" smtClean="0">
                <a:solidFill>
                  <a:schemeClr val="tx2"/>
                </a:solidFill>
                <a:latin typeface="Century Schoolbook" pitchFamily="18" charset="0"/>
              </a:rPr>
              <a:t>и</a:t>
            </a:r>
            <a:r>
              <a:rPr lang="ru-RU" b="1" i="1" smtClean="0">
                <a:solidFill>
                  <a:schemeClr val="tx2"/>
                </a:solidFill>
                <a:latin typeface="Century Schoolbook" pitchFamily="18" charset="0"/>
              </a:rPr>
              <a:t>,  са  -ра</a:t>
            </a:r>
            <a:r>
              <a:rPr lang="ru-RU" b="1" i="1" u="sng" smtClean="0">
                <a:solidFill>
                  <a:schemeClr val="tx2"/>
                </a:solidFill>
                <a:latin typeface="Century Schoolbook" pitchFamily="18" charset="0"/>
              </a:rPr>
              <a:t>й</a:t>
            </a:r>
            <a:r>
              <a:rPr lang="ru-RU" b="1" i="1" smtClean="0">
                <a:solidFill>
                  <a:schemeClr val="tx2"/>
                </a:solidFill>
                <a:latin typeface="Century Schoolbook" pitchFamily="18" charset="0"/>
              </a:rPr>
              <a:t>.</a:t>
            </a:r>
          </a:p>
          <a:p>
            <a:pPr>
              <a:buFontTx/>
              <a:buNone/>
            </a:pPr>
            <a:endParaRPr lang="ru-RU" smtClean="0">
              <a:solidFill>
                <a:schemeClr val="tx2"/>
              </a:solidFill>
              <a:latin typeface="Century Schoolbook" pitchFamily="18" charset="0"/>
            </a:endParaRPr>
          </a:p>
          <a:p>
            <a:pPr>
              <a:buFontTx/>
              <a:buNone/>
            </a:pP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Какие  звуки   произносятся  в  конце  слова, как  они   обозначаются?</a:t>
            </a:r>
          </a:p>
          <a:p>
            <a:pPr>
              <a:buFontTx/>
              <a:buNone/>
            </a:pPr>
            <a:endParaRPr lang="ru-RU" b="1" smtClean="0">
              <a:solidFill>
                <a:srgbClr val="000000"/>
              </a:solidFill>
              <a:latin typeface="Century Schoolbook" pitchFamily="18" charset="0"/>
            </a:endParaRPr>
          </a:p>
          <a:p>
            <a:r>
              <a:rPr lang="ru-RU" b="1" smtClean="0">
                <a:solidFill>
                  <a:srgbClr val="BD4221"/>
                </a:solidFill>
                <a:latin typeface="Century Schoolbook" pitchFamily="18" charset="0"/>
              </a:rPr>
              <a:t>И</a:t>
            </a:r>
            <a:r>
              <a:rPr lang="ru-RU" b="1" smtClean="0">
                <a:solidFill>
                  <a:srgbClr val="000000"/>
                </a:solidFill>
                <a:latin typeface="Century Schoolbook" pitchFamily="18" charset="0"/>
              </a:rPr>
              <a:t>  –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 гласный</a:t>
            </a:r>
            <a:endParaRPr lang="ru-RU" b="1" smtClean="0">
              <a:solidFill>
                <a:srgbClr val="000000"/>
              </a:solidFill>
              <a:latin typeface="Century Schoolbook" pitchFamily="18" charset="0"/>
            </a:endParaRPr>
          </a:p>
          <a:p>
            <a:r>
              <a:rPr lang="ru-RU" b="1" smtClean="0">
                <a:latin typeface="Century Schoolbook" pitchFamily="18" charset="0"/>
              </a:rPr>
              <a:t>Й</a:t>
            </a:r>
            <a:r>
              <a:rPr lang="ru-RU" b="1" smtClean="0">
                <a:solidFill>
                  <a:srgbClr val="000000"/>
                </a:solidFill>
                <a:latin typeface="Century Schoolbook" pitchFamily="18" charset="0"/>
              </a:rPr>
              <a:t> - </a:t>
            </a:r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 согласный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 anchor="ctr"/>
          <a:lstStyle/>
          <a:p>
            <a:pPr eaLnBrk="1" hangingPunct="1"/>
            <a:r>
              <a:rPr lang="ru-RU" sz="4000" smtClean="0">
                <a:effectLst/>
                <a:latin typeface="Century Schoolbook" pitchFamily="18" charset="0"/>
              </a:rPr>
              <a:t/>
            </a:r>
            <a:br>
              <a:rPr lang="ru-RU" sz="4000" smtClean="0">
                <a:effectLst/>
                <a:latin typeface="Century Schoolbook" pitchFamily="18" charset="0"/>
              </a:rPr>
            </a:br>
            <a:r>
              <a:rPr lang="ru-RU" sz="4000" smtClean="0">
                <a:effectLst/>
                <a:latin typeface="Century Schoolbook" pitchFamily="18" charset="0"/>
              </a:rPr>
              <a:t>Измени слово так, чтобы  оно  обозначало  приказание:</a:t>
            </a:r>
            <a:br>
              <a:rPr lang="ru-RU" sz="4000" smtClean="0">
                <a:effectLst/>
                <a:latin typeface="Century Schoolbook" pitchFamily="18" charset="0"/>
              </a:rPr>
            </a:br>
            <a:endParaRPr lang="ru-RU" sz="4000" smtClean="0">
              <a:effectLst/>
              <a:latin typeface="Century Schoolbook" pitchFamily="18" charset="0"/>
            </a:endParaRPr>
          </a:p>
        </p:txBody>
      </p:sp>
      <p:sp>
        <p:nvSpPr>
          <p:cNvPr id="21506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3898900" cy="4852988"/>
          </a:xfrm>
        </p:spPr>
        <p:txBody>
          <a:bodyPr/>
          <a:lstStyle/>
          <a:p>
            <a:endParaRPr lang="ru-RU" smtClean="0"/>
          </a:p>
          <a:p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Стоит – </a:t>
            </a:r>
          </a:p>
          <a:p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Дует –</a:t>
            </a:r>
          </a:p>
          <a:p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Моет – </a:t>
            </a:r>
          </a:p>
          <a:p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Льёт – </a:t>
            </a:r>
          </a:p>
          <a:p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Стоит – </a:t>
            </a:r>
          </a:p>
          <a:p>
            <a:r>
              <a:rPr lang="ru-RU" smtClean="0">
                <a:solidFill>
                  <a:srgbClr val="000000"/>
                </a:solidFill>
                <a:latin typeface="Century Schoolbook" pitchFamily="18" charset="0"/>
              </a:rPr>
              <a:t>Поёт –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411413" y="2205038"/>
            <a:ext cx="1368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сто</a:t>
            </a:r>
            <a: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  <a:t>й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.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2268538" y="2781300"/>
            <a:ext cx="1368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ду</a:t>
            </a:r>
            <a: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  <a:t>й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.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268538" y="3357563"/>
            <a:ext cx="1069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мо</a:t>
            </a:r>
            <a: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  <a:t>й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.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95513" y="3933825"/>
            <a:ext cx="1033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ле</a:t>
            </a:r>
            <a: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  <a:t>й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.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411413" y="4508500"/>
            <a:ext cx="13954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стро</a:t>
            </a:r>
            <a: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  <a:t>й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.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195513" y="5084763"/>
            <a:ext cx="1031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по</a:t>
            </a:r>
            <a:r>
              <a:rPr lang="ru-RU" sz="3200" b="1">
                <a:solidFill>
                  <a:srgbClr val="000000"/>
                </a:solidFill>
                <a:latin typeface="Century Schoolbook" pitchFamily="18" charset="0"/>
              </a:rPr>
              <a:t>й</a:t>
            </a:r>
            <a:r>
              <a:rPr lang="ru-RU" sz="3200">
                <a:solidFill>
                  <a:srgbClr val="000000"/>
                </a:solidFill>
                <a:latin typeface="Century Schoolbook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/>
      <p:bldP spid="15368" grpId="0"/>
      <p:bldP spid="153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r>
              <a:rPr lang="ru-RU" b="1" smtClean="0">
                <a:latin typeface="Century Schoolbook" pitchFamily="18" charset="0"/>
              </a:rPr>
              <a:t>Словарная </a:t>
            </a:r>
            <a:r>
              <a:rPr lang="en-US" b="1" smtClean="0">
                <a:latin typeface="Century Schoolbook" pitchFamily="18" charset="0"/>
              </a:rPr>
              <a:t>  </a:t>
            </a:r>
            <a:r>
              <a:rPr lang="ru-RU" b="1" smtClean="0">
                <a:latin typeface="Century Schoolbook" pitchFamily="18" charset="0"/>
              </a:rPr>
              <a:t>работа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435975" cy="445611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endParaRPr lang="ru-RU" sz="2800" smtClean="0">
              <a:solidFill>
                <a:srgbClr val="000000"/>
              </a:solidFill>
              <a:latin typeface="Century Schoolbook" pitchFamily="18" charset="0"/>
            </a:endParaRPr>
          </a:p>
          <a:p>
            <a:pPr eaLnBrk="1" hangingPunct="1"/>
            <a:endParaRPr lang="ru-RU" sz="2800" smtClean="0">
              <a:solidFill>
                <a:srgbClr val="000000"/>
              </a:solidFill>
              <a:latin typeface="Century Schoolbook" pitchFamily="18" charset="0"/>
            </a:endParaRPr>
          </a:p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Запишите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слово   </a:t>
            </a:r>
            <a:r>
              <a:rPr lang="ru-RU" sz="2800" b="1" smtClean="0">
                <a:solidFill>
                  <a:schemeClr val="tx2"/>
                </a:solidFill>
                <a:latin typeface="Century Schoolbook" pitchFamily="18" charset="0"/>
              </a:rPr>
              <a:t>М</a:t>
            </a:r>
            <a:r>
              <a:rPr lang="ru-RU" sz="2800" b="1" smtClean="0">
                <a:solidFill>
                  <a:srgbClr val="BD4221"/>
                </a:solidFill>
                <a:latin typeface="Century Schoolbook" pitchFamily="18" charset="0"/>
              </a:rPr>
              <a:t>о</a:t>
            </a:r>
            <a:r>
              <a:rPr lang="ru-RU" sz="2800" b="1" smtClean="0">
                <a:solidFill>
                  <a:schemeClr val="tx2"/>
                </a:solidFill>
                <a:latin typeface="Century Schoolbook" pitchFamily="18" charset="0"/>
              </a:rPr>
              <a:t>рковь</a:t>
            </a:r>
            <a:endParaRPr lang="ru-RU" sz="4800" b="1" i="1" smtClean="0">
              <a:solidFill>
                <a:schemeClr val="tx2"/>
              </a:solidFill>
              <a:latin typeface="Century Schoolbook" pitchFamily="18" charset="0"/>
            </a:endParaRPr>
          </a:p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Поделите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 слово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на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 слоги. </a:t>
            </a:r>
          </a:p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Поставьте ударение.</a:t>
            </a:r>
          </a:p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Составьте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 с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 этим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словом </a:t>
            </a:r>
            <a:r>
              <a:rPr lang="en-US" sz="2800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предложение.</a:t>
            </a:r>
          </a:p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Какую  буквы  нужно  запомнить в словах-родственниках    </a:t>
            </a:r>
            <a:r>
              <a:rPr lang="ru-RU" sz="2800" b="1" i="1" smtClean="0">
                <a:solidFill>
                  <a:schemeClr val="tx2"/>
                </a:solidFill>
                <a:latin typeface="Century Schoolbook" pitchFamily="18" charset="0"/>
              </a:rPr>
              <a:t>м</a:t>
            </a:r>
            <a:r>
              <a:rPr lang="ru-RU" sz="2800" b="1" i="1" smtClean="0">
                <a:solidFill>
                  <a:srgbClr val="BD4221"/>
                </a:solidFill>
                <a:latin typeface="Century Schoolbook" pitchFamily="18" charset="0"/>
              </a:rPr>
              <a:t>о</a:t>
            </a:r>
            <a:r>
              <a:rPr lang="ru-RU" sz="2800" b="1" i="1" smtClean="0">
                <a:solidFill>
                  <a:schemeClr val="tx2"/>
                </a:solidFill>
                <a:latin typeface="Century Schoolbook" pitchFamily="18" charset="0"/>
              </a:rPr>
              <a:t>рковный  </a:t>
            </a:r>
            <a:r>
              <a:rPr lang="ru-RU" sz="2800" smtClean="0">
                <a:solidFill>
                  <a:schemeClr val="tx2"/>
                </a:solidFill>
                <a:latin typeface="Century Schoolbook" pitchFamily="18" charset="0"/>
              </a:rPr>
              <a:t>и  </a:t>
            </a:r>
            <a:r>
              <a:rPr lang="ru-RU" sz="2800" b="1" i="1" smtClean="0">
                <a:solidFill>
                  <a:schemeClr val="tx2"/>
                </a:solidFill>
                <a:latin typeface="Century Schoolbook" pitchFamily="18" charset="0"/>
              </a:rPr>
              <a:t>м</a:t>
            </a:r>
            <a:r>
              <a:rPr lang="ru-RU" sz="2800" b="1" i="1" smtClean="0">
                <a:solidFill>
                  <a:srgbClr val="BD4221"/>
                </a:solidFill>
                <a:latin typeface="Century Schoolbook" pitchFamily="18" charset="0"/>
              </a:rPr>
              <a:t>о</a:t>
            </a:r>
            <a:r>
              <a:rPr lang="ru-RU" sz="2800" b="1" i="1" smtClean="0">
                <a:solidFill>
                  <a:schemeClr val="tx2"/>
                </a:solidFill>
                <a:latin typeface="Century Schoolbook" pitchFamily="18" charset="0"/>
              </a:rPr>
              <a:t>рковка</a:t>
            </a:r>
            <a:r>
              <a:rPr lang="ru-RU" sz="2800" b="1" i="1" smtClean="0">
                <a:solidFill>
                  <a:srgbClr val="000000"/>
                </a:solidFill>
                <a:latin typeface="Century Schoolbook" pitchFamily="18" charset="0"/>
              </a:rPr>
              <a:t> </a:t>
            </a:r>
            <a:r>
              <a:rPr lang="ru-RU" sz="2800" smtClean="0">
                <a:solidFill>
                  <a:srgbClr val="000000"/>
                </a:solidFill>
                <a:latin typeface="Century Schoolbook" pitchFamily="18" charset="0"/>
              </a:rPr>
              <a:t>?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27538" y="2708275"/>
            <a:ext cx="4318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87</TotalTime>
  <Words>183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Verdana</vt:lpstr>
      <vt:lpstr>Arial</vt:lpstr>
      <vt:lpstr>Calibri</vt:lpstr>
      <vt:lpstr>Century Schoolbook</vt:lpstr>
      <vt:lpstr>Шары</vt:lpstr>
      <vt:lpstr>Шары</vt:lpstr>
      <vt:lpstr>Специальная (коррекционная) общеобразовательная школа № 19 VIII вида г.Альметьевска  Русский  язык   2  класс</vt:lpstr>
      <vt:lpstr>Слайд 2</vt:lpstr>
      <vt:lpstr>Работа, машина, улица, дом, бабушка.</vt:lpstr>
      <vt:lpstr>Слайд 4</vt:lpstr>
      <vt:lpstr>Слайд 5</vt:lpstr>
      <vt:lpstr>Слайд 6</vt:lpstr>
      <vt:lpstr>Слайд 7</vt:lpstr>
      <vt:lpstr> Измени слово так, чтобы  оно  обозначало  приказание: </vt:lpstr>
      <vt:lpstr>Словарная   работа</vt:lpstr>
      <vt:lpstr>    Домашнее  задание: </vt:lpstr>
      <vt:lpstr>Проверь  себя</vt:lpstr>
      <vt:lpstr>Итог  урока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Работа, машина, улица, дом, бабушка.</dc:title>
  <dc:creator>Кузьмина О.В.</dc:creator>
  <cp:lastModifiedBy>Элина</cp:lastModifiedBy>
  <cp:revision>7</cp:revision>
  <dcterms:created xsi:type="dcterms:W3CDTF">2012-03-22T03:12:10Z</dcterms:created>
  <dcterms:modified xsi:type="dcterms:W3CDTF">2013-10-27T11:49:04Z</dcterms:modified>
</cp:coreProperties>
</file>