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4;&#1082;&#1086;&#1083;&#1072;\&#1052;&#1086;&#1080;%20&#1076;&#1086;&#1082;&#1091;&#1084;&#1077;&#1085;&#1090;&#1099;\&#1048;&#1089;&#1090;&#1086;&#1088;&#1080;&#1103;\9-11%20&#1082;&#1083;\&#1061;&#1086;&#1083;&#1086;&#1082;&#1086;&#1089;&#1090;%20&#1080;%20&#1076;&#1077;&#1090;&#1080;\&#1051;&#1072;&#1075;&#1077;&#1088;&#1103;%20&#1089;&#1084;&#1077;&#1088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1"/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Количество убитых евреев 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</c:f>
              <c:strCache>
                <c:ptCount val="1"/>
                <c:pt idx="0">
                  <c:v>Количество убитых евреев </c:v>
                </c:pt>
              </c:strCache>
            </c:strRef>
          </c:tx>
          <c:cat>
            <c:strRef>
              <c:f>Лист1!$F$5:$F$9</c:f>
              <c:strCache>
                <c:ptCount val="5"/>
                <c:pt idx="0">
                  <c:v>Собибор</c:v>
                </c:pt>
                <c:pt idx="1">
                  <c:v>Белжец</c:v>
                </c:pt>
                <c:pt idx="2">
                  <c:v>Треблинка</c:v>
                </c:pt>
                <c:pt idx="3">
                  <c:v>Майданек</c:v>
                </c:pt>
                <c:pt idx="4">
                  <c:v>Освенцим</c:v>
                </c:pt>
              </c:strCache>
            </c:strRef>
          </c:cat>
          <c:val>
            <c:numRef>
              <c:f>Лист1!$G$5:$G$9</c:f>
              <c:numCache>
                <c:formatCode>#,##0</c:formatCode>
                <c:ptCount val="5"/>
                <c:pt idx="0">
                  <c:v>250000</c:v>
                </c:pt>
                <c:pt idx="1">
                  <c:v>600000</c:v>
                </c:pt>
                <c:pt idx="2">
                  <c:v>750000</c:v>
                </c:pt>
                <c:pt idx="3" formatCode="General">
                  <c:v>1600000</c:v>
                </c:pt>
                <c:pt idx="4" formatCode="General">
                  <c:v>1500000</c:v>
                </c:pt>
              </c:numCache>
            </c:numRef>
          </c:val>
        </c:ser>
        <c:shape val="cylinder"/>
        <c:axId val="38775040"/>
        <c:axId val="35065856"/>
        <c:axId val="0"/>
      </c:bar3DChart>
      <c:catAx>
        <c:axId val="3877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5065856"/>
        <c:crosses val="autoZero"/>
        <c:auto val="1"/>
        <c:lblAlgn val="ctr"/>
        <c:lblOffset val="100"/>
      </c:catAx>
      <c:valAx>
        <c:axId val="35065856"/>
        <c:scaling>
          <c:orientation val="minMax"/>
        </c:scaling>
        <c:axPos val="l"/>
        <c:majorGridlines/>
        <c:numFmt formatCode="#,##0" sourceLinked="1"/>
        <c:tickLblPos val="nextTo"/>
        <c:crossAx val="3877504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ovayagazeta.spb.ru/images/2009_73/2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russiancinema.ru/img/Image/movies/movie-Obyknovennyj_fashizm-1965-10-web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dessa.ua/images/Image/ludi/Vozlojenie/Holokost_2008/Holokost_3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djc.dn.ua/img/news/2008/mittszdv-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8.radikal.ru/i120/0903/4d/15f3b0c82b1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305/paxme.5/0_20f9c_bcf5e98f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rum.mediaport.ua/file.php?42,file=6092,in_body_attachment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pmonitor.ru/imgnews/n3369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.newsru.com/pict/id/large/849711_1145996455.gif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15290" cy="31718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"Холокост и дети: помнить и никогда не забывать".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85776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</a:rPr>
              <a:t>Урок памяти.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</a:rPr>
              <a:t>Учитель истории и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</a:rPr>
              <a:t> обществознания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</a:rPr>
              <a:t>Кутейникова И.В.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type="body" sz="half" idx="2"/>
          </p:nvPr>
        </p:nvSpPr>
        <p:spPr>
          <a:xfrm>
            <a:off x="5072066" y="428604"/>
            <a:ext cx="3857652" cy="6215106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Академик Д. С. Лихачёв : «… над нами одно небо, под нами одна земля. Мы все равны под небом и на земле, независимо от цвета кожи, религии,  нации».</a:t>
            </a:r>
          </a:p>
          <a:p>
            <a:endParaRPr lang="ru-RU" sz="3600" i="1" dirty="0"/>
          </a:p>
        </p:txBody>
      </p:sp>
      <p:pic>
        <p:nvPicPr>
          <p:cNvPr id="1026" name="Picture 2" descr="Картинка 1 из 752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4042" b="14042"/>
          <a:stretch>
            <a:fillRect/>
          </a:stretch>
        </p:blipFill>
        <p:spPr bwMode="auto">
          <a:xfrm>
            <a:off x="214282" y="785794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45 из 18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088" y="1"/>
            <a:ext cx="4208415" cy="3000372"/>
          </a:xfrm>
          <a:prstGeom prst="rect">
            <a:avLst/>
          </a:prstGeom>
          <a:noFill/>
        </p:spPr>
      </p:pic>
      <p:pic>
        <p:nvPicPr>
          <p:cNvPr id="23556" name="Picture 4" descr="Картинка 46 из 188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802"/>
            <a:ext cx="4286250" cy="2857500"/>
          </a:xfrm>
          <a:prstGeom prst="rect">
            <a:avLst/>
          </a:prstGeom>
          <a:noFill/>
        </p:spPr>
      </p:pic>
      <p:pic>
        <p:nvPicPr>
          <p:cNvPr id="23558" name="Picture 6" descr="Картинка 47 из 188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5750" y="3076574"/>
            <a:ext cx="5048250" cy="3781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143932" cy="250033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Вечная память погибшим!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3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мерть детей на войн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796" y="214290"/>
            <a:ext cx="9158796" cy="6286544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Эпиграф к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643050"/>
            <a:ext cx="7239000" cy="4846320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Они с детьми погнали матерей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И яму рыть заставили, а сами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Они стояли, кучка дикарей,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И хриплыми смеялись голосами.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У края бездны выстроили в ряд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Бессильных женщин, худеньких ребят...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Нет, этого я не забуду дня,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И не забуду никогда, вовеки!</a:t>
            </a:r>
            <a:b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М. </a:t>
            </a:r>
            <a:r>
              <a:rPr lang="ru-RU" sz="2800" b="1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Джалиль</a:t>
            </a:r>
            <a:endParaRPr lang="ru-RU" sz="28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у сожженой хаты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742064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86676" cy="164304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Наша задача -  попытаться ответить на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Что такое Холокост?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Каковы его уроки?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Почему стала возможна эта трагедия?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Что значит – «помнить и никогда 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не забывать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»? </a:t>
            </a:r>
          </a:p>
          <a:p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286380" cy="650083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Израиле Холокост  называют </a:t>
            </a:r>
            <a:r>
              <a:rPr lang="ru-RU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Шоа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или Катастрофа, в специальной литературе, учебниках чаще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Холокост. Холокост - слово греческое, означающее всесожжение, сожжение до конца.</a:t>
            </a:r>
            <a:endParaRPr lang="ru-RU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14290"/>
          <a:ext cx="7758138" cy="645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 из 18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5728"/>
            <a:ext cx="8291002" cy="61999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58072" cy="8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Страшные цифры Холокоста: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429132"/>
            <a:ext cx="6715172" cy="1785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6 </a:t>
            </a:r>
            <a:r>
              <a:rPr lang="ru-RU" sz="4000" b="1" dirty="0" err="1" smtClean="0"/>
              <a:t>млн</a:t>
            </a:r>
            <a:r>
              <a:rPr lang="ru-RU" sz="4000" b="1" dirty="0" smtClean="0"/>
              <a:t> человек</a:t>
            </a:r>
            <a:r>
              <a:rPr lang="ru-RU" sz="4000" dirty="0" smtClean="0"/>
              <a:t> было уничтожено, в том числе </a:t>
            </a:r>
            <a:r>
              <a:rPr lang="ru-RU" sz="4000" b="1" dirty="0" smtClean="0"/>
              <a:t>1,5 </a:t>
            </a:r>
            <a:r>
              <a:rPr lang="ru-RU" sz="4000" b="1" dirty="0" err="1" smtClean="0"/>
              <a:t>млн</a:t>
            </a:r>
            <a:r>
              <a:rPr lang="ru-RU" sz="4000" b="1" dirty="0" smtClean="0"/>
              <a:t> детей.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5 из 18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0062"/>
            <a:ext cx="8215338" cy="57379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400" u="sng" dirty="0" smtClean="0"/>
              <a:t>Вопросы к документам: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Кто были жертвами преступлений?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 в документах описано отношение к детям? 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forum.mediaport.ua/file.php?42,file=6092,in_body_attachment=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10" y="571480"/>
            <a:ext cx="8028086" cy="6000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318570"/>
            <a:ext cx="7715304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27 января, по решению ООН, во всем мире отмечается как Международный день памяти жертв Холокоста. В 1945г. в этот день Советская Армия освободила крупнейший из нацистских концентрационных лагерей — Освенцим (</a:t>
            </a:r>
            <a:r>
              <a:rPr lang="ru-RU" sz="3200" dirty="0" err="1" smtClean="0"/>
              <a:t>Аушвиц-Биркенау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7239000" cy="812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Картинка 27 из 18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280" y="1"/>
            <a:ext cx="3757619" cy="4857759"/>
          </a:xfrm>
          <a:prstGeom prst="rect">
            <a:avLst/>
          </a:prstGeom>
          <a:noFill/>
        </p:spPr>
      </p:pic>
      <p:pic>
        <p:nvPicPr>
          <p:cNvPr id="22532" name="Picture 4" descr="http://im2-tub.yandex.net/i?id=121327806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003771" cy="3214710"/>
          </a:xfrm>
          <a:prstGeom prst="rect">
            <a:avLst/>
          </a:prstGeom>
          <a:noFill/>
        </p:spPr>
      </p:pic>
      <p:pic>
        <p:nvPicPr>
          <p:cNvPr id="22534" name="Picture 6" descr="Картинка 44 из 188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571744"/>
            <a:ext cx="4262487" cy="3196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542</TotalTime>
  <Words>170</Words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"Холокост и дети: помнить и никогда не забывать". </vt:lpstr>
      <vt:lpstr>Эпиграф к уроку:</vt:lpstr>
      <vt:lpstr>Наша задача -  попытаться ответить на вопросы: </vt:lpstr>
      <vt:lpstr>Слайд 4</vt:lpstr>
      <vt:lpstr>Слайд 5</vt:lpstr>
      <vt:lpstr>Страшные цифры Холокоста:</vt:lpstr>
      <vt:lpstr>Вопросы к документам: </vt:lpstr>
      <vt:lpstr>Слайд 8</vt:lpstr>
      <vt:lpstr>Слайд 9</vt:lpstr>
      <vt:lpstr>Слайд 10</vt:lpstr>
      <vt:lpstr>Вечная память погибшим!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"Холокост и дети: помнить и никогда не забывать". </dc:title>
  <cp:lastModifiedBy>Школа</cp:lastModifiedBy>
  <cp:revision>13</cp:revision>
  <dcterms:modified xsi:type="dcterms:W3CDTF">2010-04-17T17:27:41Z</dcterms:modified>
</cp:coreProperties>
</file>