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6" r:id="rId3"/>
    <p:sldId id="287" r:id="rId4"/>
    <p:sldId id="257" r:id="rId5"/>
    <p:sldId id="284" r:id="rId6"/>
    <p:sldId id="259" r:id="rId7"/>
    <p:sldId id="285" r:id="rId8"/>
    <p:sldId id="262" r:id="rId9"/>
    <p:sldId id="267" r:id="rId10"/>
    <p:sldId id="269" r:id="rId11"/>
    <p:sldId id="270" r:id="rId12"/>
    <p:sldId id="271" r:id="rId13"/>
    <p:sldId id="286" r:id="rId14"/>
    <p:sldId id="264" r:id="rId15"/>
    <p:sldId id="265" r:id="rId16"/>
    <p:sldId id="277" r:id="rId17"/>
    <p:sldId id="279" r:id="rId18"/>
    <p:sldId id="282" r:id="rId19"/>
    <p:sldId id="283" r:id="rId20"/>
    <p:sldId id="266" r:id="rId21"/>
    <p:sldId id="280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2CAC7-0A85-4E8D-946E-31F9D6D4937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5BB4D-4EDC-490A-BBC1-9BABB4DA77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0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картинка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BB4D-4EDC-490A-BBC1-9BABB4DA77A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BB4D-4EDC-490A-BBC1-9BABB4DA77A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99000-7559-4FF0-AA60-193E2ED72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6034D-1198-4211-B8A1-50EAB7653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75458-722F-4778-AFE1-114252602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73AA9-1461-4BD7-8F45-98553BFDF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4E272-4B14-4BD6-9400-1D4FD69CC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2E66C-AFD0-431B-8611-85E2AECD0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5C90E-AE46-47CE-99A6-888C4E9B0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83E54-B662-43DB-AF20-2B3960DCF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6C9DD-DF88-4A05-A225-B62465212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895D-FF3C-456E-ABDB-962B87A36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0726E-5368-4519-B160-6A801B5F6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D39E1FF-8A44-4258-8EA3-2B32B3C37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Admin\&#1056;&#1072;&#1073;&#1086;&#1095;&#1080;&#1081;%20&#1089;&#1090;&#1086;&#1083;\&#1091;&#1095;&#1077;&#1073;&#1072;%20&#1072;&#1082;&#1090;&#1080;&#1074;&#1072;%205-7%20&#1082;&#1083;\&#1052;&#1072;&#1089;&#1100;&#1082;&#1086;%20&#1051;.&#1043;&#1060;&#1080;&#1079;&#1084;&#1080;&#1085;&#1091;&#1090;&#1082;&#1072;13&#1047;&#1074;&#1077;&#1079;&#1076;&#1086;&#1095;&#1077;&#1090;\dzink.ru-fizkultura_witch_doctor.mp3" TargetMode="Externa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1428736"/>
            <a:ext cx="6172200" cy="237538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Составление рассказа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 серии сюжетных картинок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«Неудачная охота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</a:t>
            </a:r>
            <a:endParaRPr lang="ru-RU" sz="1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1968" y="4941168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Подготовила: воспитатель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Бухтиярова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С.А.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88640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МУНИЦИПАЛЬНОЕ АВТОНОМНОЕ ДОШКОЛЬНОЕ ОБРАЗОВАТЕЛЬНОЕ УЧРЕЖДЕНИЕ ДЕТСКИЙ САД КОМБИНИРОВАННОГО ВИДА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«ЮГОРКА»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8243888" y="1125538"/>
            <a:ext cx="0" cy="4751387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1258888" y="5949950"/>
            <a:ext cx="6985000" cy="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258888" y="1125538"/>
            <a:ext cx="0" cy="4751387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1331913" y="1125538"/>
            <a:ext cx="3311525" cy="2016125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4643438" y="1196975"/>
            <a:ext cx="3529012" cy="1944688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258888" y="1125538"/>
            <a:ext cx="6985000" cy="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1547813" y="4076700"/>
            <a:ext cx="64087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Вам пришло письмо</a:t>
            </a: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3779838" y="2420938"/>
            <a:ext cx="2016125" cy="1439862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33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284663" y="2708275"/>
            <a:ext cx="1008062" cy="936625"/>
            <a:chOff x="340" y="1253"/>
            <a:chExt cx="635" cy="590"/>
          </a:xfrm>
        </p:grpSpPr>
        <p:sp>
          <p:nvSpPr>
            <p:cNvPr id="3083" name="AutoShape 1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AutoShape 19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animClr clrSpc="rgb" dir="cw"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set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49" grpId="0" animBg="1"/>
      <p:bldP spid="10250" grpId="0" animBg="1"/>
      <p:bldP spid="10251" grpId="0" animBg="1"/>
      <p:bldP spid="10252" grpId="0" animBg="1"/>
      <p:bldP spid="10247" grpId="0" animBg="1"/>
      <p:bldP spid="10256" grpId="0" animBg="1"/>
      <p:bldP spid="1025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 descr="фон44 клетка"/>
          <p:cNvSpPr>
            <a:spLocks noChangeArrowheads="1"/>
          </p:cNvSpPr>
          <p:nvPr/>
        </p:nvSpPr>
        <p:spPr bwMode="auto">
          <a:xfrm>
            <a:off x="468313" y="260350"/>
            <a:ext cx="8281987" cy="61928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27088" y="333375"/>
            <a:ext cx="770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Выполни гимнастику для глаз по схеме: </a:t>
            </a:r>
          </a:p>
        </p:txBody>
      </p:sp>
      <p:sp>
        <p:nvSpPr>
          <p:cNvPr id="4100" name="Line 7"/>
          <p:cNvSpPr>
            <a:spLocks noChangeShapeType="1"/>
          </p:cNvSpPr>
          <p:nvPr/>
        </p:nvSpPr>
        <p:spPr bwMode="auto">
          <a:xfrm>
            <a:off x="1331913" y="1484313"/>
            <a:ext cx="6911975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1" name="Line 8"/>
          <p:cNvSpPr>
            <a:spLocks noChangeShapeType="1"/>
          </p:cNvSpPr>
          <p:nvPr/>
        </p:nvSpPr>
        <p:spPr bwMode="auto">
          <a:xfrm flipH="1">
            <a:off x="1547813" y="1484313"/>
            <a:ext cx="6696075" cy="18002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2" name="Line 9"/>
          <p:cNvSpPr>
            <a:spLocks noChangeShapeType="1"/>
          </p:cNvSpPr>
          <p:nvPr/>
        </p:nvSpPr>
        <p:spPr bwMode="auto">
          <a:xfrm>
            <a:off x="1547813" y="3284538"/>
            <a:ext cx="6696075" cy="79216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3" name="Line 10"/>
          <p:cNvSpPr>
            <a:spLocks noChangeShapeType="1"/>
          </p:cNvSpPr>
          <p:nvPr/>
        </p:nvSpPr>
        <p:spPr bwMode="auto">
          <a:xfrm flipH="1">
            <a:off x="1187450" y="4076700"/>
            <a:ext cx="7058025" cy="12954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1258888" y="1268413"/>
            <a:ext cx="433387" cy="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7885113" y="1557338"/>
            <a:ext cx="433387" cy="144462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1476375" y="3500438"/>
            <a:ext cx="431800" cy="71437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7812088" y="4365625"/>
            <a:ext cx="504825" cy="142875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3" presetClass="exit" presetSubtype="5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50867E-6 L 0.7559 0.000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6647E-6 L -0.64584 0.24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1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0.01596 L 0.65347 0.1102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1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10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77457E-6 L -0.75208 0.1782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1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2" grpId="1"/>
      <p:bldP spid="9230" grpId="0" animBg="1"/>
      <p:bldP spid="9230" grpId="1" animBg="1"/>
      <p:bldP spid="9231" grpId="0" animBg="1"/>
      <p:bldP spid="9231" grpId="1" animBg="1"/>
      <p:bldP spid="9237" grpId="0" animBg="1"/>
      <p:bldP spid="9237" grpId="1" animBg="1"/>
      <p:bldP spid="9238" grpId="0" animBg="1"/>
      <p:bldP spid="923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89" y="1428736"/>
            <a:ext cx="2370117" cy="3429024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00174"/>
            <a:ext cx="2428892" cy="3519335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86058"/>
            <a:ext cx="7467600" cy="4286280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214662"/>
            <a:ext cx="7500990" cy="3643338"/>
          </a:xfrm>
        </p:spPr>
        <p:txBody>
          <a:bodyPr>
            <a:normAutofit fontScale="40000" lnSpcReduction="20000"/>
          </a:bodyPr>
          <a:lstStyle/>
          <a:p>
            <a:r>
              <a:rPr lang="ru-RU" sz="4200" i="1" dirty="0" smtClean="0"/>
              <a:t>Составление предложений по опорным словам.</a:t>
            </a:r>
            <a:br>
              <a:rPr lang="ru-RU" sz="4200" i="1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b="1" dirty="0" smtClean="0">
                <a:solidFill>
                  <a:srgbClr val="FF0000"/>
                </a:solidFill>
              </a:rPr>
              <a:t>Бесшумно - кот – поднимается – по – стволу.</a:t>
            </a:r>
            <a:br>
              <a:rPr lang="ru-RU" sz="4200" b="1" dirty="0" smtClean="0">
                <a:solidFill>
                  <a:srgbClr val="FF0000"/>
                </a:solidFill>
              </a:rPr>
            </a:br>
            <a:r>
              <a:rPr lang="ru-RU" sz="4200" dirty="0" smtClean="0"/>
              <a:t> (Кот бесшумно поднимается по стволу).</a:t>
            </a:r>
            <a:r>
              <a:rPr lang="ru-RU" sz="4200" b="1" dirty="0" smtClean="0">
                <a:solidFill>
                  <a:srgbClr val="FF0000"/>
                </a:solidFill>
              </a:rPr>
              <a:t> </a:t>
            </a:r>
            <a:br>
              <a:rPr lang="ru-RU" sz="4200" b="1" dirty="0" smtClean="0">
                <a:solidFill>
                  <a:srgbClr val="FF0000"/>
                </a:solidFill>
              </a:rPr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b="1" dirty="0" smtClean="0">
                <a:solidFill>
                  <a:srgbClr val="FF0000"/>
                </a:solidFill>
              </a:rPr>
              <a:t>Птицы – на – сидят – высоко – ветке.</a:t>
            </a:r>
            <a:br>
              <a:rPr lang="ru-RU" sz="4200" b="1" dirty="0" smtClean="0">
                <a:solidFill>
                  <a:srgbClr val="FF0000"/>
                </a:solidFill>
              </a:rPr>
            </a:b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</a:rPr>
              <a:t>(Птицы сидят высоко на ветке.)</a:t>
            </a: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b="1" dirty="0" smtClean="0">
                <a:solidFill>
                  <a:srgbClr val="FF0000"/>
                </a:solidFill>
              </a:rPr>
              <a:t/>
            </a:r>
            <a:br>
              <a:rPr lang="ru-RU" sz="4200" b="1" dirty="0" smtClean="0">
                <a:solidFill>
                  <a:srgbClr val="FF0000"/>
                </a:solidFill>
              </a:rPr>
            </a:br>
            <a:r>
              <a:rPr lang="ru-RU" sz="4200" b="1" dirty="0" smtClean="0">
                <a:solidFill>
                  <a:srgbClr val="FF0000"/>
                </a:solidFill>
              </a:rPr>
              <a:t>Чирикают – они –громко – и – кота – не замечают.</a:t>
            </a:r>
            <a:br>
              <a:rPr lang="ru-RU" sz="4200" b="1" dirty="0" smtClean="0">
                <a:solidFill>
                  <a:srgbClr val="FF0000"/>
                </a:solidFill>
              </a:rPr>
            </a:br>
            <a:r>
              <a:rPr lang="ru-RU" sz="4200" dirty="0" smtClean="0"/>
              <a:t>(Они громко чирикают и не замечают кота.)</a:t>
            </a:r>
            <a:br>
              <a:rPr lang="ru-RU" sz="4200" dirty="0" smtClean="0"/>
            </a:br>
            <a:r>
              <a:rPr lang="ru-RU" sz="4200" b="1" dirty="0" smtClean="0">
                <a:solidFill>
                  <a:srgbClr val="FF0000"/>
                </a:solidFill>
              </a:rPr>
              <a:t/>
            </a:r>
            <a:br>
              <a:rPr lang="ru-RU" sz="4200" b="1" dirty="0" smtClean="0">
                <a:solidFill>
                  <a:srgbClr val="FF0000"/>
                </a:solidFill>
              </a:rPr>
            </a:br>
            <a:r>
              <a:rPr lang="ru-RU" sz="4200" b="1" dirty="0" smtClean="0">
                <a:solidFill>
                  <a:srgbClr val="FF0000"/>
                </a:solidFill>
              </a:rPr>
              <a:t>За – тонкую – ухватился – лапой – кот – ветку.</a:t>
            </a:r>
            <a:br>
              <a:rPr lang="ru-RU" sz="4200" b="1" dirty="0" smtClean="0">
                <a:solidFill>
                  <a:srgbClr val="FF0000"/>
                </a:solidFill>
              </a:rPr>
            </a:br>
            <a:r>
              <a:rPr lang="ru-RU" sz="4200" dirty="0" smtClean="0"/>
              <a:t>(Кот ухватился лапой за тонкую ветку).</a:t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>И… </a:t>
            </a:r>
            <a:br>
              <a:rPr lang="ru-RU" sz="4200" dirty="0" smtClean="0"/>
            </a:br>
            <a:r>
              <a:rPr lang="ru-RU" sz="4200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14818"/>
            <a:ext cx="535785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571876"/>
            <a:ext cx="535785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929198"/>
            <a:ext cx="585791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535785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57165"/>
            <a:ext cx="2000264" cy="2643207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071942"/>
            <a:ext cx="7467600" cy="2428884"/>
          </a:xfrm>
        </p:spPr>
        <p:txBody>
          <a:bodyPr>
            <a:normAutofit/>
          </a:bodyPr>
          <a:lstStyle/>
          <a:p>
            <a:r>
              <a:rPr lang="ru-RU" sz="1800" b="1" u="sng" dirty="0" smtClean="0"/>
              <a:t>подбор слов обозначающих действие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- Ветка. (Обломилась, сломалась, надломилась, треснула).</a:t>
            </a:r>
            <a:br>
              <a:rPr lang="ru-RU" sz="1800" dirty="0" smtClean="0"/>
            </a:br>
            <a:r>
              <a:rPr lang="ru-RU" sz="1800" dirty="0" smtClean="0"/>
              <a:t>- Кот Вася.(Упал, свалился, плюхнулся, ударился).</a:t>
            </a:r>
            <a:br>
              <a:rPr lang="ru-RU" sz="1800" dirty="0" smtClean="0"/>
            </a:br>
            <a:r>
              <a:rPr lang="ru-RU" sz="1800" dirty="0" smtClean="0"/>
              <a:t>- Воробьи. (Улетели, взлетели, вспорхнули)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14480" y="357166"/>
            <a:ext cx="5715040" cy="37862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00042"/>
            <a:ext cx="2428892" cy="3519335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 rot="16200000">
            <a:off x="3964778" y="178571"/>
            <a:ext cx="2286017" cy="3786214"/>
            <a:chOff x="1071538" y="1071546"/>
            <a:chExt cx="2571769" cy="3756025"/>
          </a:xfrm>
        </p:grpSpPr>
        <p:sp>
          <p:nvSpPr>
            <p:cNvPr id="8" name="Овал 7"/>
            <p:cNvSpPr/>
            <p:nvPr/>
          </p:nvSpPr>
          <p:spPr>
            <a:xfrm>
              <a:off x="2000232" y="1714488"/>
              <a:ext cx="785818" cy="785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00166" y="2571744"/>
              <a:ext cx="785818" cy="785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000232" y="3714752"/>
              <a:ext cx="785818" cy="42862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142976" y="3786190"/>
              <a:ext cx="500066" cy="785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 descr="C:\Documents and Settings\Учитель\Рабочий стол\анимации\2010-12 (дек)\сканирование0126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AF1"/>
                </a:clrFrom>
                <a:clrTo>
                  <a:srgbClr val="FFFAF1">
                    <a:alpha val="0"/>
                  </a:srgbClr>
                </a:clrTo>
              </a:clrChange>
            </a:blip>
            <a:srcRect t="3981" r="1866" b="11710"/>
            <a:stretch>
              <a:fillRect/>
            </a:stretch>
          </p:blipFill>
          <p:spPr bwMode="auto">
            <a:xfrm rot="16200000" flipV="1">
              <a:off x="479410" y="1663674"/>
              <a:ext cx="3756025" cy="2571769"/>
            </a:xfrm>
            <a:prstGeom prst="rect">
              <a:avLst/>
            </a:prstGeom>
            <a:noFill/>
          </p:spPr>
        </p:pic>
      </p:grpSp>
      <p:pic>
        <p:nvPicPr>
          <p:cNvPr id="3076" name="Picture 4" descr="C:\Documents and Settings\Учитель\Рабочий стол\анимации\2010-11 (ноя)\сканирование007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1"/>
              </a:clrFrom>
              <a:clrTo>
                <a:srgbClr val="FFFE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0"/>
            <a:ext cx="4429156" cy="66199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C -0.00799 -0.00718 -0.00209 -0.00486 -0.01129 0.00208 C -0.01285 0.00324 -0.01459 0.00301 -0.01615 0.00416 C -0.03004 0.01412 -0.04115 0.02731 -0.05643 0.03217 C -0.06389 0.03703 -0.07205 0.04097 -0.079 0.04722 C -0.08559 0.05301 -0.09254 0.06111 -0.1 0.06435 C -0.10972 0.07384 -0.1158 0.08333 -0.12413 0.09444 C -0.12726 0.10602 -0.1316 0.11458 -0.13386 0.12685 C -0.13611 0.13889 -0.13681 0.15185 -0.14028 0.16342 C -0.14236 0.1706 -0.1467 0.18472 -0.1467 0.18495 C -0.14514 0.18773 -0.14219 0.18981 -0.14184 0.19352 C -0.14132 0.19953 -0.14531 0.20486 -0.1467 0.21065 C -0.14618 0.21342 -0.14462 0.21643 -0.14514 0.21921 C -0.14584 0.22268 -0.14879 0.22453 -0.15 0.22778 C -0.16424 0.26227 -0.14063 0.21504 -0.15972 0.24722 C -0.16962 0.26389 -0.15955 0.25324 -0.16927 0.26227 C -0.17726 0.27778 -0.18941 0.28125 -0.2 0.29028 C -0.20521 0.29467 -0.21459 0.30532 -0.21459 0.30555 C -0.2224 0.32153 -0.21163 0.30185 -0.22413 0.31597 C -0.22986 0.32245 -0.2349 0.33032 -0.24028 0.3375 C -0.24393 0.34236 -0.24479 0.34977 -0.24844 0.35463 C -0.25261 0.36018 -0.25851 0.3625 -0.26285 0.36759 C -0.26719 0.37268 -0.27014 0.3794 -0.27413 0.38472 C -0.27882 0.39097 -0.29115 0.40278 -0.29514 0.41065 C -0.29879 0.41805 -0.29948 0.4206 -0.30643 0.42569 C -0.31146 0.4294 -0.31736 0.43078 -0.32257 0.43426 C -0.32361 0.43634 -0.32552 0.43819 -0.32587 0.44074 C -0.32726 0.45208 -0.30938 0.47615 -0.33056 0.44722 C -0.329 0.44583 -0.32587 0.44537 -0.32587 0.44282 C -0.32587 0.44028 -0.32917 0.44028 -0.33056 0.43865 C -0.33229 0.4368 -0.33386 0.43426 -0.33542 0.43217 C -0.34427 0.44398 -0.35278 0.45509 -0.35972 0.46875 C -0.3566 0.48009 -0.3467 0.48703 -0.33872 0.49236 C -0.33559 0.49444 -0.33212 0.49467 -0.329 0.49676 C -0.32726 0.49791 -0.32413 0.50092 -0.32413 0.50115 " pathEditMode="relative" rAng="0" ptsTypes="ffffffffffffffffffffffffffffffffff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0" y="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Учитель\Рабочий стол\анимации\2010-11 (ноя)\сканирование007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1"/>
              </a:clrFrom>
              <a:clrTo>
                <a:srgbClr val="FFFE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238025"/>
            <a:ext cx="4429156" cy="6619975"/>
          </a:xfrm>
          <a:prstGeom prst="rect">
            <a:avLst/>
          </a:prstGeom>
          <a:noFill/>
        </p:spPr>
      </p:pic>
      <p:grpSp>
        <p:nvGrpSpPr>
          <p:cNvPr id="2" name="Группа 17"/>
          <p:cNvGrpSpPr/>
          <p:nvPr/>
        </p:nvGrpSpPr>
        <p:grpSpPr>
          <a:xfrm rot="20198504">
            <a:off x="-2942918" y="5370100"/>
            <a:ext cx="2286017" cy="3786214"/>
            <a:chOff x="1071538" y="1071546"/>
            <a:chExt cx="2571769" cy="3756025"/>
          </a:xfrm>
        </p:grpSpPr>
        <p:sp>
          <p:nvSpPr>
            <p:cNvPr id="8" name="Овал 7"/>
            <p:cNvSpPr/>
            <p:nvPr/>
          </p:nvSpPr>
          <p:spPr>
            <a:xfrm>
              <a:off x="2000232" y="1714488"/>
              <a:ext cx="785818" cy="785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00166" y="2571744"/>
              <a:ext cx="785818" cy="785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000232" y="3714752"/>
              <a:ext cx="785818" cy="42862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142976" y="3786190"/>
              <a:ext cx="500066" cy="785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 descr="C:\Documents and Settings\Учитель\Рабочий стол\анимации\2010-12 (дек)\сканирование0126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AF1"/>
                </a:clrFrom>
                <a:clrTo>
                  <a:srgbClr val="FFFAF1">
                    <a:alpha val="0"/>
                  </a:srgbClr>
                </a:clrTo>
              </a:clrChange>
            </a:blip>
            <a:srcRect t="3981" r="1866" b="11710"/>
            <a:stretch>
              <a:fillRect/>
            </a:stretch>
          </p:blipFill>
          <p:spPr bwMode="auto">
            <a:xfrm rot="16200000" flipV="1">
              <a:off x="479410" y="1663674"/>
              <a:ext cx="3756025" cy="257176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1 0.19349 C 0.04983 0.17109 0.06476 0.15008 0.07622 0.12468 C 0.08195 0.11198 0.0849 0.09744 0.09098 0.0852 C 0.12066 0.02586 0.16337 -0.02771 0.18733 -0.09213 C 0.19601 -0.11499 0.20816 -0.13323 0.21685 -0.15609 C 0.22466 -0.17664 0.22778 -0.19187 0.24289 -0.2055 C 0.25973 -0.23967 0.24705 -0.21612 0.28733 -0.26945 C 0.29046 -0.27361 0.29132 -0.28031 0.29462 -0.28423 C 0.30261 -0.2937 0.31233 -0.30016 0.32066 -0.30894 C 0.35053 -0.34057 0.37726 -0.37936 0.40955 -0.4073 C 0.42205 -0.43247 0.42587 -0.44609 0.43542 -0.47149 C 0.43664 -0.48788 0.43994 -0.50427 0.43907 -0.52067 C 0.43837 -0.53314 0.43108 -0.54329 0.42796 -0.55507 C 0.42917 -0.57146 0.42778 -0.58878 0.43178 -0.60448 C 0.43803 -0.62919 0.4658 -0.67444 0.47987 -0.69314 C 0.48421 -0.69892 0.49028 -0.70215 0.49462 -0.70792 C 0.50591 -0.72293 0.51198 -0.74279 0.52796 -0.75225 C 0.5408 -0.75987 0.55851 -0.7608 0.5724 -0.76703 C 0.58473 -0.76541 0.59775 -0.7668 0.60955 -0.76195 C 0.61806 -0.75849 0.62292 -0.74417 0.63178 -0.74232 C 0.63924 -0.74071 0.64653 -0.73909 0.654 -0.73748 C 0.65643 -0.72432 0.65556 -0.68668 0.66129 -0.69799 C 0.67761 -0.73032 0.67622 -0.71577 0.67622 -0.73748 " pathEditMode="relative" rAng="0" ptsTypes="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-4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 rot="16362250">
            <a:off x="2230645" y="3267010"/>
            <a:ext cx="2286017" cy="3786214"/>
            <a:chOff x="1071538" y="1071546"/>
            <a:chExt cx="2571769" cy="3756025"/>
          </a:xfrm>
        </p:grpSpPr>
        <p:sp>
          <p:nvSpPr>
            <p:cNvPr id="8" name="Овал 7"/>
            <p:cNvSpPr/>
            <p:nvPr/>
          </p:nvSpPr>
          <p:spPr>
            <a:xfrm>
              <a:off x="2000232" y="1714488"/>
              <a:ext cx="785818" cy="785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00166" y="2571744"/>
              <a:ext cx="785818" cy="785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000232" y="3714752"/>
              <a:ext cx="785818" cy="42862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142976" y="3786190"/>
              <a:ext cx="500066" cy="785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 descr="C:\Documents and Settings\Учитель\Рабочий стол\анимации\2010-12 (дек)\сканирование0126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AF1"/>
                </a:clrFrom>
                <a:clrTo>
                  <a:srgbClr val="FFFAF1">
                    <a:alpha val="0"/>
                  </a:srgbClr>
                </a:clrTo>
              </a:clrChange>
            </a:blip>
            <a:srcRect t="3981" r="1866" b="11710"/>
            <a:stretch>
              <a:fillRect/>
            </a:stretch>
          </p:blipFill>
          <p:spPr bwMode="auto">
            <a:xfrm rot="16200000" flipV="1">
              <a:off x="479410" y="1663674"/>
              <a:ext cx="3756025" cy="2571769"/>
            </a:xfrm>
            <a:prstGeom prst="rect">
              <a:avLst/>
            </a:prstGeom>
            <a:noFill/>
          </p:spPr>
        </p:pic>
      </p:grpSp>
      <p:pic>
        <p:nvPicPr>
          <p:cNvPr id="3076" name="Picture 4" descr="C:\Documents and Settings\Учитель\Рабочий стол\анимации\2010-11 (ноя)\сканирование007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1"/>
              </a:clrFrom>
              <a:clrTo>
                <a:srgbClr val="FFFE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38025"/>
            <a:ext cx="4429156" cy="66199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Учитель\Рабочий стол\анимации\2010-11 (ноя)\сканирование007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1"/>
              </a:clrFrom>
              <a:clrTo>
                <a:srgbClr val="FFFE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0"/>
            <a:ext cx="4429156" cy="6619975"/>
          </a:xfrm>
          <a:prstGeom prst="rect">
            <a:avLst/>
          </a:prstGeom>
          <a:noFill/>
        </p:spPr>
      </p:pic>
      <p:grpSp>
        <p:nvGrpSpPr>
          <p:cNvPr id="2" name="Группа 17"/>
          <p:cNvGrpSpPr/>
          <p:nvPr/>
        </p:nvGrpSpPr>
        <p:grpSpPr>
          <a:xfrm rot="16362250">
            <a:off x="2659273" y="3733843"/>
            <a:ext cx="2286017" cy="3786214"/>
            <a:chOff x="1071538" y="1071546"/>
            <a:chExt cx="2571769" cy="3756025"/>
          </a:xfrm>
        </p:grpSpPr>
        <p:sp>
          <p:nvSpPr>
            <p:cNvPr id="8" name="Овал 7"/>
            <p:cNvSpPr/>
            <p:nvPr/>
          </p:nvSpPr>
          <p:spPr>
            <a:xfrm>
              <a:off x="2000232" y="1714488"/>
              <a:ext cx="785818" cy="785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00166" y="2571744"/>
              <a:ext cx="785818" cy="785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000232" y="3714752"/>
              <a:ext cx="785818" cy="42862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142976" y="3786190"/>
              <a:ext cx="500066" cy="785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 descr="C:\Documents and Settings\Учитель\Рабочий стол\анимации\2010-12 (дек)\сканирование0126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AF1"/>
                </a:clrFrom>
                <a:clrTo>
                  <a:srgbClr val="FFFAF1">
                    <a:alpha val="0"/>
                  </a:srgbClr>
                </a:clrTo>
              </a:clrChange>
            </a:blip>
            <a:srcRect t="3981" r="1866" b="11710"/>
            <a:stretch>
              <a:fillRect/>
            </a:stretch>
          </p:blipFill>
          <p:spPr bwMode="auto">
            <a:xfrm rot="16200000" flipV="1">
              <a:off x="479410" y="1663674"/>
              <a:ext cx="3756025" cy="257176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Примерный рассказ.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         После вкусного обеда, кот Вася решил почистить шерстку. Пригревало осеннее солнышко. Вася уютно расположился под деревом. Вдруг его внимание привлекли птичьи голоса. Это громко чирикали воробьи. Кот тихо подошел к дереву и стал  бесшумно подниматься по его стволу. Воробьи не обращали на него внимания и продолжали спорить. Вася был уже совсем близко. Но тут ветка хрустнула и сломалась. Воробьи улетели, а кот Вася упал на землю. Ему было очень обидно, что он так  неудачно поохотился.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6632"/>
            <a:ext cx="7643192" cy="6357320"/>
          </a:xfrm>
        </p:spPr>
        <p:txBody>
          <a:bodyPr>
            <a:noAutofit/>
          </a:bodyPr>
          <a:lstStyle/>
          <a:p>
            <a:r>
              <a:rPr lang="ru-RU" sz="1900" u="sng" dirty="0" smtClean="0">
                <a:cs typeface="Times New Roman" pitchFamily="18" charset="0"/>
              </a:rPr>
              <a:t>Состав группы</a:t>
            </a:r>
            <a:r>
              <a:rPr lang="ru-RU" sz="1900" dirty="0" smtClean="0"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1800" dirty="0" smtClean="0">
                <a:cs typeface="Times New Roman" pitchFamily="18" charset="0"/>
              </a:rPr>
              <a:t>   </a:t>
            </a:r>
            <a:r>
              <a:rPr lang="ru-RU" sz="1800" dirty="0" err="1" smtClean="0">
                <a:cs typeface="Times New Roman" pitchFamily="18" charset="0"/>
              </a:rPr>
              <a:t>Бухтиярова</a:t>
            </a:r>
            <a:r>
              <a:rPr lang="ru-RU" sz="1800" dirty="0" smtClean="0">
                <a:cs typeface="Times New Roman" pitchFamily="18" charset="0"/>
              </a:rPr>
              <a:t> С.А. МАДОУ ДСКВ «</a:t>
            </a:r>
            <a:r>
              <a:rPr lang="ru-RU" sz="1800" dirty="0" err="1" smtClean="0">
                <a:cs typeface="Times New Roman" pitchFamily="18" charset="0"/>
              </a:rPr>
              <a:t>Югорка</a:t>
            </a:r>
            <a:r>
              <a:rPr lang="ru-RU" sz="1800" dirty="0" smtClean="0">
                <a:cs typeface="Times New Roman" pitchFamily="18" charset="0"/>
              </a:rPr>
              <a:t>», </a:t>
            </a:r>
          </a:p>
          <a:p>
            <a:pPr>
              <a:buNone/>
            </a:pPr>
            <a:r>
              <a:rPr lang="ru-RU" sz="1800" dirty="0" smtClean="0">
                <a:cs typeface="Times New Roman" pitchFamily="18" charset="0"/>
              </a:rPr>
              <a:t>   Воспитатель детей 5 – 6 лет группы компенсирующей направленности</a:t>
            </a:r>
          </a:p>
          <a:p>
            <a:r>
              <a:rPr lang="ru-RU" sz="1900" u="sng" dirty="0" smtClean="0">
                <a:cs typeface="Times New Roman" pitchFamily="18" charset="0"/>
              </a:rPr>
              <a:t>Предмет</a:t>
            </a:r>
            <a:r>
              <a:rPr lang="ru-RU" sz="1900" dirty="0" smtClean="0">
                <a:cs typeface="Times New Roman" pitchFamily="18" charset="0"/>
              </a:rPr>
              <a:t>: коррекционно-развивающее занятие</a:t>
            </a:r>
          </a:p>
          <a:p>
            <a:r>
              <a:rPr lang="ru-RU" sz="1900" u="sng" dirty="0" smtClean="0">
                <a:cs typeface="Times New Roman" pitchFamily="18" charset="0"/>
              </a:rPr>
              <a:t>Возраст</a:t>
            </a:r>
            <a:r>
              <a:rPr lang="ru-RU" sz="1900" dirty="0" smtClean="0">
                <a:cs typeface="Times New Roman" pitchFamily="18" charset="0"/>
              </a:rPr>
              <a:t>: группа детей 5 – 6 лет компенсирующей направленности</a:t>
            </a:r>
          </a:p>
          <a:p>
            <a:r>
              <a:rPr lang="ru-RU" sz="1900" u="sng" dirty="0" smtClean="0">
                <a:cs typeface="Times New Roman" pitchFamily="18" charset="0"/>
              </a:rPr>
              <a:t>Направление коррекционной работы</a:t>
            </a:r>
            <a:r>
              <a:rPr lang="ru-RU" sz="1900" dirty="0" smtClean="0">
                <a:cs typeface="Times New Roman" pitchFamily="18" charset="0"/>
              </a:rPr>
              <a:t>: развитие самостоятельной развернутой фразовой речи</a:t>
            </a:r>
          </a:p>
          <a:p>
            <a:r>
              <a:rPr lang="ru-RU" sz="1900" u="sng" dirty="0" smtClean="0">
                <a:cs typeface="Times New Roman" pitchFamily="18" charset="0"/>
              </a:rPr>
              <a:t>Целевая группа</a:t>
            </a:r>
            <a:r>
              <a:rPr lang="ru-RU" sz="1900" dirty="0" smtClean="0">
                <a:cs typeface="Times New Roman" pitchFamily="18" charset="0"/>
              </a:rPr>
              <a:t>: дети имеющие ОНР</a:t>
            </a:r>
          </a:p>
          <a:p>
            <a:r>
              <a:rPr lang="ru-RU" sz="1900" u="sng" dirty="0" smtClean="0">
                <a:cs typeface="Times New Roman" pitchFamily="18" charset="0"/>
              </a:rPr>
              <a:t>Название темы: </a:t>
            </a:r>
            <a:r>
              <a:rPr lang="ru-RU" sz="1900" dirty="0" smtClean="0">
                <a:cs typeface="Times New Roman" pitchFamily="18" charset="0"/>
              </a:rPr>
              <a:t>«Составление рассказа по серии сюжетных картин»</a:t>
            </a:r>
          </a:p>
          <a:p>
            <a:r>
              <a:rPr lang="ru-RU" sz="1900" u="sng" dirty="0" smtClean="0">
                <a:cs typeface="Times New Roman" pitchFamily="18" charset="0"/>
              </a:rPr>
              <a:t>Основные особенности использования ЦОР: </a:t>
            </a:r>
            <a:r>
              <a:rPr lang="ru-RU" sz="1900" dirty="0" smtClean="0">
                <a:cs typeface="Times New Roman" pitchFamily="18" charset="0"/>
              </a:rPr>
              <a:t>на занятиях используются интернет-ресурсы, программы </a:t>
            </a:r>
            <a:r>
              <a:rPr lang="en-US" sz="1900" dirty="0" smtClean="0">
                <a:cs typeface="Times New Roman" pitchFamily="18" charset="0"/>
              </a:rPr>
              <a:t>MS Word</a:t>
            </a:r>
            <a:r>
              <a:rPr lang="ru-RU" sz="1900" dirty="0" smtClean="0">
                <a:cs typeface="Times New Roman" pitchFamily="18" charset="0"/>
              </a:rPr>
              <a:t>, </a:t>
            </a:r>
            <a:r>
              <a:rPr lang="en-US" sz="1900" dirty="0" smtClean="0">
                <a:cs typeface="Times New Roman" pitchFamily="18" charset="0"/>
              </a:rPr>
              <a:t>MS Power Point</a:t>
            </a:r>
          </a:p>
          <a:p>
            <a:r>
              <a:rPr lang="ru-RU" sz="1900" u="sng" dirty="0" smtClean="0">
                <a:cs typeface="Times New Roman" pitchFamily="18" charset="0"/>
              </a:rPr>
              <a:t>Средства обучения</a:t>
            </a:r>
            <a:r>
              <a:rPr lang="ru-RU" sz="1900" dirty="0" smtClean="0">
                <a:cs typeface="Times New Roman" pitchFamily="18" charset="0"/>
              </a:rPr>
              <a:t>: </a:t>
            </a:r>
            <a:r>
              <a:rPr lang="ru-RU" sz="1900" dirty="0" err="1" smtClean="0">
                <a:cs typeface="Times New Roman" pitchFamily="18" charset="0"/>
              </a:rPr>
              <a:t>мультимедийный</a:t>
            </a:r>
            <a:r>
              <a:rPr lang="ru-RU" sz="1900" dirty="0" smtClean="0">
                <a:cs typeface="Times New Roman" pitchFamily="18" charset="0"/>
              </a:rPr>
              <a:t> </a:t>
            </a:r>
            <a:r>
              <a:rPr lang="ru-RU" sz="1900" dirty="0" err="1" smtClean="0">
                <a:cs typeface="Times New Roman" pitchFamily="18" charset="0"/>
              </a:rPr>
              <a:t>проектор,персональный</a:t>
            </a:r>
            <a:r>
              <a:rPr lang="ru-RU" sz="1900" dirty="0" smtClean="0">
                <a:cs typeface="Times New Roman" pitchFamily="18" charset="0"/>
              </a:rPr>
              <a:t> компьютер</a:t>
            </a:r>
          </a:p>
          <a:p>
            <a:r>
              <a:rPr lang="ru-RU" sz="1900" u="sng" dirty="0" smtClean="0">
                <a:cs typeface="Times New Roman" pitchFamily="18" charset="0"/>
              </a:rPr>
              <a:t>Цель</a:t>
            </a:r>
            <a:r>
              <a:rPr lang="ru-RU" sz="1900" dirty="0" smtClean="0">
                <a:cs typeface="Times New Roman" pitchFamily="18" charset="0"/>
              </a:rPr>
              <a:t>: научить детей составлять рассказ по серии сюжетных картин самостоятельно</a:t>
            </a:r>
            <a:endParaRPr lang="ru-RU" sz="19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643182"/>
            <a:ext cx="68756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внимание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Источники: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Глухов</a:t>
            </a:r>
            <a:r>
              <a:rPr lang="ru-RU" dirty="0" smtClean="0"/>
              <a:t> В.П. Формирование связной речи детей дошкольного возраста с общим речевым недоразвитием </a:t>
            </a:r>
            <a:r>
              <a:rPr lang="en-US" dirty="0" smtClean="0"/>
              <a:t>/ / </a:t>
            </a:r>
            <a:r>
              <a:rPr lang="ru-RU" dirty="0" smtClean="0"/>
              <a:t>В.П. </a:t>
            </a:r>
            <a:r>
              <a:rPr lang="ru-RU" dirty="0" err="1" smtClean="0"/>
              <a:t>Глухов</a:t>
            </a:r>
            <a:r>
              <a:rPr lang="ru-RU" dirty="0" smtClean="0"/>
              <a:t>. – 2- изд., </a:t>
            </a:r>
            <a:r>
              <a:rPr lang="ru-RU" dirty="0" err="1" smtClean="0"/>
              <a:t>испр</a:t>
            </a:r>
            <a:r>
              <a:rPr lang="ru-RU" dirty="0" smtClean="0"/>
              <a:t>. И доп. – М. ;АРКТИ, 2004</a:t>
            </a:r>
          </a:p>
          <a:p>
            <a:r>
              <a:rPr lang="ru-RU" dirty="0" err="1" smtClean="0"/>
              <a:t>Гомзяк</a:t>
            </a:r>
            <a:r>
              <a:rPr lang="ru-RU" dirty="0" smtClean="0"/>
              <a:t> О.С. «Говорим правильно» – М. : Издательство «ГНОМ и Д», 2007</a:t>
            </a:r>
          </a:p>
          <a:p>
            <a:r>
              <a:rPr lang="ru-RU" dirty="0" err="1" smtClean="0"/>
              <a:t>Коноваленко</a:t>
            </a:r>
            <a:r>
              <a:rPr lang="ru-RU" dirty="0" smtClean="0"/>
              <a:t> В.В. </a:t>
            </a:r>
            <a:r>
              <a:rPr lang="ru-RU" dirty="0" err="1" smtClean="0"/>
              <a:t>Коноваленко</a:t>
            </a:r>
            <a:r>
              <a:rPr lang="ru-RU" dirty="0" smtClean="0"/>
              <a:t> С.В. Развитие связной речи. Фронтальные логопедические занятия в старшей группе для детей с ОНР. – М.: Издательство «ГНОМ и Д», 2001</a:t>
            </a:r>
          </a:p>
          <a:p>
            <a:r>
              <a:rPr lang="ru-RU" dirty="0" err="1" smtClean="0"/>
              <a:t>Нищева</a:t>
            </a:r>
            <a:r>
              <a:rPr lang="ru-RU" dirty="0" smtClean="0"/>
              <a:t> Н.В. Система коррекционной работы в логопедической группе для детей с общим недоразвитием речи</a:t>
            </a:r>
            <a:r>
              <a:rPr lang="en-US" dirty="0" smtClean="0"/>
              <a:t>/ </a:t>
            </a:r>
            <a:r>
              <a:rPr lang="ru-RU" dirty="0" smtClean="0"/>
              <a:t>Н.В. </a:t>
            </a:r>
            <a:r>
              <a:rPr lang="ru-RU" dirty="0" err="1" smtClean="0"/>
              <a:t>Нищева</a:t>
            </a:r>
            <a:r>
              <a:rPr lang="ru-RU" dirty="0" smtClean="0"/>
              <a:t>. – СПб. : ДЕТСТВО – ПРЕСС, 2001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94096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/>
              <a:t>Коррекционно-образовательная: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- обучать детей составлению рассказа по серии сюжетных картин.</a:t>
            </a:r>
          </a:p>
          <a:p>
            <a:r>
              <a:rPr lang="ru-RU" i="1" dirty="0" smtClean="0"/>
              <a:t>Коррекционно-развивающая: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- развивать умение строить последовательно свое высказывание;</a:t>
            </a:r>
          </a:p>
          <a:p>
            <a:pPr>
              <a:buNone/>
            </a:pPr>
            <a:r>
              <a:rPr lang="ru-RU" dirty="0" smtClean="0"/>
              <a:t>   - упражнять в составлении предложений по опорным словам, в подборе слов обозначающих действие, в подборе антонимов, предлогов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- активизировать и расширять словарь детей по теме «Домашние животные»;</a:t>
            </a:r>
          </a:p>
          <a:p>
            <a:pPr>
              <a:buNone/>
            </a:pPr>
            <a:r>
              <a:rPr lang="ru-RU" dirty="0" smtClean="0"/>
              <a:t>   - развивать память, внимание, умение ориентироваться в пространстве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i="1" dirty="0" smtClean="0"/>
              <a:t>Коррекционно-воспитательная: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- воспитывать у детей любознательность к окружающей природе.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57166"/>
            <a:ext cx="2000263" cy="2893929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571876"/>
            <a:ext cx="2194627" cy="2943227"/>
          </a:xfrm>
          <a:prstGeom prst="flowChartAlternate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429000"/>
            <a:ext cx="2143140" cy="3079392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28604"/>
            <a:ext cx="2267940" cy="3286124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1428728" y="428604"/>
            <a:ext cx="6429420" cy="228601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85852" y="3286124"/>
            <a:ext cx="6286544" cy="300039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- Что вы видите на картине? (дом, кот , дерево, воробьи </a:t>
            </a:r>
          </a:p>
          <a:p>
            <a:r>
              <a:rPr lang="ru-RU" dirty="0" smtClean="0"/>
              <a:t>- Какое время года изображено на картине? Почему? </a:t>
            </a:r>
          </a:p>
          <a:p>
            <a:r>
              <a:rPr lang="ru-RU" dirty="0" smtClean="0"/>
              <a:t>- Где сидит кот? (кот сидит под деревом; кот сидит возле дерева)</a:t>
            </a:r>
          </a:p>
          <a:p>
            <a:r>
              <a:rPr lang="ru-RU" dirty="0" smtClean="0"/>
              <a:t>- Давайте придумаем кличку коту (ответы детей)</a:t>
            </a:r>
          </a:p>
          <a:p>
            <a:r>
              <a:rPr lang="ru-RU" dirty="0" smtClean="0"/>
              <a:t>- Ребята, что делает кот Вася? (моется, облизывает себя)</a:t>
            </a:r>
          </a:p>
          <a:p>
            <a:r>
              <a:rPr lang="ru-RU" dirty="0" smtClean="0"/>
              <a:t>- Скажите, ребята, после чего коты умываются? (после вкусного обеда)</a:t>
            </a:r>
          </a:p>
          <a:p>
            <a:r>
              <a:rPr lang="ru-RU" dirty="0" smtClean="0"/>
              <a:t>- Посмотрите внимательно, кто летит к дереву? (птицы)</a:t>
            </a:r>
          </a:p>
          <a:p>
            <a:r>
              <a:rPr lang="ru-RU" dirty="0" smtClean="0"/>
              <a:t>- А что это за птицы? (воробьи)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57166"/>
            <a:ext cx="2194627" cy="2586061"/>
          </a:xfrm>
          <a:prstGeom prst="flowChartAlternate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2123230" cy="3071834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357562"/>
            <a:ext cx="2143140" cy="3079392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57166"/>
            <a:ext cx="2267940" cy="3286124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429000"/>
            <a:ext cx="7467600" cy="3143272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/>
              <a:t>Подбор антонимов.</a:t>
            </a:r>
            <a:br>
              <a:rPr lang="ru-RU" sz="1800" i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Ребята, скажите, кто привлек внимание кота? (воробьи)</a:t>
            </a:r>
            <a:br>
              <a:rPr lang="ru-RU" sz="1800" dirty="0" smtClean="0"/>
            </a:br>
            <a:r>
              <a:rPr lang="ru-RU" sz="1800" dirty="0" smtClean="0"/>
              <a:t>- Чем воробьи привлекли внимание кота Васи? (воробьи чирикали)</a:t>
            </a:r>
            <a:br>
              <a:rPr lang="ru-RU" sz="1800" dirty="0" smtClean="0"/>
            </a:br>
            <a:r>
              <a:rPr lang="ru-RU" sz="1800" dirty="0" smtClean="0"/>
              <a:t>- Воробьи чирикали громко или тихо? (громко)</a:t>
            </a:r>
            <a:br>
              <a:rPr lang="ru-RU" sz="1800" dirty="0" smtClean="0"/>
            </a:br>
            <a:r>
              <a:rPr lang="ru-RU" sz="1800" dirty="0" smtClean="0"/>
              <a:t>- Почему вы так решили? (потому что воробьи не видели подошедшего кота)</a:t>
            </a:r>
            <a:br>
              <a:rPr lang="ru-RU" sz="1800" dirty="0" smtClean="0"/>
            </a:br>
            <a:r>
              <a:rPr lang="ru-RU" sz="1800" dirty="0" smtClean="0"/>
              <a:t>- Где сидят воробьи? (на ветке)</a:t>
            </a:r>
            <a:br>
              <a:rPr lang="ru-RU" sz="1800" dirty="0" smtClean="0"/>
            </a:br>
            <a:r>
              <a:rPr lang="ru-RU" sz="1800" dirty="0" smtClean="0"/>
              <a:t>- Ветка низко или высоко расположена от земли? (высоко)</a:t>
            </a:r>
            <a:br>
              <a:rPr lang="ru-RU" sz="1800" dirty="0" smtClean="0"/>
            </a:br>
            <a:r>
              <a:rPr lang="ru-RU" sz="1800" dirty="0" smtClean="0"/>
              <a:t>- Почему воробьи не заметили кота? (потому что кот подкрался)</a:t>
            </a:r>
            <a:br>
              <a:rPr lang="ru-RU" sz="1800" dirty="0" smtClean="0"/>
            </a:br>
            <a:r>
              <a:rPr lang="ru-RU" sz="1800" dirty="0" smtClean="0"/>
              <a:t>- Как кот подкрался – шумно или бесшумно? (бесшумно)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6870" y="500063"/>
            <a:ext cx="1887448" cy="2714625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Физкультминутка  «Кошка»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i="1" dirty="0" smtClean="0"/>
              <a:t>Осторожно, словно кошка</a:t>
            </a:r>
            <a:r>
              <a:rPr lang="ru-RU" dirty="0" smtClean="0"/>
              <a:t>,    (Действия по тексту)</a:t>
            </a:r>
          </a:p>
          <a:p>
            <a:r>
              <a:rPr lang="ru-RU" i="1" dirty="0" smtClean="0"/>
              <a:t>Я легко со стула спрыгну,</a:t>
            </a:r>
            <a:endParaRPr lang="ru-RU" dirty="0" smtClean="0"/>
          </a:p>
          <a:p>
            <a:r>
              <a:rPr lang="ru-RU" i="1" dirty="0" smtClean="0"/>
              <a:t>Спинку я дугою выгну.</a:t>
            </a:r>
            <a:endParaRPr lang="ru-RU" dirty="0" smtClean="0"/>
          </a:p>
          <a:p>
            <a:r>
              <a:rPr lang="ru-RU" i="1" dirty="0" smtClean="0"/>
              <a:t>А теперь крадусь, как кошка,</a:t>
            </a:r>
            <a:endParaRPr lang="ru-RU" dirty="0" smtClean="0"/>
          </a:p>
          <a:p>
            <a:r>
              <a:rPr lang="ru-RU" i="1" dirty="0" smtClean="0"/>
              <a:t>Спинку я прогну немножко.</a:t>
            </a:r>
            <a:endParaRPr lang="ru-RU" dirty="0" smtClean="0"/>
          </a:p>
          <a:p>
            <a:r>
              <a:rPr lang="ru-RU" i="1" dirty="0" smtClean="0"/>
              <a:t>Я из блюдца молочко,            </a:t>
            </a:r>
            <a:r>
              <a:rPr lang="ru-RU" dirty="0" smtClean="0"/>
              <a:t>  (Руками легонько</a:t>
            </a:r>
          </a:p>
          <a:p>
            <a:r>
              <a:rPr lang="ru-RU" i="1" dirty="0" smtClean="0"/>
              <a:t>Полакаю язычком</a:t>
            </a:r>
            <a:r>
              <a:rPr lang="ru-RU" dirty="0" smtClean="0"/>
              <a:t>.                    коснуться пола)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dzink.ru-fizkultura_witch_docto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7072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7" descr="303"/>
          <p:cNvSpPr>
            <a:spLocks noChangeArrowheads="1" noChangeShapeType="1" noTextEdit="1"/>
          </p:cNvSpPr>
          <p:nvPr/>
        </p:nvSpPr>
        <p:spPr bwMode="auto">
          <a:xfrm>
            <a:off x="971550" y="1196975"/>
            <a:ext cx="7561263" cy="16557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blipFill dpi="0" rotWithShape="1">
                  <a:blip r:embed="rId4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Звездочёт</a:t>
            </a:r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2987675" y="2636838"/>
            <a:ext cx="3167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bg1"/>
                </a:solidFill>
              </a:rPr>
              <a:t>Электронная физминутка</a:t>
            </a:r>
          </a:p>
        </p:txBody>
      </p:sp>
    </p:spTree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200</TotalTime>
  <Words>593</Words>
  <Application>Microsoft Office PowerPoint</Application>
  <PresentationFormat>Экран (4:3)</PresentationFormat>
  <Paragraphs>62</Paragraphs>
  <Slides>21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Эркер</vt:lpstr>
      <vt:lpstr>Оформление по умолчанию</vt:lpstr>
      <vt:lpstr> Составление рассказа  по серии сюжетных картинок  «Неудачная охота»</vt:lpstr>
      <vt:lpstr>Презентация PowerPoint</vt:lpstr>
      <vt:lpstr>Задачи</vt:lpstr>
      <vt:lpstr>Презентация PowerPoint</vt:lpstr>
      <vt:lpstr>Презентация PowerPoint</vt:lpstr>
      <vt:lpstr>Презентация PowerPoint</vt:lpstr>
      <vt:lpstr>Подбор антонимов.  - Ребята, скажите, кто привлек внимание кота? (воробьи) - Чем воробьи привлекли внимание кота Васи? (воробьи чирикали) - Воробьи чирикали громко или тихо? (громко) - Почему вы так решили? (потому что воробьи не видели подошедшего кота) - Где сидят воробьи? (на ветке) - Ветка низко или высоко расположена от земли? (высоко) - Почему воробьи не заметили кота? (потому что кот подкрался) - Как кот подкрался – шумно или бесшумно? (бесшумно) </vt:lpstr>
      <vt:lpstr>Физкультминутка  «Кошка»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подбор слов обозначающих действие    - Ветка. (Обломилась, сломалась, надломилась, треснула). - Кот Вася.(Упал, свалился, плюхнулся, ударился). - Воробьи. (Улетели, взлетели, вспорхнули)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Примерный рассказ. 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развитию речи в группе коррекционной направленности детей 5-6 лет. Составление рассказа по серии сюжетных картин «Неудачная охота». </dc:title>
  <cp:lastModifiedBy>Библиотека11</cp:lastModifiedBy>
  <cp:revision>27</cp:revision>
  <dcterms:modified xsi:type="dcterms:W3CDTF">2013-11-15T09:02:18Z</dcterms:modified>
</cp:coreProperties>
</file>