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2"/>
  </p:notesMasterIdLst>
  <p:sldIdLst>
    <p:sldId id="256" r:id="rId2"/>
    <p:sldId id="351" r:id="rId3"/>
    <p:sldId id="440" r:id="rId4"/>
    <p:sldId id="364" r:id="rId5"/>
    <p:sldId id="352" r:id="rId6"/>
    <p:sldId id="331" r:id="rId7"/>
    <p:sldId id="319" r:id="rId8"/>
    <p:sldId id="318" r:id="rId9"/>
    <p:sldId id="320" r:id="rId10"/>
    <p:sldId id="321" r:id="rId11"/>
    <p:sldId id="354" r:id="rId12"/>
    <p:sldId id="332" r:id="rId13"/>
    <p:sldId id="434" r:id="rId14"/>
    <p:sldId id="436" r:id="rId15"/>
    <p:sldId id="333" r:id="rId16"/>
    <p:sldId id="336" r:id="rId17"/>
    <p:sldId id="339" r:id="rId18"/>
    <p:sldId id="442" r:id="rId19"/>
    <p:sldId id="437" r:id="rId20"/>
    <p:sldId id="405" r:id="rId21"/>
    <p:sldId id="426" r:id="rId22"/>
    <p:sldId id="407" r:id="rId23"/>
    <p:sldId id="423" r:id="rId24"/>
    <p:sldId id="428" r:id="rId25"/>
    <p:sldId id="421" r:id="rId26"/>
    <p:sldId id="413" r:id="rId27"/>
    <p:sldId id="418" r:id="rId28"/>
    <p:sldId id="340" r:id="rId29"/>
    <p:sldId id="341" r:id="rId30"/>
    <p:sldId id="342" r:id="rId31"/>
    <p:sldId id="343" r:id="rId32"/>
    <p:sldId id="344" r:id="rId33"/>
    <p:sldId id="345" r:id="rId34"/>
    <p:sldId id="347" r:id="rId35"/>
    <p:sldId id="430" r:id="rId36"/>
    <p:sldId id="432" r:id="rId37"/>
    <p:sldId id="446" r:id="rId38"/>
    <p:sldId id="394" r:id="rId39"/>
    <p:sldId id="396" r:id="rId40"/>
    <p:sldId id="400" r:id="rId41"/>
    <p:sldId id="402" r:id="rId42"/>
    <p:sldId id="398" r:id="rId43"/>
    <p:sldId id="360" r:id="rId44"/>
    <p:sldId id="362" r:id="rId45"/>
    <p:sldId id="366" r:id="rId46"/>
    <p:sldId id="368" r:id="rId47"/>
    <p:sldId id="372" r:id="rId48"/>
    <p:sldId id="376" r:id="rId49"/>
    <p:sldId id="378" r:id="rId50"/>
    <p:sldId id="380" r:id="rId51"/>
    <p:sldId id="382" r:id="rId52"/>
    <p:sldId id="384" r:id="rId53"/>
    <p:sldId id="386" r:id="rId54"/>
    <p:sldId id="388" r:id="rId55"/>
    <p:sldId id="390" r:id="rId56"/>
    <p:sldId id="445" r:id="rId57"/>
    <p:sldId id="261" r:id="rId58"/>
    <p:sldId id="322" r:id="rId59"/>
    <p:sldId id="323" r:id="rId60"/>
    <p:sldId id="326" r:id="rId6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Relationship Id="rId4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FDB4A-42CE-40FE-AB66-ED3FC10117E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C74D17-1CAE-4796-932D-4F18DB38B2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0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  <p:sp>
        <p:nvSpPr>
          <p:cNvPr id="79876" name="Номер слайда 3"/>
          <p:cNvSpPr txBox="1">
            <a:spLocks noGrp="1"/>
          </p:cNvSpPr>
          <p:nvPr/>
        </p:nvSpPr>
        <p:spPr bwMode="auto">
          <a:xfrm>
            <a:off x="3884064" y="8685922"/>
            <a:ext cx="2972335" cy="456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27" tIns="46063" rIns="92127" bIns="46063" anchor="b"/>
          <a:lstStyle/>
          <a:p>
            <a:pPr algn="r"/>
            <a:fld id="{259AD6B6-3DC3-4882-BB27-3BD131D74A33}" type="slidenum">
              <a:rPr lang="ru-RU" sz="1200"/>
              <a:pPr algn="r"/>
              <a:t>38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851295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9/27/2015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A047B-2529-4F2D-A40C-4F22432462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95172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08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914400" y="4114800"/>
            <a:ext cx="508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84161-D3AE-4E54-BAC0-DFC32EA97C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45849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9/27/2015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9/27/2015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  <p:sldLayoutId id="2147483669" r:id="rId17"/>
    <p:sldLayoutId id="2147483670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hyperlink" Target="http://upload.wikimedia.org/wikipedia/commons/3/3a/Tolstoi-lev-life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8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emf"/><Relationship Id="rId11" Type="http://schemas.openxmlformats.org/officeDocument/2006/relationships/image" Target="../media/image24.jpe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3.emf"/><Relationship Id="rId4" Type="http://schemas.openxmlformats.org/officeDocument/2006/relationships/image" Target="../media/image20.emf"/><Relationship Id="rId9" Type="http://schemas.openxmlformats.org/officeDocument/2006/relationships/oleObject" Target="../embeddings/oleObject4.bin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0021" y="529389"/>
            <a:ext cx="8503982" cy="2582779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Воспитательный аспект в ДОО в условиях введения ФГОС </a:t>
            </a:r>
            <a:b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4611" y="3625516"/>
            <a:ext cx="8279392" cy="2422357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algn="l">
              <a:spcBef>
                <a:spcPct val="0"/>
              </a:spcBef>
              <a:defRPr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Кононенко О.С., зав. каф. проблем воспитания и дополнительного образования 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КРИПКиПРО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канд. 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наук, доцент. </a:t>
            </a:r>
          </a:p>
          <a:p>
            <a:pPr algn="l">
              <a:spcBef>
                <a:spcPct val="0"/>
              </a:spcBef>
              <a:defRPr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Телефон: (3842) 31-15-86;</a:t>
            </a:r>
          </a:p>
          <a:p>
            <a:pPr algn="l">
              <a:defRPr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Адрес эл. почты кафедры: 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kpvido@yandex.ru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851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68968"/>
            <a:ext cx="8596668" cy="1074821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Образовательная программа дошкольного образования по ФГОС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1053" y="1636295"/>
            <a:ext cx="10299031" cy="490888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Направлена на:</a:t>
            </a:r>
          </a:p>
          <a:p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условий развития ребенка, открывающих возможности для его позитивной </a:t>
            </a:r>
            <a:r>
              <a:rPr lang="ru-RU" sz="35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социализации</a:t>
            </a:r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его личностного развития, развития инициативы и творческих способностей на основе сотрудничества со взрослыми и сверстниками и соответствующим возрасту видам деятельности;</a:t>
            </a:r>
          </a:p>
          <a:p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создание </a:t>
            </a:r>
            <a:r>
              <a:rPr lang="ru-RU" sz="35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развивающей образовательной среды</a:t>
            </a:r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которая представляет собой систему условий социализации и индивидуализации детей.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719667" y="260350"/>
            <a:ext cx="10972800" cy="706438"/>
          </a:xfrm>
        </p:spPr>
        <p:txBody>
          <a:bodyPr/>
          <a:lstStyle/>
          <a:p>
            <a:pPr algn="ctr" eaLnBrk="1" hangingPunct="1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Определение социализации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981076"/>
            <a:ext cx="11247967" cy="5688013"/>
          </a:xfrm>
        </p:spPr>
        <p:txBody>
          <a:bodyPr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процесс становления личности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В процессе такого становления происходит усвоение индивидом языка,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соцальных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ценностей и опыта (норм, установок, образцов поведения), культуры, присущих данному обществу, социальной общности, группе и воспроизводство им социальных связей и социального опыта (</a:t>
            </a:r>
            <a:r>
              <a:rPr lang="ru-RU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Словарь по социальной педагогике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Социализация рассматривается и как процесс, и как результат.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42900"/>
            <a:ext cx="8596668" cy="716973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Образовательная среда - это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855" y="1288473"/>
            <a:ext cx="9518072" cy="5185063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совокупность условий, оказывающих прямое и косвенное влияние на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ребёнка в детском саду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состояние его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физического и психического здоровья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успешность его дальнейшего образования, а также на деятельность всех участников образовательного процесса в дошкольной образовательной организации (дети, воспитатель, родители, администрация).</a:t>
            </a:r>
          </a:p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Образовательная среда в ДОО должна быть развивающей.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3798" y="449180"/>
            <a:ext cx="8596668" cy="551848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дошкольной педагогике под термином 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«развивающая среда»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понимается «комплекс материально-технических, санитарно-гигиенических, эргономических, эстетических, психолого-педагогических условий, обеспечивающих организацию жизни детей и взрослых».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7700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3079" y="293298"/>
            <a:ext cx="9074989" cy="6124755"/>
          </a:xfrm>
        </p:spPr>
        <p:txBody>
          <a:bodyPr>
            <a:normAutofit lnSpcReduction="10000"/>
          </a:bodyPr>
          <a:lstStyle/>
          <a:p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Воспитывающая функция среды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требует особой расшифровки. Сама среда является тем самым центром, где зарождаются узы сотрудничества, положительных взаимоотношений, организованного поведения, бережного отношения.</a:t>
            </a:r>
          </a:p>
          <a:p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функция среды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ведущей. Только тогда среда может претендовать на высокое звание развивающей, когда она содержит материал, посильный каждому ребенку, когда она обеспечивает ступеньки того самого продвижения, о котором мы говорим, подразумевая развитие.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9917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547" y="379562"/>
            <a:ext cx="9953762" cy="138022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Развивающая образовательная среда ДОО состоит из следующих компонентов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3375" y="2070340"/>
            <a:ext cx="9172520" cy="441672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взаимодействие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участников педагогического процесса;</a:t>
            </a:r>
          </a:p>
          <a:p>
            <a:pPr>
              <a:buFont typeface="Wingdings" pitchFamily="2" charset="2"/>
              <a:buChar char="v"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предметно-развивающая среда;</a:t>
            </a:r>
          </a:p>
          <a:p>
            <a:pPr>
              <a:buFont typeface="Wingdings" pitchFamily="2" charset="2"/>
              <a:buChar char="v"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 дошкольного образования.</a:t>
            </a:r>
          </a:p>
          <a:p>
            <a:pPr>
              <a:buNone/>
            </a:pPr>
            <a:r>
              <a:rPr lang="ru-RU" sz="4000" dirty="0" smtClean="0"/>
              <a:t>   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Всё большее значение в структуре образовательной среды ДОО придаётся взаимодействию участников образовательного процесса</a:t>
            </a:r>
          </a:p>
          <a:p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 как субъект педагогического процесса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2160589"/>
            <a:ext cx="9429192" cy="428833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обеспечивает развитие детей, формируя у них знания, умения, навыки. Вместе с тем, деятельность детей изменяет качество деятельности педагога, заставляет его вести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поиск нового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содержания, форм и методов обучения, максимально соответствующих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индивидуальным особенностям воспитанников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В результате происходит не только развитие каждого ребенка, но и профессиональный и личностный рост педагога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93298"/>
            <a:ext cx="8596668" cy="724619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 – развивающая среда включает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9781" y="1190445"/>
            <a:ext cx="10455215" cy="5262113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все, что доступно непосредственному восприятию ребенка и использованию им в практической деятельности, она должно соответствовать противопожарным и санитарно-гигиеническим требованиям. Сегодня предметно-развивающая среда должна вовлекать детей в образовательный процесс и обеспечивать максимальный психологический комфорт.</a:t>
            </a:r>
          </a:p>
          <a:p>
            <a:pPr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Предметно – развивающая среда тесно связана с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видами деятельности</a:t>
            </a:r>
            <a:r>
              <a:rPr lang="ru-RU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игровой, двигательной, изобразительной, театральной, конструкторской и т.д.</a:t>
            </a:r>
            <a:endParaRPr lang="ru-RU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79562"/>
            <a:ext cx="8596668" cy="711301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развития детей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09418" y="1502863"/>
            <a:ext cx="8596668" cy="4480842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Развивающая предметно-пространственная среда должна быть содержательно-насыщенной, трансформируемой, полифункциональной, вариативной, доступной и безопасной.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Организация образовательного пространства и разнообразие материалов, оборудования и инвентаря (в здании и на участке) должны обеспечивать: двигательную активность, в том числе развитие крупной и мелкой моторики, участие в подвижных играх и соревнованиях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772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850233"/>
            <a:ext cx="8996055" cy="51911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marL="0" indent="0">
              <a:buNone/>
            </a:pP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виды детской деятельности можно организовать в предметно-развивающей среде, показанной на снимках?</a:t>
            </a:r>
            <a:endParaRPr lang="ru-RU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256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47954" y="167646"/>
            <a:ext cx="9304422" cy="718301"/>
          </a:xfrm>
          <a:gradFill rotWithShape="1">
            <a:gsLst>
              <a:gs pos="0">
                <a:srgbClr val="FCE6FE"/>
              </a:gs>
              <a:gs pos="50000">
                <a:schemeClr val="bg1"/>
              </a:gs>
              <a:gs pos="100000">
                <a:srgbClr val="FCE6FE"/>
              </a:gs>
            </a:gsLst>
            <a:lin ang="2700000" scaled="1"/>
          </a:gradFill>
          <a:ln w="57150" cmpd="thickThin">
            <a:solidFill>
              <a:srgbClr val="FF0066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ru-RU" sz="28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Сколь важно </a:t>
            </a:r>
            <a:r>
              <a:rPr lang="ru-RU" sz="3600" b="1" i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воспитание</a:t>
            </a:r>
            <a:r>
              <a:rPr lang="ru-RU" sz="3200" b="1" i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взрослеющего человека</a:t>
            </a:r>
            <a:r>
              <a:rPr lang="ru-RU" sz="32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8546" y="1600199"/>
            <a:ext cx="4186991" cy="4977063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/>
              <a:t>	</a:t>
            </a:r>
            <a:r>
              <a:rPr lang="ru-RU" sz="11200" b="1" dirty="0" smtClean="0">
                <a:latin typeface="Times New Roman" pitchFamily="18" charset="0"/>
                <a:cs typeface="Times New Roman" pitchFamily="18" charset="0"/>
              </a:rPr>
              <a:t>Воспитание – великое дело: им решается участь человека.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1200" b="1" dirty="0" smtClean="0">
                <a:latin typeface="Times New Roman" pitchFamily="18" charset="0"/>
                <a:cs typeface="Times New Roman" pitchFamily="18" charset="0"/>
              </a:rPr>
              <a:t>			     </a:t>
            </a:r>
            <a:r>
              <a:rPr lang="ru-RU" sz="11200" i="1" dirty="0" smtClean="0">
                <a:latin typeface="Times New Roman" pitchFamily="18" charset="0"/>
                <a:cs typeface="Times New Roman" pitchFamily="18" charset="0"/>
              </a:rPr>
              <a:t>В.Г. Белинский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/>
              <a:t>		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b="1" dirty="0" smtClean="0"/>
          </a:p>
          <a:p>
            <a:pPr>
              <a:lnSpc>
                <a:spcPct val="80000"/>
              </a:lnSpc>
              <a:buNone/>
              <a:defRPr/>
            </a:pPr>
            <a:r>
              <a:rPr lang="ru-RU" sz="11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Знания без воспитания, что меч в руках сумасшедшего.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11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112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Д.И. Менделеев</a:t>
            </a:r>
            <a:endParaRPr lang="ru-RU" sz="20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Пренебрежение воспитанием есть гибель людей, семей, государства и всего мира.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11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Я.А. Коменский</a:t>
            </a:r>
            <a:endParaRPr lang="ru-RU" sz="1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00337" y="1026695"/>
            <a:ext cx="7491663" cy="5582652"/>
          </a:xfrm>
          <a:gradFill rotWithShape="1">
            <a:gsLst>
              <a:gs pos="0">
                <a:srgbClr val="F8FAA8"/>
              </a:gs>
              <a:gs pos="50000">
                <a:schemeClr val="bg1"/>
              </a:gs>
              <a:gs pos="100000">
                <a:srgbClr val="F8FAA8"/>
              </a:gs>
            </a:gsLst>
            <a:lin ang="2700000" scaled="1"/>
          </a:gradFill>
          <a:ln w="57150" cmpd="thinThick">
            <a:solidFill>
              <a:srgbClr val="800000"/>
            </a:solidFill>
          </a:ln>
        </p:spPr>
        <p:txBody>
          <a:bodyPr>
            <a:normAutofit fontScale="325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200" b="1" dirty="0" smtClean="0"/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600" b="1" dirty="0" smtClean="0">
                <a:solidFill>
                  <a:srgbClr val="800000"/>
                </a:solidFill>
              </a:rPr>
              <a:t>	</a:t>
            </a:r>
            <a:r>
              <a:rPr lang="ru-RU" sz="11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Если не воспитать Человека, то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1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лучше его не учить. Он меньше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1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принесет вреда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1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112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Народная мудрость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12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11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Образование без воспитания не развивает, а разнуздывает и портит человека, ибо дает в его распоряжение выгодные возможности, технические умения, которыми он – бездуховный, бессовестный, безверный и </a:t>
            </a:r>
            <a:r>
              <a:rPr lang="ru-RU" sz="112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бесхарктерный</a:t>
            </a:r>
            <a:r>
              <a:rPr lang="ru-RU" sz="11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– начинает злоупотреблять.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1200" i="1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ru-RU" sz="112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И.А. Ильин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04" y="62826"/>
            <a:ext cx="8782097" cy="6579422"/>
          </a:xfrm>
        </p:spPr>
      </p:pic>
    </p:spTree>
    <p:extLst>
      <p:ext uri="{BB962C8B-B14F-4D97-AF65-F5344CB8AC3E}">
        <p14:creationId xmlns:p14="http://schemas.microsoft.com/office/powerpoint/2010/main" val="4251463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55" y="71503"/>
            <a:ext cx="8710252" cy="6519078"/>
          </a:xfrm>
        </p:spPr>
      </p:pic>
    </p:spTree>
    <p:extLst>
      <p:ext uri="{BB962C8B-B14F-4D97-AF65-F5344CB8AC3E}">
        <p14:creationId xmlns:p14="http://schemas.microsoft.com/office/powerpoint/2010/main" val="29479512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360358"/>
            <a:ext cx="9415572" cy="6319176"/>
          </a:xfrm>
        </p:spPr>
      </p:pic>
    </p:spTree>
    <p:extLst>
      <p:ext uri="{BB962C8B-B14F-4D97-AF65-F5344CB8AC3E}">
        <p14:creationId xmlns:p14="http://schemas.microsoft.com/office/powerpoint/2010/main" val="2846699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96618"/>
            <a:ext cx="7832783" cy="6021453"/>
          </a:xfrm>
        </p:spPr>
      </p:pic>
    </p:spTree>
    <p:extLst>
      <p:ext uri="{BB962C8B-B14F-4D97-AF65-F5344CB8AC3E}">
        <p14:creationId xmlns:p14="http://schemas.microsoft.com/office/powerpoint/2010/main" val="2159908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17" y="172528"/>
            <a:ext cx="8096174" cy="6466332"/>
          </a:xfrm>
        </p:spPr>
      </p:pic>
    </p:spTree>
    <p:extLst>
      <p:ext uri="{BB962C8B-B14F-4D97-AF65-F5344CB8AC3E}">
        <p14:creationId xmlns:p14="http://schemas.microsoft.com/office/powerpoint/2010/main" val="37918426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085" y="103520"/>
            <a:ext cx="6038491" cy="6579077"/>
          </a:xfrm>
        </p:spPr>
      </p:pic>
    </p:spTree>
    <p:extLst>
      <p:ext uri="{BB962C8B-B14F-4D97-AF65-F5344CB8AC3E}">
        <p14:creationId xmlns:p14="http://schemas.microsoft.com/office/powerpoint/2010/main" val="41176120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10" y="431321"/>
            <a:ext cx="9168647" cy="6426679"/>
          </a:xfrm>
        </p:spPr>
      </p:pic>
    </p:spTree>
    <p:extLst>
      <p:ext uri="{BB962C8B-B14F-4D97-AF65-F5344CB8AC3E}">
        <p14:creationId xmlns:p14="http://schemas.microsoft.com/office/powerpoint/2010/main" val="9007728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458911"/>
            <a:ext cx="8596668" cy="6447501"/>
          </a:xfrm>
        </p:spPr>
      </p:pic>
    </p:spTree>
    <p:extLst>
      <p:ext uri="{BB962C8B-B14F-4D97-AF65-F5344CB8AC3E}">
        <p14:creationId xmlns:p14="http://schemas.microsoft.com/office/powerpoint/2010/main" val="27751985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24288"/>
            <a:ext cx="8596668" cy="1207698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Принципы формирования предметно – развивающей среды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1712016"/>
            <a:ext cx="8596668" cy="472329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активности, самостоятельности, творчества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должен проявляться при формировании предметного окружения ребенка: крупные игровые и дидактические пособия, рисовальная стена творчества, живописные картинки со съемными элементами изображения (с застежками, пуговицами), использование гигиенической комнаты для участия детей во взрослой жизни (хозяйственный труд, опыты с использованием большого количества воды).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41540"/>
            <a:ext cx="8596668" cy="132846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Принципы формирования предметно – развивающей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среды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(продолжение)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1742535"/>
            <a:ext cx="8596668" cy="47445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гибкого зонирования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Жизненное пространство в детском саду должно быть таким, чтобы оно давало возможность построения не пересекающихся сфер активности.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позволит детям в соответствии со своими интересами и желаниями свободно заниматься одновременно разными видами деятельности, не мешая друг другу: физкультурой, музыкой, рисованием, конструированием, рассматриванием иллюстраций и т.д.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 descr="Зеленый мрамор"/>
          <p:cNvSpPr>
            <a:spLocks noGrp="1" noChangeArrowheads="1"/>
          </p:cNvSpPr>
          <p:nvPr>
            <p:ph type="title"/>
          </p:nvPr>
        </p:nvSpPr>
        <p:spPr>
          <a:xfrm>
            <a:off x="707366" y="274638"/>
            <a:ext cx="8505645" cy="919677"/>
          </a:xfrm>
          <a:blipFill dpi="0" rotWithShape="1">
            <a:blip r:embed="rId2" cstate="print"/>
            <a:srcRect/>
            <a:tile tx="0" ty="0" sx="100000" sy="100000" flip="none" algn="tl"/>
          </a:blip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dirty="0">
                <a:solidFill>
                  <a:schemeClr val="bg1"/>
                </a:solidFill>
              </a:rPr>
              <a:t>Круг социокультурных</a:t>
            </a:r>
            <a:r>
              <a:rPr lang="ru-RU" sz="2800" dirty="0">
                <a:solidFill>
                  <a:schemeClr val="bg1"/>
                </a:solidFill>
              </a:rPr>
              <a:t> ОТНОШЕНИЙ,</a:t>
            </a: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определяющих </a:t>
            </a:r>
            <a:r>
              <a:rPr lang="ru-RU" sz="2800" dirty="0">
                <a:solidFill>
                  <a:schemeClr val="bg1"/>
                </a:solidFill>
              </a:rPr>
              <a:t>СОДЕРЖАНИЕ </a:t>
            </a:r>
            <a:r>
              <a:rPr lang="ru-RU" sz="2400" dirty="0">
                <a:solidFill>
                  <a:schemeClr val="bg1"/>
                </a:solidFill>
              </a:rPr>
              <a:t>воспитания</a:t>
            </a:r>
            <a:r>
              <a:rPr lang="ru-RU" sz="2400" dirty="0">
                <a:solidFill>
                  <a:srgbClr val="339933"/>
                </a:solidFill>
              </a:rPr>
              <a:t>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079874" y="1880395"/>
            <a:ext cx="6838742" cy="4824412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dirty="0"/>
              <a:t>				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Родине	              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3100" b="1" i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патриотическое </a:t>
            </a:r>
            <a:r>
              <a:rPr lang="ru-RU" sz="31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</a:t>
            </a:r>
            <a:endParaRPr lang="ru-RU" sz="3100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обществу	          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100" b="1" i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гражданское </a:t>
            </a:r>
            <a:r>
              <a:rPr lang="ru-RU" sz="31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нормам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морали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31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31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нравственное В.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познанию                </a:t>
            </a:r>
            <a:r>
              <a:rPr lang="ru-RU" sz="3100" b="1" i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интеллектуальное </a:t>
            </a:r>
            <a:r>
              <a:rPr lang="ru-RU" sz="31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</a:t>
            </a:r>
            <a:endParaRPr lang="ru-RU" sz="3100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труду 	                    </a:t>
            </a:r>
            <a:r>
              <a:rPr lang="ru-RU" sz="3100" b="1" i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трудовое </a:t>
            </a:r>
            <a:r>
              <a:rPr lang="ru-RU" sz="31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культуре	            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i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эстетическое </a:t>
            </a:r>
            <a:r>
              <a:rPr lang="ru-RU" sz="31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</a:t>
            </a:r>
            <a:endParaRPr lang="ru-RU" sz="3100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экологии	            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i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экологическое </a:t>
            </a:r>
            <a:r>
              <a:rPr lang="ru-RU" sz="31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</a:t>
            </a:r>
            <a:endParaRPr lang="ru-RU" sz="3100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физич. культуре             </a:t>
            </a:r>
            <a:r>
              <a:rPr lang="ru-RU" sz="31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В.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себе самому                  </a:t>
            </a:r>
            <a:r>
              <a:rPr lang="ru-RU" sz="3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самовоспитание</a:t>
            </a:r>
            <a:endParaRPr lang="ru-RU" sz="3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…………………..              </a:t>
            </a:r>
            <a:r>
              <a:rPr lang="ru-RU" sz="3100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.……………….  В.</a:t>
            </a:r>
            <a:endParaRPr lang="ru-RU" sz="3100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6" name="Oval 4"/>
          <p:cNvSpPr>
            <a:spLocks noChangeArrowheads="1"/>
          </p:cNvSpPr>
          <p:nvPr/>
        </p:nvSpPr>
        <p:spPr bwMode="auto">
          <a:xfrm rot="-5400000">
            <a:off x="1048457" y="2837217"/>
            <a:ext cx="2232025" cy="1262062"/>
          </a:xfrm>
          <a:prstGeom prst="ellipse">
            <a:avLst/>
          </a:prstGeom>
          <a:solidFill>
            <a:srgbClr val="EDF6BE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800" b="1" dirty="0">
                <a:solidFill>
                  <a:srgbClr val="339933"/>
                </a:solidFill>
              </a:rPr>
              <a:t>Отношение</a:t>
            </a:r>
          </a:p>
        </p:txBody>
      </p:sp>
      <p:sp>
        <p:nvSpPr>
          <p:cNvPr id="33797" name="Oval 5"/>
          <p:cNvSpPr>
            <a:spLocks noChangeArrowheads="1"/>
          </p:cNvSpPr>
          <p:nvPr/>
        </p:nvSpPr>
        <p:spPr bwMode="auto">
          <a:xfrm>
            <a:off x="5503653" y="1330008"/>
            <a:ext cx="4048335" cy="533718"/>
          </a:xfrm>
          <a:prstGeom prst="ellipse">
            <a:avLst/>
          </a:prstGeom>
          <a:solidFill>
            <a:srgbClr val="F5E1E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800" b="1" dirty="0">
                <a:solidFill>
                  <a:srgbClr val="FF0000"/>
                </a:solidFill>
              </a:rPr>
              <a:t>Виды воспитания</a:t>
            </a:r>
            <a:r>
              <a:rPr lang="ru-RU" sz="20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 flipV="1">
            <a:off x="2855914" y="2276476"/>
            <a:ext cx="11525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 flipV="1">
            <a:off x="2855914" y="2565400"/>
            <a:ext cx="11525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 flipV="1">
            <a:off x="2927350" y="2852738"/>
            <a:ext cx="1081088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>
            <a:off x="2927351" y="3644900"/>
            <a:ext cx="11525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>
            <a:off x="2927350" y="3789363"/>
            <a:ext cx="108108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03" name="Line 11"/>
          <p:cNvSpPr>
            <a:spLocks noChangeShapeType="1"/>
          </p:cNvSpPr>
          <p:nvPr/>
        </p:nvSpPr>
        <p:spPr bwMode="auto">
          <a:xfrm>
            <a:off x="2927351" y="3933825"/>
            <a:ext cx="11525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>
            <a:off x="2855913" y="4076701"/>
            <a:ext cx="1223962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>
            <a:off x="2782889" y="4149726"/>
            <a:ext cx="1296987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>
            <a:off x="2711451" y="4292601"/>
            <a:ext cx="1368425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>
            <a:off x="2640013" y="4437064"/>
            <a:ext cx="1439862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08" name="AutoShape 16"/>
          <p:cNvSpPr>
            <a:spLocks noChangeArrowheads="1"/>
          </p:cNvSpPr>
          <p:nvPr/>
        </p:nvSpPr>
        <p:spPr bwMode="auto">
          <a:xfrm>
            <a:off x="5636271" y="2189189"/>
            <a:ext cx="1223962" cy="288925"/>
          </a:xfrm>
          <a:prstGeom prst="notchedRightArrow">
            <a:avLst>
              <a:gd name="adj1" fmla="val 50000"/>
              <a:gd name="adj2" fmla="val 105907"/>
            </a:avLst>
          </a:prstGeom>
          <a:solidFill>
            <a:srgbClr val="EDF6B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33809" name="AutoShape 17"/>
          <p:cNvSpPr>
            <a:spLocks noChangeArrowheads="1"/>
          </p:cNvSpPr>
          <p:nvPr/>
        </p:nvSpPr>
        <p:spPr bwMode="auto">
          <a:xfrm>
            <a:off x="6148148" y="3597233"/>
            <a:ext cx="649288" cy="288925"/>
          </a:xfrm>
          <a:prstGeom prst="notchedRightArrow">
            <a:avLst>
              <a:gd name="adj1" fmla="val 50000"/>
              <a:gd name="adj2" fmla="val 56181"/>
            </a:avLst>
          </a:prstGeom>
          <a:solidFill>
            <a:srgbClr val="EDF6B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33810" name="AutoShape 18"/>
          <p:cNvSpPr>
            <a:spLocks noChangeArrowheads="1"/>
          </p:cNvSpPr>
          <p:nvPr/>
        </p:nvSpPr>
        <p:spPr bwMode="auto">
          <a:xfrm>
            <a:off x="5896530" y="2721907"/>
            <a:ext cx="1296913" cy="330199"/>
          </a:xfrm>
          <a:prstGeom prst="notchedRightArrow">
            <a:avLst>
              <a:gd name="adj1" fmla="val 50000"/>
              <a:gd name="adj2" fmla="val 99725"/>
            </a:avLst>
          </a:prstGeom>
          <a:solidFill>
            <a:srgbClr val="EDF6B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33811" name="AutoShape 19"/>
          <p:cNvSpPr>
            <a:spLocks noChangeArrowheads="1"/>
          </p:cNvSpPr>
          <p:nvPr/>
        </p:nvSpPr>
        <p:spPr bwMode="auto">
          <a:xfrm>
            <a:off x="6847457" y="3164194"/>
            <a:ext cx="602419" cy="274006"/>
          </a:xfrm>
          <a:prstGeom prst="notchedRightArrow">
            <a:avLst>
              <a:gd name="adj1" fmla="val 50000"/>
              <a:gd name="adj2" fmla="val 62225"/>
            </a:avLst>
          </a:prstGeom>
          <a:solidFill>
            <a:srgbClr val="EDF6B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3812" name="AutoShape 20"/>
          <p:cNvSpPr>
            <a:spLocks noChangeArrowheads="1"/>
          </p:cNvSpPr>
          <p:nvPr/>
        </p:nvSpPr>
        <p:spPr bwMode="auto">
          <a:xfrm>
            <a:off x="5860054" y="4088578"/>
            <a:ext cx="1081087" cy="287337"/>
          </a:xfrm>
          <a:prstGeom prst="notchedRightArrow">
            <a:avLst>
              <a:gd name="adj1" fmla="val 50000"/>
              <a:gd name="adj2" fmla="val 94061"/>
            </a:avLst>
          </a:prstGeom>
          <a:solidFill>
            <a:srgbClr val="EDF6B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33814" name="AutoShape 22"/>
          <p:cNvSpPr>
            <a:spLocks noChangeArrowheads="1"/>
          </p:cNvSpPr>
          <p:nvPr/>
        </p:nvSpPr>
        <p:spPr bwMode="auto">
          <a:xfrm>
            <a:off x="5896530" y="4559217"/>
            <a:ext cx="1152525" cy="214311"/>
          </a:xfrm>
          <a:prstGeom prst="notchedRightArrow">
            <a:avLst>
              <a:gd name="adj1" fmla="val 50000"/>
              <a:gd name="adj2" fmla="val 34903"/>
            </a:avLst>
          </a:prstGeom>
          <a:solidFill>
            <a:srgbClr val="EDF6B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33815" name="AutoShape 23"/>
          <p:cNvSpPr>
            <a:spLocks noChangeArrowheads="1"/>
          </p:cNvSpPr>
          <p:nvPr/>
        </p:nvSpPr>
        <p:spPr bwMode="auto">
          <a:xfrm>
            <a:off x="5956939" y="4910166"/>
            <a:ext cx="1081088" cy="287337"/>
          </a:xfrm>
          <a:prstGeom prst="notchedRightArrow">
            <a:avLst>
              <a:gd name="adj1" fmla="val 50000"/>
              <a:gd name="adj2" fmla="val 94061"/>
            </a:avLst>
          </a:prstGeom>
          <a:solidFill>
            <a:srgbClr val="EDF6B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33817" name="AutoShape 25"/>
          <p:cNvSpPr>
            <a:spLocks noChangeArrowheads="1"/>
          </p:cNvSpPr>
          <p:nvPr/>
        </p:nvSpPr>
        <p:spPr bwMode="auto">
          <a:xfrm>
            <a:off x="6909029" y="5427550"/>
            <a:ext cx="504825" cy="216747"/>
          </a:xfrm>
          <a:prstGeom prst="notchedRightArrow">
            <a:avLst>
              <a:gd name="adj1" fmla="val 50000"/>
              <a:gd name="adj2" fmla="val 43681"/>
            </a:avLst>
          </a:prstGeom>
          <a:solidFill>
            <a:srgbClr val="EDF6B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33818" name="AutoShape 26"/>
          <p:cNvSpPr>
            <a:spLocks noChangeArrowheads="1"/>
          </p:cNvSpPr>
          <p:nvPr/>
        </p:nvSpPr>
        <p:spPr bwMode="auto">
          <a:xfrm>
            <a:off x="6413790" y="5886182"/>
            <a:ext cx="1008062" cy="288925"/>
          </a:xfrm>
          <a:prstGeom prst="notchedRightArrow">
            <a:avLst>
              <a:gd name="adj1" fmla="val 50000"/>
              <a:gd name="adj2" fmla="val 87225"/>
            </a:avLst>
          </a:prstGeom>
          <a:solidFill>
            <a:srgbClr val="EDF6B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33820" name="Line 28"/>
          <p:cNvSpPr>
            <a:spLocks noChangeShapeType="1"/>
          </p:cNvSpPr>
          <p:nvPr/>
        </p:nvSpPr>
        <p:spPr bwMode="auto">
          <a:xfrm>
            <a:off x="2640013" y="43656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21" name="Line 29"/>
          <p:cNvSpPr>
            <a:spLocks noChangeShapeType="1"/>
          </p:cNvSpPr>
          <p:nvPr/>
        </p:nvSpPr>
        <p:spPr bwMode="auto">
          <a:xfrm>
            <a:off x="2868704" y="3463925"/>
            <a:ext cx="1152525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22" name="Line 30"/>
          <p:cNvSpPr>
            <a:spLocks noChangeShapeType="1"/>
          </p:cNvSpPr>
          <p:nvPr/>
        </p:nvSpPr>
        <p:spPr bwMode="auto">
          <a:xfrm flipV="1">
            <a:off x="3000375" y="3213101"/>
            <a:ext cx="107950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" name="AutoShape 25"/>
          <p:cNvSpPr>
            <a:spLocks noChangeArrowheads="1"/>
          </p:cNvSpPr>
          <p:nvPr/>
        </p:nvSpPr>
        <p:spPr bwMode="auto">
          <a:xfrm>
            <a:off x="6909674" y="5427645"/>
            <a:ext cx="504825" cy="216747"/>
          </a:xfrm>
          <a:prstGeom prst="notchedRightArrow">
            <a:avLst>
              <a:gd name="adj1" fmla="val 50000"/>
              <a:gd name="adj2" fmla="val 43681"/>
            </a:avLst>
          </a:prstGeom>
          <a:solidFill>
            <a:srgbClr val="EDF6B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4753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93298"/>
            <a:ext cx="8596668" cy="1224951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Принципы формирования предметно – развивающей среды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(продолжение)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1759789"/>
            <a:ext cx="8596668" cy="4281573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эмоциональности среды, индивидуальной комфортности и эмоционального благополучия каждого ребенка и взрослого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 должно быть организована так, чтобы она побуждала детей взаимодействовать с ее различными элементами, повышая тем самым функциональную активность ребенка.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создании среды необходимо учитывать условия для формирования развития полноценного образа «Я»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057" y="0"/>
            <a:ext cx="11110821" cy="1052423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Принципы формирования предметно – развивающей среды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(продолжение)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2528" y="1052424"/>
            <a:ext cx="11818189" cy="558991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сочетания привычных и неординарных элементов в эстетической организации среды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разметить в интерьере простые, но талантливые этюды, эстампы, абстрактные или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полуреальные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скульптуры, дающие ребенку знания об основах графического языка и о различных культурах – восточной, европейской, африканской.</a:t>
            </a:r>
          </a:p>
          <a:p>
            <a:pPr algn="ctr">
              <a:buNone/>
            </a:pP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учета половых и возрастных различий детей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Среда должна предоставлять возможность, как мальчикам, так и девочкам проявлять свои склонности в соответствии с принятыми в обществе эталонами мужественности и женственности.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принципы должны опираться на возрастные возможности детей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781" y="138023"/>
            <a:ext cx="12002218" cy="603849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Принципы формирования предметно – развивающей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среды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(продолжение)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9782" y="897147"/>
            <a:ext cx="11421374" cy="581420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открытости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Во-первых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открытость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природе,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проектирование, способствующее единству Человека 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Природы;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аспект – это открытость культуре. В ее прогрессивных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проявлениях;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аспект – это открытость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обществу;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Четвертый – открытость своего «Я», собственного внутреннего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мира;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помещении детского сада развешиваются самые разные фотопортреты детей и взрослых в различных сочетаниях, отражающие возрастную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динамику;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Альбомы и папки с фотографиями хранятся в доступном для ребенка месте, что бы он мог по желанию рассматривать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804" y="207034"/>
            <a:ext cx="11300604" cy="966158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Принципы формирования предметно – развивающей среды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(продолжение)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1414733"/>
            <a:ext cx="10709534" cy="4917056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Педагоги соблюдают правила пожарной безопасности, нормы </a:t>
            </a: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СанПиНа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инструкций по охране жизни и здоровья детей;</a:t>
            </a:r>
          </a:p>
          <a:p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рациональности и целесообразности-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удобство, простор, функциональная значимость каждого компонента, эстетичность.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мы будем создавать предметно-развивающую среду вне реализации этих принципов, то наша среда превратится в мертвую дорогостоящую игрушку.   </a:t>
            </a:r>
          </a:p>
          <a:p>
            <a:endParaRPr lang="ru-RU" sz="32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7109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Предметно-развивающая среда в группе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1570008"/>
            <a:ext cx="8966998" cy="488254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Предметное пространство каждой возрастной группы носит специфические черты, отражающие общие и индивидуальные потребности детей. Все игры и игрушки расположены в доступном для детей месте, игровые и развивающие пособия расположены на уровне глаз детей. В игровых зонах расположен материал, используемый в процессе специально организованного обучения; иной, но похожий; «свободный», позволяющий ребенку применять усвоенные средства и способы познания в других областях.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58792"/>
            <a:ext cx="8596668" cy="87989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Взаимодействие семьи и ДОУ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" y="1427747"/>
            <a:ext cx="10796336" cy="510139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Важной стороной образовательного процесса в ДОУ является взаимодействие педагогов с родителями воспитанников, которые являются заказчиками образовательных услуг, обладают определенным педагогическим потенциалом и способны обогащать образовательный процесс положительным опытом семейного воспитания.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Взаимодействие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педагогов и семьи —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целенаправленный процесс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 результате которого создаются благоприятные условия для развития ребенка.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Педагогическое сотрудничество родителей с ребенком и педагогами помогает родителям познать индивидуальные особенности своих детей и общие закономерности развития.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57044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38024"/>
            <a:ext cx="8596668" cy="44857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 родительского уголка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2528" y="586596"/>
            <a:ext cx="11766430" cy="6142008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ru-RU" sz="5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Рубрики:</a:t>
            </a:r>
          </a:p>
          <a:p>
            <a:r>
              <a:rPr lang="ru-RU" sz="8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психологические особенности детей;</a:t>
            </a:r>
          </a:p>
          <a:p>
            <a:r>
              <a:rPr lang="ru-RU" sz="8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уголок краткой информации (высказывания великих людей, яркие</a:t>
            </a:r>
          </a:p>
          <a:p>
            <a:pPr marL="0" indent="0">
              <a:buNone/>
            </a:pPr>
            <a:r>
              <a:rPr lang="ru-RU" sz="8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строки стихов, меткие народные пословицы и поговорки по вопросам</a:t>
            </a:r>
          </a:p>
          <a:p>
            <a:pPr marL="0" indent="0">
              <a:buNone/>
            </a:pPr>
            <a:r>
              <a:rPr lang="ru-RU" sz="8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воспитания и обучения);</a:t>
            </a:r>
          </a:p>
          <a:p>
            <a:r>
              <a:rPr lang="ru-RU" sz="8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послушайте вместе с детьми (специальная запись песен или стихов для</a:t>
            </a:r>
          </a:p>
          <a:p>
            <a:pPr marL="0" indent="0">
              <a:buNone/>
            </a:pPr>
            <a:r>
              <a:rPr lang="ru-RU" sz="8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прослушивания дома);</a:t>
            </a:r>
          </a:p>
          <a:p>
            <a:r>
              <a:rPr lang="ru-RU" sz="8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уголок здоровья;</a:t>
            </a:r>
          </a:p>
          <a:p>
            <a:r>
              <a:rPr lang="ru-RU" sz="8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наши успехи;</a:t>
            </a:r>
          </a:p>
          <a:p>
            <a:r>
              <a:rPr lang="ru-RU" sz="8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знаете ли вы (рубрика содержит сообщения о новых исследованиях в</a:t>
            </a:r>
          </a:p>
          <a:p>
            <a:pPr marL="0" indent="0">
              <a:buNone/>
            </a:pPr>
            <a:r>
              <a:rPr lang="ru-RU" sz="8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области медицины, психологии);</a:t>
            </a:r>
          </a:p>
          <a:p>
            <a:r>
              <a:rPr lang="ru-RU" sz="8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права детей (помещается информация по соблюдению прав детства в</a:t>
            </a:r>
          </a:p>
          <a:p>
            <a:pPr marL="0" indent="0">
              <a:buNone/>
            </a:pPr>
            <a:r>
              <a:rPr lang="ru-RU" sz="8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ДОУ и семье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25852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документы, регулирующие воспитательный процесс ДОО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2192482"/>
            <a:ext cx="9505758" cy="4530435"/>
          </a:xfrm>
        </p:spPr>
        <p:txBody>
          <a:bodyPr>
            <a:normAutofit fontScale="70000" lnSpcReduction="20000"/>
          </a:bodyPr>
          <a:lstStyle/>
          <a:p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духовно-нравственного развития и воспитания личности гражданина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России;</a:t>
            </a:r>
          </a:p>
          <a:p>
            <a:pPr lvl="0"/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17.10.2013 № 1155 «Об утверждении федерального государственного образовательного стандарта дошкольного образования» (Зарегистрировано в Минюсте России 14.11.2013 № 30384).</a:t>
            </a:r>
          </a:p>
          <a:p>
            <a:pPr lvl="0"/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30.08.2013 № 1014 «Об утверждении Порядка организации и осуществления образовательной деятельности по основным общеобразовательным программам – образовательным программам дошкольного образования» (Зарегистрировано в Минюсте России 26.09.2013 № 30038).</a:t>
            </a:r>
          </a:p>
          <a:p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 «Патриотическое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</a:t>
            </a:r>
            <a:r>
              <a:rPr lang="ru-RU" sz="2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на 2011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 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годы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</a:t>
            </a:r>
            <a:r>
              <a:rPr lang="ru-RU" sz="2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от 5 октября 2010 г. № 795</a:t>
            </a:r>
            <a:endParaRPr lang="ru-RU" sz="2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7798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0332" y="260648"/>
            <a:ext cx="6825259" cy="172342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духовно-нравственного развития и воспитания личности гражданина России </a:t>
            </a:r>
            <a:r>
              <a:rPr lang="ru-RU" sz="3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0332" y="2420888"/>
            <a:ext cx="9400122" cy="4032448"/>
          </a:xfrm>
        </p:spPr>
        <p:txBody>
          <a:bodyPr>
            <a:normAutofit/>
          </a:bodyPr>
          <a:lstStyle/>
          <a:p>
            <a:pPr marL="365760" indent="-256032" algn="just">
              <a:lnSpc>
                <a:spcPct val="90000"/>
              </a:lnSpc>
              <a:buNone/>
              <a:defRPr/>
            </a:pP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определяет:</a:t>
            </a:r>
          </a:p>
          <a:p>
            <a:pPr marL="365760" indent="-256032" algn="just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систему базовых национальных ценностей,</a:t>
            </a:r>
          </a:p>
          <a:p>
            <a:pPr marL="365760" indent="-256032" algn="just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современный национальный воспитательный идеал,</a:t>
            </a:r>
          </a:p>
          <a:p>
            <a:pPr marL="365760" indent="-256032" algn="just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цель и задачи духовно-нравственного развития и воспитания обучающихся в единстве учебной и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внеучебной</a:t>
            </a:r>
            <a:r>
              <a:rPr lang="ru-RU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6" descr="ST_Danilu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0254" y="44372"/>
            <a:ext cx="2206720" cy="30473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427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674" y="361133"/>
            <a:ext cx="8925790" cy="1280631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latin typeface="Arial" pitchFamily="34" charset="0"/>
                <a:cs typeface="Arial" pitchFamily="34" charset="0"/>
              </a:rPr>
              <a:t>     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БАЗОВЫЕ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НАЦИОНАЛЬНЫЕ 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ЦЕННОСТИ </a:t>
            </a:r>
            <a:b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онцепции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духовно-нравственного развития и воспитания личности гражданина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России)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2642" y="1911927"/>
            <a:ext cx="7539486" cy="4748645"/>
          </a:xfrm>
        </p:spPr>
        <p:txBody>
          <a:bodyPr>
            <a:normAutofit fontScale="92500"/>
          </a:bodyPr>
          <a:lstStyle/>
          <a:p>
            <a:pPr marL="109728" indent="0" algn="just">
              <a:buNone/>
            </a:pPr>
            <a:r>
              <a:rPr lang="ru-RU" sz="2800" dirty="0">
                <a:cs typeface="Times New Roman" pitchFamily="18" charset="0"/>
              </a:rPr>
              <a:t> 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Базовые национальные ценности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основные моральные ценности, приоритетные нравственные установки, существующие в культурных, семейных, социально-исторических, религиозных традициях многонационального народа Российской Федерации, передаваемые от поколения к поколению и обеспечивающие единство и успешное развитие страны в современных условиях.</a:t>
            </a:r>
          </a:p>
        </p:txBody>
      </p:sp>
    </p:spTree>
    <p:extLst>
      <p:ext uri="{BB962C8B-B14F-4D97-AF65-F5344CB8AC3E}">
        <p14:creationId xmlns:p14="http://schemas.microsoft.com/office/powerpoint/2010/main" val="161663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43279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функции воспитания: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677334" y="1345721"/>
            <a:ext cx="9174032" cy="4695641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Созидательно-культурная</a:t>
            </a:r>
            <a:r>
              <a:rPr lang="ru-RU" alt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(сохранение, передача и воспроизводство культуры)</a:t>
            </a:r>
          </a:p>
          <a:p>
            <a:pPr eaLnBrk="1" hangingPunct="1"/>
            <a:r>
              <a:rPr lang="ru-RU" alt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Социализации и адаптации </a:t>
            </a:r>
            <a:r>
              <a:rPr lang="ru-RU" alt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детей, то есть обеспечение исторического процесса смены поколений и обеспечение вхождения ребенка в жизнь;</a:t>
            </a:r>
          </a:p>
          <a:p>
            <a:pPr eaLnBrk="1" hangingPunct="1"/>
            <a:r>
              <a:rPr lang="ru-RU" alt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Человекообразующая</a:t>
            </a:r>
            <a:r>
              <a:rPr lang="ru-RU" alt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(развитие творческого потенциала личности, защита и охрана ребенк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</a:t>
            </a:r>
          </a:p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48367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dirty="0"/>
              <a:t>                  </a:t>
            </a:r>
          </a:p>
        </p:txBody>
      </p:sp>
      <p:sp>
        <p:nvSpPr>
          <p:cNvPr id="25603" name="Объект 2"/>
          <p:cNvSpPr>
            <a:spLocks noGrp="1"/>
          </p:cNvSpPr>
          <p:nvPr>
            <p:ph idx="1"/>
          </p:nvPr>
        </p:nvSpPr>
        <p:spPr>
          <a:xfrm>
            <a:off x="1579418" y="716973"/>
            <a:ext cx="7491846" cy="5683829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национальный воспитательный идеал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научно обоснованное понятие о человеке, воспитание и социализация которого совместными усилиями многих социальных субъектов способно обеспечить успешное развитие страны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14300" indent="0" algn="just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концепции духовно-нравственного развития и воспитания личности гражданина России)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9986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dirty="0"/>
              <a:t>                  </a:t>
            </a:r>
          </a:p>
        </p:txBody>
      </p:sp>
      <p:sp>
        <p:nvSpPr>
          <p:cNvPr id="25603" name="Объект 2"/>
          <p:cNvSpPr>
            <a:spLocks noGrp="1"/>
          </p:cNvSpPr>
          <p:nvPr>
            <p:ph idx="1"/>
          </p:nvPr>
        </p:nvSpPr>
        <p:spPr>
          <a:xfrm>
            <a:off x="379562" y="483079"/>
            <a:ext cx="9411130" cy="6042265"/>
          </a:xfrm>
        </p:spPr>
        <p:txBody>
          <a:bodyPr>
            <a:normAutofit fontScale="85000" lnSpcReduction="10000"/>
          </a:bodyPr>
          <a:lstStyle/>
          <a:p>
            <a:pPr marL="114300" indent="0" algn="ctr">
              <a:buNone/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национальный воспитательный идеал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marL="0" indent="0" algn="just">
              <a:buNone/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высоконравственный, творческий, компетентный гражданин России, принимающий судьбу Отечества как свою личную, осознающий ответственность за настоящее и будущее своей страны, укоренённый в духовных и культурных традициях многонационального народа Российской Федерации. </a:t>
            </a:r>
          </a:p>
          <a:p>
            <a:pPr marL="114300" indent="0">
              <a:buNone/>
            </a:pP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ctr">
              <a:buNone/>
            </a:pP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(Концепция духовно-нравственного развития и воспитания личности гражданина России)</a:t>
            </a:r>
          </a:p>
          <a:p>
            <a:pPr marL="114300" indent="0">
              <a:buNone/>
            </a:pPr>
            <a:endParaRPr lang="ru-RU" sz="3000" dirty="0" smtClean="0"/>
          </a:p>
          <a:p>
            <a:pPr marL="114300" indent="0">
              <a:buNone/>
            </a:pPr>
            <a:r>
              <a:rPr lang="ru-RU" dirty="0" smtClean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499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9710" y="224589"/>
            <a:ext cx="8546380" cy="154822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БАЗОВЫЕ НАЦИОНАЛЬНЫЕ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dirty="0">
                <a:latin typeface="+mn-lt"/>
              </a:rPr>
              <a:t/>
            </a:r>
            <a:br>
              <a:rPr lang="ru-RU" sz="2800" dirty="0">
                <a:latin typeface="+mn-lt"/>
              </a:rPr>
            </a:b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концепции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духовно-нравственного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воспитания личности гражданина России)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8214" y="1772816"/>
            <a:ext cx="7127875" cy="4896272"/>
          </a:xfrm>
        </p:spPr>
        <p:txBody>
          <a:bodyPr>
            <a:normAutofit lnSpcReduction="10000"/>
          </a:bodyPr>
          <a:lstStyle/>
          <a:p>
            <a:pPr marL="571500" indent="-457200">
              <a:lnSpc>
                <a:spcPct val="90000"/>
              </a:lnSpc>
              <a:buFont typeface="+mj-lt"/>
              <a:buAutoNum type="arabicPeriod"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Патриотизм</a:t>
            </a:r>
          </a:p>
          <a:p>
            <a:pPr marL="571500" indent="-457200">
              <a:lnSpc>
                <a:spcPct val="90000"/>
              </a:lnSpc>
              <a:buFont typeface="+mj-lt"/>
              <a:buAutoNum type="arabicPeriod"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солидарность</a:t>
            </a:r>
          </a:p>
          <a:p>
            <a:pPr marL="571500" indent="-457200">
              <a:lnSpc>
                <a:spcPct val="90000"/>
              </a:lnSpc>
              <a:buFont typeface="+mj-lt"/>
              <a:buAutoNum type="arabicPeriod"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Гражданственность</a:t>
            </a:r>
          </a:p>
          <a:p>
            <a:pPr marL="571500" indent="-457200">
              <a:lnSpc>
                <a:spcPct val="90000"/>
              </a:lnSpc>
              <a:buFont typeface="+mj-lt"/>
              <a:buAutoNum type="arabicPeriod"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</a:t>
            </a:r>
          </a:p>
          <a:p>
            <a:pPr marL="571500" indent="-457200">
              <a:lnSpc>
                <a:spcPct val="90000"/>
              </a:lnSpc>
              <a:buFont typeface="+mj-lt"/>
              <a:buAutoNum type="arabicPeriod"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 и творчество</a:t>
            </a:r>
          </a:p>
          <a:p>
            <a:pPr marL="571500" indent="-457200">
              <a:lnSpc>
                <a:spcPct val="90000"/>
              </a:lnSpc>
              <a:buFont typeface="+mj-lt"/>
              <a:buAutoNum type="arabicPeriod"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Наука</a:t>
            </a:r>
          </a:p>
          <a:p>
            <a:pPr marL="571500" indent="-457200">
              <a:lnSpc>
                <a:spcPct val="90000"/>
              </a:lnSpc>
              <a:buFont typeface="+mj-lt"/>
              <a:buAutoNum type="arabicPeriod"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Традиционные российские религии</a:t>
            </a:r>
          </a:p>
          <a:p>
            <a:pPr marL="571500" indent="-457200">
              <a:lnSpc>
                <a:spcPct val="90000"/>
              </a:lnSpc>
              <a:buFont typeface="+mj-lt"/>
              <a:buAutoNum type="arabicPeriod"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 и литература</a:t>
            </a:r>
          </a:p>
          <a:p>
            <a:pPr marL="571500" indent="-457200">
              <a:lnSpc>
                <a:spcPct val="90000"/>
              </a:lnSpc>
              <a:buFont typeface="+mj-lt"/>
              <a:buAutoNum type="arabicPeriod"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</a:t>
            </a:r>
          </a:p>
          <a:p>
            <a:pPr marL="571500" indent="-457200">
              <a:lnSpc>
                <a:spcPct val="90000"/>
              </a:lnSpc>
              <a:buFont typeface="+mj-lt"/>
              <a:buAutoNum type="arabicPeriod"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Человечество</a:t>
            </a:r>
          </a:p>
          <a:p>
            <a:pPr marL="114300" indent="0">
              <a:lnSpc>
                <a:spcPct val="90000"/>
              </a:lnSpc>
              <a:buNone/>
              <a:defRPr/>
            </a:pPr>
            <a:endParaRPr lang="ru-RU" dirty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9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1000"/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1000"/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1000"/>
                                        <p:tgtEl>
                                          <p:spTgt spid="138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1000"/>
                                        <p:tgtEl>
                                          <p:spTgt spid="138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1000"/>
                                        <p:tgtEl>
                                          <p:spTgt spid="138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понятия воспитательной деятельности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alt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Смысл воспитания – приобщение личностей к человеческой культуре.</a:t>
            </a:r>
          </a:p>
          <a:p>
            <a:r>
              <a:rPr lang="ru-RU" alt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воспитания – социальные ценности, нравственные нормы поведения и отношения.</a:t>
            </a:r>
          </a:p>
          <a:p>
            <a:r>
              <a:rPr lang="ru-RU" alt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– это формирование личности как творца своей жизни и судьбы.</a:t>
            </a:r>
          </a:p>
        </p:txBody>
      </p:sp>
    </p:spTree>
    <p:extLst>
      <p:ext uri="{BB962C8B-B14F-4D97-AF65-F5344CB8AC3E}">
        <p14:creationId xmlns:p14="http://schemas.microsoft.com/office/powerpoint/2010/main" val="376022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46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воспитания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1414732" y="1143001"/>
            <a:ext cx="8967518" cy="5165725"/>
          </a:xfrm>
        </p:spPr>
        <p:txBody>
          <a:bodyPr>
            <a:normAutofit lnSpcReduction="10000"/>
          </a:bodyPr>
          <a:lstStyle/>
          <a:p>
            <a:r>
              <a:rPr lang="ru-RU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Общественная направленность;</a:t>
            </a:r>
          </a:p>
          <a:p>
            <a:r>
              <a:rPr lang="ru-RU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Связь воспитания с жизнью и трудом;</a:t>
            </a:r>
          </a:p>
          <a:p>
            <a:r>
              <a:rPr lang="ru-RU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Опора на положительное;</a:t>
            </a:r>
          </a:p>
          <a:p>
            <a:r>
              <a:rPr lang="ru-RU" alt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Гуманизация</a:t>
            </a:r>
            <a:r>
              <a:rPr lang="ru-RU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Личностный подход;</a:t>
            </a:r>
          </a:p>
          <a:p>
            <a:r>
              <a:rPr lang="ru-RU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Единство воспитательных  воздействий;</a:t>
            </a:r>
          </a:p>
          <a:p>
            <a:r>
              <a:rPr lang="ru-RU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Народность;</a:t>
            </a:r>
          </a:p>
          <a:p>
            <a:r>
              <a:rPr lang="ru-RU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Демократизм;</a:t>
            </a:r>
          </a:p>
          <a:p>
            <a:r>
              <a:rPr lang="ru-RU" alt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Природосообразность</a:t>
            </a:r>
            <a:r>
              <a:rPr lang="ru-RU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altLang="ru-RU" sz="3600" dirty="0"/>
          </a:p>
          <a:p>
            <a:endParaRPr lang="ru-RU" altLang="ru-RU" sz="3600" dirty="0"/>
          </a:p>
        </p:txBody>
      </p:sp>
    </p:spTree>
    <p:extLst>
      <p:ext uri="{BB962C8B-B14F-4D97-AF65-F5344CB8AC3E}">
        <p14:creationId xmlns:p14="http://schemas.microsoft.com/office/powerpoint/2010/main" val="153180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418" y="301335"/>
            <a:ext cx="9590809" cy="1579419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 ситуации (могут возникать спонтанно и могут быть созданы воспитателем для реализации воспитательных задач)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1380227" y="2337954"/>
            <a:ext cx="8449574" cy="4114801"/>
          </a:xfrm>
        </p:spPr>
        <p:txBody>
          <a:bodyPr>
            <a:normAutofit lnSpcReduction="10000"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ru-RU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авансирования доверием;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непринужденной принудительности;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свободного выбора;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соотнесения;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соревнования;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успеха;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</a:t>
            </a:r>
            <a:r>
              <a:rPr lang="ru-RU" alt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творчества.</a:t>
            </a:r>
            <a:endParaRPr lang="ru-RU" alt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93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91396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методики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677334" y="1897811"/>
            <a:ext cx="8596668" cy="4143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4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Методика </a:t>
            </a:r>
            <a:r>
              <a:rPr lang="ru-RU" altLang="ru-RU" sz="4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педагогической деятельности </a:t>
            </a:r>
            <a:r>
              <a:rPr lang="ru-RU" alt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система действий, отражающая логику, цель, задачи педагогических действий, порядок и технику их </a:t>
            </a:r>
            <a:r>
              <a:rPr lang="ru-RU" alt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</a:t>
            </a:r>
            <a:endParaRPr lang="ru-RU" alt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80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1985" y="428604"/>
            <a:ext cx="8778815" cy="968875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термина «Технология»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1086928" y="1863307"/>
            <a:ext cx="9123873" cy="444542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ru-RU" alt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технология – это система действий, операций и процедур, инструментально </a:t>
            </a:r>
            <a:r>
              <a:rPr lang="ru-RU" alt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обеспечивающих </a:t>
            </a:r>
            <a:r>
              <a:rPr lang="ru-RU" alt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прогнозируемого результата</a:t>
            </a:r>
            <a:r>
              <a:rPr lang="en-US" alt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заявленной цели) в изменяющихся условиях образовательного процесса</a:t>
            </a:r>
            <a:r>
              <a:rPr lang="en-US" alt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5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val 2"/>
          <p:cNvSpPr>
            <a:spLocks noChangeArrowheads="1"/>
          </p:cNvSpPr>
          <p:nvPr/>
        </p:nvSpPr>
        <p:spPr bwMode="auto">
          <a:xfrm rot="5422436">
            <a:off x="3070225" y="477838"/>
            <a:ext cx="914400" cy="3505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vert="eaVert" wrap="none" anchor="ctr"/>
          <a:lstStyle/>
          <a:p>
            <a:pPr algn="ctr" eaLnBrk="1" hangingPunct="1">
              <a:defRPr/>
            </a:pPr>
            <a:r>
              <a:rPr lang="ru-RU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Концептуальность</a:t>
            </a:r>
          </a:p>
        </p:txBody>
      </p:sp>
      <p:sp>
        <p:nvSpPr>
          <p:cNvPr id="15363" name="Oval 3"/>
          <p:cNvSpPr>
            <a:spLocks noChangeArrowheads="1"/>
          </p:cNvSpPr>
          <p:nvPr/>
        </p:nvSpPr>
        <p:spPr bwMode="auto">
          <a:xfrm rot="5422436">
            <a:off x="7823200" y="549275"/>
            <a:ext cx="914400" cy="3505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vert="eaVert" wrap="none" anchor="ctr"/>
          <a:lstStyle/>
          <a:p>
            <a:pPr algn="ctr" eaLnBrk="1" hangingPunct="1">
              <a:defRPr/>
            </a:pPr>
            <a:r>
              <a:rPr lang="ru-RU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Системность</a:t>
            </a:r>
          </a:p>
        </p:txBody>
      </p:sp>
      <p:sp>
        <p:nvSpPr>
          <p:cNvPr id="15364" name="Oval 4"/>
          <p:cNvSpPr>
            <a:spLocks noChangeArrowheads="1"/>
          </p:cNvSpPr>
          <p:nvPr/>
        </p:nvSpPr>
        <p:spPr bwMode="auto">
          <a:xfrm rot="5422436">
            <a:off x="3214688" y="3646488"/>
            <a:ext cx="914400" cy="3505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vert="eaVert" wrap="none" anchor="ctr"/>
          <a:lstStyle/>
          <a:p>
            <a:pPr algn="ctr" eaLnBrk="1" hangingPunct="1">
              <a:defRPr/>
            </a:pPr>
            <a:r>
              <a:rPr lang="ru-RU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Эффективность</a:t>
            </a:r>
          </a:p>
        </p:txBody>
      </p:sp>
      <p:sp>
        <p:nvSpPr>
          <p:cNvPr id="15365" name="Oval 5"/>
          <p:cNvSpPr>
            <a:spLocks noChangeArrowheads="1"/>
          </p:cNvSpPr>
          <p:nvPr/>
        </p:nvSpPr>
        <p:spPr bwMode="auto">
          <a:xfrm rot="5422436">
            <a:off x="8039100" y="3573463"/>
            <a:ext cx="914400" cy="3505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vert="eaVert" wrap="none" anchor="ctr"/>
          <a:lstStyle/>
          <a:p>
            <a:pPr algn="ctr" eaLnBrk="1" hangingPunct="1">
              <a:defRPr/>
            </a:pPr>
            <a:r>
              <a:rPr lang="ru-RU" sz="24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Воспроизводимость</a:t>
            </a:r>
            <a:endParaRPr lang="ru-RU" sz="2400" b="1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15368" name="Oval 8"/>
          <p:cNvSpPr>
            <a:spLocks noChangeArrowheads="1"/>
          </p:cNvSpPr>
          <p:nvPr/>
        </p:nvSpPr>
        <p:spPr bwMode="auto">
          <a:xfrm rot="5422436">
            <a:off x="5519738" y="1917700"/>
            <a:ext cx="914400" cy="3505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vert="eaVert" wrap="none" anchor="ctr"/>
          <a:lstStyle/>
          <a:p>
            <a:pPr algn="ctr" eaLnBrk="1" hangingPunct="1">
              <a:defRPr/>
            </a:pPr>
            <a:r>
              <a:rPr lang="ru-RU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Управляемость</a:t>
            </a:r>
          </a:p>
        </p:txBody>
      </p:sp>
      <p:sp>
        <p:nvSpPr>
          <p:cNvPr id="21511" name="Text Box 11"/>
          <p:cNvSpPr txBox="1">
            <a:spLocks noChangeArrowheads="1"/>
          </p:cNvSpPr>
          <p:nvPr/>
        </p:nvSpPr>
        <p:spPr bwMode="auto">
          <a:xfrm>
            <a:off x="2998788" y="404813"/>
            <a:ext cx="7669212" cy="523220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>
                <a:solidFill>
                  <a:schemeClr val="tx2"/>
                </a:solidFill>
                <a:latin typeface="Verdana" panose="020B0604030504040204" pitchFamily="34" charset="0"/>
              </a:rPr>
              <a:t>Критерии технологичности</a:t>
            </a:r>
            <a:r>
              <a:rPr lang="ru-RU" altLang="ru-RU">
                <a:latin typeface="Verdana" panose="020B0604030504040204" pitchFamily="34" charset="0"/>
              </a:rPr>
              <a:t> </a:t>
            </a:r>
          </a:p>
        </p:txBody>
      </p:sp>
      <p:pic>
        <p:nvPicPr>
          <p:cNvPr id="21512" name="Рисунок 1" descr="Эмблема КРИПКиПР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16" y="367030"/>
            <a:ext cx="1223962" cy="892175"/>
          </a:xfrm>
          <a:prstGeom prst="rect">
            <a:avLst/>
          </a:prstGeom>
          <a:solidFill>
            <a:srgbClr val="FEFE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61555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15363" grpId="0" animBg="1"/>
      <p:bldP spid="15364" grpId="0" animBg="1"/>
      <p:bldP spid="15365" grpId="0" animBg="1"/>
      <p:bldP spid="1536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792" y="379562"/>
            <a:ext cx="10714008" cy="9144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воспитательных технологий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776377" y="1500187"/>
            <a:ext cx="9677311" cy="5038635"/>
          </a:xfrm>
        </p:spPr>
        <p:txBody>
          <a:bodyPr>
            <a:normAutofit lnSpcReduction="10000"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ru-RU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четко сформулированной цели;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определенной концепции;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Поэтапная, пошаговая структура </a:t>
            </a:r>
            <a:r>
              <a:rPr lang="ru-RU" alt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(алгоритм</a:t>
            </a:r>
            <a:r>
              <a:rPr lang="ru-RU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набора порций материала, которым овладевают обучающиеся;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критериев </a:t>
            </a:r>
            <a:r>
              <a:rPr lang="ru-RU" alt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механизма оценивания достижений воспитанников.</a:t>
            </a:r>
            <a:endParaRPr lang="ru-RU" alt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86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557529" cy="115503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Федеральный закон от 29 декабря 2012 г. № 273-ФЗ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 образовании в Российской Федерации»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Воспитание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деятельность, направленная на развитие личности, создание условий для самоопределения и социализации обучающегося на основе социокультурных, духовно-нравственных ценностей и принятых в обществе правил и норм поведения в интересах человека, семьи, общества и государства (Статья 2, пункт 2).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505" y="274638"/>
            <a:ext cx="10332651" cy="179704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КТВ И.П. Иванова (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общей заботы,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орлятская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педагогика, методика КТД или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коммунарская)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1203158" y="2143125"/>
            <a:ext cx="9007642" cy="4357688"/>
          </a:xfrm>
        </p:spPr>
        <p:txBody>
          <a:bodyPr>
            <a:normAutofit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ru-RU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общей заботы;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Тактика содружества;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Коллективная организаторская деятельность;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Коллективное творческое воспитание.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Пять «само» в деятельности: </a:t>
            </a:r>
            <a:r>
              <a:rPr lang="ru-RU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сами находим цель, сами планируем, сами готовим, сами проводим, сами </a:t>
            </a:r>
            <a:r>
              <a:rPr lang="ru-RU" alt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анализируем</a:t>
            </a:r>
            <a:r>
              <a:rPr lang="ru-RU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 2" panose="05020102010507070707" pitchFamily="18" charset="2"/>
              <a:buNone/>
            </a:pPr>
            <a:endParaRPr lang="ru-RU" altLang="ru-RU" sz="3600" dirty="0"/>
          </a:p>
        </p:txBody>
      </p:sp>
    </p:spTree>
    <p:extLst>
      <p:ext uri="{BB962C8B-B14F-4D97-AF65-F5344CB8AC3E}">
        <p14:creationId xmlns:p14="http://schemas.microsoft.com/office/powerpoint/2010/main" val="350784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534654" y="260649"/>
            <a:ext cx="6144126" cy="52516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200" b="1" dirty="0">
                <a:solidFill>
                  <a:schemeClr val="tx1"/>
                </a:solidFill>
                <a:latin typeface="Verdana" pitchFamily="34" charset="0"/>
              </a:rPr>
              <a:t>Педагогика сотрудничества</a:t>
            </a:r>
          </a:p>
        </p:txBody>
      </p:sp>
      <p:pic>
        <p:nvPicPr>
          <p:cNvPr id="70658" name="Рисунок 2" descr="Шацкий Станислав Теофилови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1158" y="908720"/>
            <a:ext cx="1924050" cy="215831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1" y="2786064"/>
            <a:ext cx="25384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  <a:latin typeface="Verdana" panose="020B0604030504040204" pitchFamily="34" charset="0"/>
              </a:rPr>
              <a:t>Шацкий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  <a:latin typeface="Verdana" panose="020B0604030504040204" pitchFamily="34" charset="0"/>
              </a:rPr>
              <a:t>Станислав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  <a:latin typeface="Verdana" panose="020B0604030504040204" pitchFamily="34" charset="0"/>
              </a:rPr>
              <a:t>Теофилович </a:t>
            </a:r>
          </a:p>
        </p:txBody>
      </p:sp>
      <p:pic>
        <p:nvPicPr>
          <p:cNvPr id="70660" name="Picture 4" descr="http://im8-tub.yandex.net/i?id=10773756&amp;tov=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8678" y="928671"/>
            <a:ext cx="1557342" cy="2254903"/>
          </a:xfrm>
          <a:prstGeom prst="roundRect">
            <a:avLst/>
          </a:prstGeom>
          <a:noFill/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4024314" y="2857501"/>
            <a:ext cx="29289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  <a:latin typeface="Verdana" panose="020B0604030504040204" pitchFamily="34" charset="0"/>
              </a:rPr>
              <a:t>Крупская</a:t>
            </a:r>
            <a:r>
              <a:rPr lang="ru-RU" altLang="ru-RU" sz="180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  <a:latin typeface="Verdana" panose="020B0604030504040204" pitchFamily="34" charset="0"/>
              </a:rPr>
              <a:t>Надежда Константиновна</a:t>
            </a:r>
            <a:r>
              <a:rPr lang="ru-RU" altLang="ru-RU" sz="180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</a:p>
        </p:txBody>
      </p:sp>
      <p:pic>
        <p:nvPicPr>
          <p:cNvPr id="70662" name="Picture 6" descr="http://im6-tub.yandex.net/i?id=38620004&amp;tov=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2597" y="3643314"/>
            <a:ext cx="1952639" cy="2343166"/>
          </a:xfrm>
          <a:prstGeom prst="roundRect">
            <a:avLst/>
          </a:prstGeom>
          <a:noFill/>
        </p:spPr>
      </p:pic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1524001" y="5643564"/>
            <a:ext cx="27860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  <a:latin typeface="Verdana" panose="020B0604030504040204" pitchFamily="34" charset="0"/>
              </a:rPr>
              <a:t>Сухомлинский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  <a:latin typeface="Verdana" panose="020B0604030504040204" pitchFamily="34" charset="0"/>
              </a:rPr>
              <a:t>Василий Александрович </a:t>
            </a:r>
          </a:p>
        </p:txBody>
      </p:sp>
      <p:pic>
        <p:nvPicPr>
          <p:cNvPr id="70667" name="Picture 11" descr="http://im3-tub.yandex.net/i?id=7152549&amp;tov=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38678" y="3786190"/>
            <a:ext cx="1857388" cy="2661620"/>
          </a:xfrm>
          <a:prstGeom prst="roundRect">
            <a:avLst/>
          </a:prstGeom>
          <a:noFill/>
        </p:spPr>
      </p:pic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4667251" y="5934076"/>
            <a:ext cx="22145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  <a:latin typeface="Verdana" panose="020B0604030504040204" pitchFamily="34" charset="0"/>
              </a:rPr>
              <a:t>Макаренко</a:t>
            </a:r>
            <a:r>
              <a:rPr lang="ru-RU" altLang="ru-RU" sz="1800">
                <a:latin typeface="Verdana" panose="020B060403050404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  <a:latin typeface="Verdana" panose="020B0604030504040204" pitchFamily="34" charset="0"/>
              </a:rPr>
              <a:t>Антон</a:t>
            </a:r>
            <a:r>
              <a:rPr lang="ru-RU" altLang="ru-RU" sz="1800">
                <a:latin typeface="Verdana" panose="020B0604030504040204" pitchFamily="34" charset="0"/>
              </a:rPr>
              <a:t> </a:t>
            </a:r>
            <a:r>
              <a:rPr lang="ru-RU" altLang="ru-RU" sz="1800" b="1">
                <a:solidFill>
                  <a:srgbClr val="FF0000"/>
                </a:solidFill>
                <a:latin typeface="Verdana" panose="020B0604030504040204" pitchFamily="34" charset="0"/>
              </a:rPr>
              <a:t>Семенович</a:t>
            </a:r>
            <a:r>
              <a:rPr lang="ru-RU" altLang="ru-RU" sz="1800">
                <a:latin typeface="Verdana" panose="020B0604030504040204" pitchFamily="34" charset="0"/>
              </a:rPr>
              <a:t> </a:t>
            </a:r>
          </a:p>
        </p:txBody>
      </p:sp>
      <p:pic>
        <p:nvPicPr>
          <p:cNvPr id="70670" name="Picture 14" descr="http://im7-tub.yandex.net/i?id=41955008&amp;tov=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4152" y="928671"/>
            <a:ext cx="2016224" cy="2371217"/>
          </a:xfrm>
          <a:prstGeom prst="roundRect">
            <a:avLst/>
          </a:prstGeom>
          <a:noFill/>
        </p:spPr>
      </p:pic>
      <p:sp>
        <p:nvSpPr>
          <p:cNvPr id="70671" name="Rectangle 15"/>
          <p:cNvSpPr>
            <a:spLocks noChangeArrowheads="1"/>
          </p:cNvSpPr>
          <p:nvPr/>
        </p:nvSpPr>
        <p:spPr bwMode="auto">
          <a:xfrm>
            <a:off x="7453313" y="3000376"/>
            <a:ext cx="2286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  <a:latin typeface="Verdana" panose="020B0604030504040204" pitchFamily="34" charset="0"/>
              </a:rPr>
              <a:t>Ушинский</a:t>
            </a:r>
            <a:r>
              <a:rPr lang="ru-RU" altLang="ru-RU" sz="1800" b="1">
                <a:latin typeface="Verdana" panose="020B060403050404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  <a:latin typeface="Verdana" panose="020B0604030504040204" pitchFamily="34" charset="0"/>
              </a:rPr>
              <a:t>Константин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Verdana" panose="020B0604030504040204" pitchFamily="34" charset="0"/>
              </a:rPr>
              <a:t> </a:t>
            </a:r>
            <a:r>
              <a:rPr lang="ru-RU" altLang="ru-RU" sz="1800" b="1">
                <a:solidFill>
                  <a:srgbClr val="FF0000"/>
                </a:solidFill>
                <a:latin typeface="Verdana" panose="020B0604030504040204" pitchFamily="34" charset="0"/>
              </a:rPr>
              <a:t>Дмитриевич</a:t>
            </a:r>
            <a:r>
              <a:rPr lang="ru-RU" altLang="ru-RU" sz="1400">
                <a:latin typeface="Verdana" panose="020B0604030504040204" pitchFamily="34" charset="0"/>
              </a:rPr>
              <a:t> </a:t>
            </a:r>
            <a:endParaRPr lang="ru-RU" altLang="ru-RU" sz="2400">
              <a:latin typeface="Verdana" panose="020B0604030504040204" pitchFamily="34" charset="0"/>
            </a:endParaRPr>
          </a:p>
        </p:txBody>
      </p:sp>
      <p:pic>
        <p:nvPicPr>
          <p:cNvPr id="70673" name="Picture 17" descr="Файл:Tolstoi-lev-life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7570" y="3857628"/>
            <a:ext cx="2799048" cy="2286016"/>
          </a:xfrm>
          <a:prstGeom prst="roundRect">
            <a:avLst/>
          </a:prstGeom>
          <a:noFill/>
        </p:spPr>
      </p:pic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7096125" y="5929313"/>
            <a:ext cx="32146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  <a:latin typeface="Verdana" panose="020B0604030504040204" pitchFamily="34" charset="0"/>
              </a:rPr>
              <a:t>Толстой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  <a:latin typeface="Verdana" panose="020B0604030504040204" pitchFamily="34" charset="0"/>
              </a:rPr>
              <a:t>Лев Николаевич</a:t>
            </a:r>
            <a:endParaRPr lang="ru-RU" altLang="ru-RU" sz="180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pic>
        <p:nvPicPr>
          <p:cNvPr id="33807" name="Рисунок 1" descr="Эмблема КРИПКиПРО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6" y="162868"/>
            <a:ext cx="1152525" cy="720725"/>
          </a:xfrm>
          <a:prstGeom prst="rect">
            <a:avLst/>
          </a:prstGeom>
          <a:solidFill>
            <a:srgbClr val="FEFE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42711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2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5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2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706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706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68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70665" grpId="0"/>
      <p:bldP spid="70668" grpId="0"/>
      <p:bldP spid="70671" grpId="0"/>
      <p:bldP spid="2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356" y="189781"/>
            <a:ext cx="9178504" cy="202478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 сотрудничества (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Симон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Львович Соловейчик, Вл.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Матвеев, И. П. Иванов, В.Ф. Шаталов, И.П. Волков, В.А.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Караковский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19" name="Содержимое 2"/>
          <p:cNvSpPr>
            <a:spLocks noGrp="1"/>
          </p:cNvSpPr>
          <p:nvPr>
            <p:ph idx="1"/>
          </p:nvPr>
        </p:nvSpPr>
        <p:spPr>
          <a:xfrm>
            <a:off x="638356" y="2846717"/>
            <a:ext cx="9615307" cy="36540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 сотрудничества – это совместная развивающая деятельность взрослых и детей, скрепленная взаимопониманием, проникновением в духовный мир друг друга, совместным анализом хода и результатов деятельности.</a:t>
            </a:r>
          </a:p>
          <a:p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9723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3411" y="214290"/>
            <a:ext cx="8144547" cy="1203348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технологии «Педагогика сотрудничества»</a:t>
            </a:r>
          </a:p>
        </p:txBody>
      </p:sp>
      <p:sp>
        <p:nvSpPr>
          <p:cNvPr id="35843" name="Содержимое 2"/>
          <p:cNvSpPr>
            <a:spLocks noGrp="1"/>
          </p:cNvSpPr>
          <p:nvPr>
            <p:ph idx="1"/>
          </p:nvPr>
        </p:nvSpPr>
        <p:spPr>
          <a:xfrm>
            <a:off x="677334" y="1915065"/>
            <a:ext cx="8596668" cy="4126298"/>
          </a:xfrm>
        </p:spPr>
        <p:txBody>
          <a:bodyPr>
            <a:normAutofit fontScale="92500" lnSpcReduction="20000"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ru-RU" altLang="ru-RU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 к ребенку: гуманно-личностный, субъект-субъектный;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Преобладающие методы: проблемно-поисковые, творческие, диалогические, игровые;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содержания: обучающий +воспитательный, светский, гуманистический, образовательный, проникающий</a:t>
            </a:r>
            <a:r>
              <a:rPr lang="ru-RU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07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Рисунок 1" descr="Эмблема КРИПКиПР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54" y="293371"/>
            <a:ext cx="1223962" cy="892175"/>
          </a:xfrm>
          <a:prstGeom prst="rect">
            <a:avLst/>
          </a:prstGeom>
          <a:solidFill>
            <a:srgbClr val="FEFE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Oval 3"/>
          <p:cNvSpPr>
            <a:spLocks noChangeArrowheads="1"/>
          </p:cNvSpPr>
          <p:nvPr/>
        </p:nvSpPr>
        <p:spPr bwMode="auto">
          <a:xfrm rot="5422436">
            <a:off x="3287713" y="-98425"/>
            <a:ext cx="914400" cy="3505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vert="eaVert" wrap="none" anchor="ctr"/>
          <a:lstStyle/>
          <a:p>
            <a:pPr algn="ctr" eaLnBrk="1" hangingPunct="1">
              <a:defRPr/>
            </a:pPr>
            <a:r>
              <a:rPr lang="ru-RU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развлекательная</a:t>
            </a:r>
          </a:p>
        </p:txBody>
      </p:sp>
      <p:sp>
        <p:nvSpPr>
          <p:cNvPr id="37892" name="Oval 4"/>
          <p:cNvSpPr>
            <a:spLocks noChangeArrowheads="1"/>
          </p:cNvSpPr>
          <p:nvPr/>
        </p:nvSpPr>
        <p:spPr bwMode="auto">
          <a:xfrm rot="5422436">
            <a:off x="7678738" y="-98425"/>
            <a:ext cx="914400" cy="3505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vert="eaVert" wrap="none" anchor="ctr"/>
          <a:lstStyle/>
          <a:p>
            <a:pPr algn="ctr" eaLnBrk="1" hangingPunct="1">
              <a:defRPr/>
            </a:pPr>
            <a:r>
              <a:rPr lang="ru-RU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коммуникативная</a:t>
            </a:r>
          </a:p>
        </p:txBody>
      </p:sp>
      <p:sp>
        <p:nvSpPr>
          <p:cNvPr id="37893" name="Oval 5"/>
          <p:cNvSpPr>
            <a:spLocks noChangeArrowheads="1"/>
          </p:cNvSpPr>
          <p:nvPr/>
        </p:nvSpPr>
        <p:spPr bwMode="auto">
          <a:xfrm rot="5422436">
            <a:off x="2494313" y="1152367"/>
            <a:ext cx="1016539" cy="441136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vert="eaVert" wrap="none" anchor="ctr"/>
          <a:lstStyle/>
          <a:p>
            <a:pPr algn="ctr" eaLnBrk="1" hangingPunct="1">
              <a:defRPr/>
            </a:pPr>
            <a:r>
              <a:rPr lang="ru-RU" sz="24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игротерапевтическая</a:t>
            </a:r>
            <a:endParaRPr lang="ru-RU" sz="2400" b="1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37894" name="Oval 6"/>
          <p:cNvSpPr>
            <a:spLocks noChangeArrowheads="1"/>
          </p:cNvSpPr>
          <p:nvPr/>
        </p:nvSpPr>
        <p:spPr bwMode="auto">
          <a:xfrm rot="5422436">
            <a:off x="8112125" y="1701800"/>
            <a:ext cx="914400" cy="3505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vert="eaVert" wrap="none" anchor="ctr"/>
          <a:lstStyle/>
          <a:p>
            <a:pPr algn="ctr" eaLnBrk="1" hangingPunct="1">
              <a:defRPr/>
            </a:pPr>
            <a:r>
              <a:rPr lang="ru-RU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диагностическая</a:t>
            </a:r>
          </a:p>
        </p:txBody>
      </p:sp>
      <p:sp>
        <p:nvSpPr>
          <p:cNvPr id="37895" name="Oval 7"/>
          <p:cNvSpPr>
            <a:spLocks noChangeArrowheads="1"/>
          </p:cNvSpPr>
          <p:nvPr/>
        </p:nvSpPr>
        <p:spPr bwMode="auto">
          <a:xfrm rot="5422436">
            <a:off x="2756670" y="3318109"/>
            <a:ext cx="1032703" cy="405498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vert="eaVert" wrap="none" anchor="ctr"/>
          <a:lstStyle/>
          <a:p>
            <a:pPr algn="ctr" eaLnBrk="1" hangingPunct="1">
              <a:defRPr/>
            </a:pPr>
            <a:r>
              <a:rPr lang="ru-RU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межнациональной</a:t>
            </a:r>
          </a:p>
          <a:p>
            <a:pPr algn="ctr" eaLnBrk="1" hangingPunct="1">
              <a:defRPr/>
            </a:pPr>
            <a:r>
              <a:rPr lang="ru-RU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коммуникации</a:t>
            </a:r>
          </a:p>
        </p:txBody>
      </p:sp>
      <p:sp>
        <p:nvSpPr>
          <p:cNvPr id="37896" name="Oval 8"/>
          <p:cNvSpPr>
            <a:spLocks noChangeArrowheads="1"/>
          </p:cNvSpPr>
          <p:nvPr/>
        </p:nvSpPr>
        <p:spPr bwMode="auto">
          <a:xfrm rot="5422436">
            <a:off x="8458200" y="3357563"/>
            <a:ext cx="914400" cy="3505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vert="eaVert" wrap="none" anchor="ctr"/>
          <a:lstStyle/>
          <a:p>
            <a:pPr algn="ctr" eaLnBrk="1" hangingPunct="1">
              <a:defRPr/>
            </a:pPr>
            <a:r>
              <a:rPr lang="ru-RU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социализации</a:t>
            </a:r>
          </a:p>
        </p:txBody>
      </p:sp>
      <p:sp>
        <p:nvSpPr>
          <p:cNvPr id="37897" name="Oval 9"/>
          <p:cNvSpPr>
            <a:spLocks noChangeArrowheads="1"/>
          </p:cNvSpPr>
          <p:nvPr/>
        </p:nvSpPr>
        <p:spPr bwMode="auto">
          <a:xfrm rot="5422436">
            <a:off x="5519738" y="838200"/>
            <a:ext cx="914400" cy="3505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vert="eaVert" wrap="none" anchor="ctr"/>
          <a:lstStyle/>
          <a:p>
            <a:pPr algn="ctr" eaLnBrk="1" hangingPunct="1">
              <a:defRPr/>
            </a:pPr>
            <a:r>
              <a:rPr lang="ru-RU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самореализации</a:t>
            </a:r>
          </a:p>
        </p:txBody>
      </p:sp>
      <p:sp>
        <p:nvSpPr>
          <p:cNvPr id="37898" name="Oval 10"/>
          <p:cNvSpPr>
            <a:spLocks noChangeArrowheads="1"/>
          </p:cNvSpPr>
          <p:nvPr/>
        </p:nvSpPr>
        <p:spPr bwMode="auto">
          <a:xfrm rot="5422436">
            <a:off x="5375275" y="2420938"/>
            <a:ext cx="914400" cy="3505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vert="eaVert" wrap="none" anchor="ctr"/>
          <a:lstStyle/>
          <a:p>
            <a:pPr algn="ctr" eaLnBrk="1" hangingPunct="1">
              <a:defRPr/>
            </a:pPr>
            <a:r>
              <a:rPr lang="ru-RU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коррекции</a:t>
            </a: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3287713" y="476251"/>
            <a:ext cx="5980978" cy="461665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000099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 smtClean="0">
                <a:solidFill>
                  <a:srgbClr val="000066"/>
                </a:solidFill>
                <a:latin typeface="Verdana" panose="020B0604030504040204" pitchFamily="34" charset="0"/>
              </a:rPr>
              <a:t>Функции игровых технологий</a:t>
            </a:r>
            <a:endParaRPr lang="ru-RU" altLang="ru-RU" sz="4000" b="1" dirty="0">
              <a:solidFill>
                <a:srgbClr val="000099"/>
              </a:solidFill>
              <a:latin typeface="Verdana" panose="020B0604030504040204" pitchFamily="34" charset="0"/>
            </a:endParaRPr>
          </a:p>
        </p:txBody>
      </p:sp>
      <p:pic>
        <p:nvPicPr>
          <p:cNvPr id="40972" name="Picture 12" descr="SCHOOLG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9" y="4479926"/>
            <a:ext cx="2414587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77014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animBg="1"/>
      <p:bldP spid="37892" grpId="0" animBg="1"/>
      <p:bldP spid="37893" grpId="0" animBg="1"/>
      <p:bldP spid="37894" grpId="0" animBg="1"/>
      <p:bldP spid="37895" grpId="0" animBg="1"/>
      <p:bldP spid="37896" grpId="0" animBg="1"/>
      <p:bldP spid="37897" grpId="0" animBg="1"/>
      <p:bldP spid="3789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2063751" y="908051"/>
            <a:ext cx="5616575" cy="4968875"/>
          </a:xfrm>
          <a:prstGeom prst="rect">
            <a:avLst/>
          </a:prstGeom>
          <a:solidFill>
            <a:schemeClr val="bg1">
              <a:alpha val="3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graphicFrame>
        <p:nvGraphicFramePr>
          <p:cNvPr id="38915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5951538" y="1125539"/>
          <a:ext cx="2665412" cy="249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" name="Visio" r:id="rId3" imgW="875386" imgH="819302" progId="">
                  <p:embed/>
                </p:oleObj>
              </mc:Choice>
              <mc:Fallback>
                <p:oleObj name="Visio" r:id="rId3" imgW="875386" imgH="819302" progId="">
                  <p:embed/>
                  <p:pic>
                    <p:nvPicPr>
                      <p:cNvPr id="0" name="Picture 13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1538" y="1125539"/>
                        <a:ext cx="2665412" cy="2497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566989" y="1052514"/>
          <a:ext cx="2663825" cy="2674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" name="Visio" r:id="rId5" imgW="819302" imgH="875386" progId="">
                  <p:embed/>
                </p:oleObj>
              </mc:Choice>
              <mc:Fallback>
                <p:oleObj name="Visio" r:id="rId5" imgW="819302" imgH="875386" progId="">
                  <p:embed/>
                  <p:pic>
                    <p:nvPicPr>
                      <p:cNvPr id="0" name="Picture 13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9" y="1052514"/>
                        <a:ext cx="2663825" cy="2674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7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351088" y="3716338"/>
          <a:ext cx="2654300" cy="239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4" name="Visio" r:id="rId7" imgW="875386" imgH="819302" progId="">
                  <p:embed/>
                </p:oleObj>
              </mc:Choice>
              <mc:Fallback>
                <p:oleObj name="Visio" r:id="rId7" imgW="875386" imgH="819302" progId="">
                  <p:embed/>
                  <p:pic>
                    <p:nvPicPr>
                      <p:cNvPr id="0" name="Picture 13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8" y="3716338"/>
                        <a:ext cx="2654300" cy="2392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8" name="Object 6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5880100" y="3716339"/>
          <a:ext cx="2711450" cy="237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5" name="Visio" r:id="rId9" imgW="819302" imgH="875386" progId="">
                  <p:embed/>
                </p:oleObj>
              </mc:Choice>
              <mc:Fallback>
                <p:oleObj name="Visio" r:id="rId9" imgW="819302" imgH="875386" progId="">
                  <p:embed/>
                  <p:pic>
                    <p:nvPicPr>
                      <p:cNvPr id="0" name="Picture 13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0100" y="3716339"/>
                        <a:ext cx="2711450" cy="237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2495551" y="1125539"/>
            <a:ext cx="26638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F0F0F6"/>
                </a:solidFill>
                <a:latin typeface="Verdana" panose="020B0604030504040204" pitchFamily="34" charset="0"/>
              </a:rPr>
              <a:t>Свободная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F0F0F6"/>
                </a:solidFill>
                <a:latin typeface="Verdana" panose="020B0604030504040204" pitchFamily="34" charset="0"/>
              </a:rPr>
              <a:t>деятельность</a:t>
            </a:r>
            <a:endParaRPr lang="ru-RU" altLang="ru-RU" sz="1600" b="1">
              <a:solidFill>
                <a:srgbClr val="F0F0F6"/>
              </a:solidFill>
              <a:latin typeface="Verdana" panose="020B0604030504040204" pitchFamily="34" charset="0"/>
            </a:endParaRP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6383338" y="1916114"/>
            <a:ext cx="23050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000066"/>
                </a:solidFill>
                <a:latin typeface="Verdana" panose="020B0604030504040204" pitchFamily="34" charset="0"/>
              </a:rPr>
              <a:t>Творческий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000066"/>
                </a:solidFill>
                <a:latin typeface="Verdana" panose="020B0604030504040204" pitchFamily="34" charset="0"/>
              </a:rPr>
              <a:t>характер 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2424114" y="4652964"/>
            <a:ext cx="25923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solidFill>
                  <a:srgbClr val="000066"/>
                </a:solidFill>
                <a:latin typeface="Verdana" panose="020B0604030504040204" pitchFamily="34" charset="0"/>
              </a:rPr>
              <a:t>Эмоциональная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solidFill>
                  <a:srgbClr val="000066"/>
                </a:solidFill>
                <a:latin typeface="Verdana" panose="020B0604030504040204" pitchFamily="34" charset="0"/>
              </a:rPr>
              <a:t>приподнятость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>
              <a:latin typeface="Verdana" panose="020B0604030504040204" pitchFamily="34" charset="0"/>
            </a:endParaRP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5427663" y="41640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Verdana" panose="020B0604030504040204" pitchFamily="34" charset="0"/>
            </a:endParaRP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5356225" y="401955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Verdana" panose="020B0604030504040204" pitchFamily="34" charset="0"/>
            </a:endParaRPr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6096001" y="4149726"/>
            <a:ext cx="23225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solidFill>
                  <a:srgbClr val="F0F0F6"/>
                </a:solidFill>
                <a:latin typeface="Verdana" panose="020B0604030504040204" pitchFamily="34" charset="0"/>
              </a:rPr>
              <a:t>Наличие правил</a:t>
            </a:r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3359151" y="404814"/>
            <a:ext cx="7021513" cy="461665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rgbClr val="FF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chemeClr val="tx2"/>
                </a:solidFill>
                <a:latin typeface="Verdana" panose="020B0604030504040204" pitchFamily="34" charset="0"/>
              </a:rPr>
              <a:t>Главные черты игры</a:t>
            </a:r>
          </a:p>
        </p:txBody>
      </p:sp>
      <p:pic>
        <p:nvPicPr>
          <p:cNvPr id="41998" name="Рисунок 1" descr="Эмблема КРИПКиПРО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115889"/>
            <a:ext cx="1152525" cy="865187"/>
          </a:xfrm>
          <a:prstGeom prst="rect">
            <a:avLst/>
          </a:prstGeom>
          <a:solidFill>
            <a:srgbClr val="FEFE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45128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600" decel="100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0" grpId="0"/>
      <p:bldP spid="38921" grpId="0"/>
      <p:bldP spid="3892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443411" cy="10737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ООП ФГОС ДОО требует реализации следующих видов игр (как одной из форм культурных практик)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2253" y="1859973"/>
            <a:ext cx="9443410" cy="4436917"/>
          </a:xfrm>
        </p:spPr>
        <p:txBody>
          <a:bodyPr>
            <a:normAutofit fontScale="92500" lnSpcReduction="20000"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Сюжетная игра;</a:t>
            </a:r>
          </a:p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с правилами.</a:t>
            </a:r>
          </a:p>
          <a:p>
            <a:pPr marL="0" indent="0">
              <a:buNone/>
            </a:pPr>
            <a:endPara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Центральной характеристикой </a:t>
            </a:r>
            <a:r>
              <a:rPr lang="ru-RU" sz="2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сюжетной игры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наличие воображаемой ситуации (сюжета), которая определяет смысл и содержание деятельности. Развивающее значение заключается в развитии воображения ребенка, способности к пониманию другого  и смысла человеческой деятельности.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Центральной характеристикой </a:t>
            </a:r>
            <a:r>
              <a:rPr lang="ru-RU" sz="2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правилами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выигрыш. Она всегда содержит правила, общие для соблюдения всеми играющими. Развивающее значение заключается в становлении у ребенка нормативной регуляции поведения, развитие мотивации достижения, стремление к волевому усилию.</a:t>
            </a:r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05991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96815"/>
            <a:ext cx="8596668" cy="83842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познавательной деятельности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51284"/>
            <a:ext cx="9381066" cy="514951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ФГОС ДО</a:t>
            </a:r>
          </a:p>
          <a:p>
            <a:pPr marL="0" indent="0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Познавательное развитие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предполагает развитие интересов детей, любознательности и познавательной мотивации; формирование познавательных действий, становление сознания; развитие воображения и творческой активности; формирование первичных представлений о себе, других людях, объектах окружающего мира, о свойствах и отношениях объектов окружающего мира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др.), о малой родине и Отечестве, представлений 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социокультурных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ценностях нашего народа, об отечественных традициях и праздниках, о планете Земля как общем доме людей, об особенностях ее природы, многообразии стран и народов мира.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13155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20842"/>
            <a:ext cx="8596668" cy="93044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ФГОС  ДО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3" y="1171074"/>
            <a:ext cx="8996055" cy="4870289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Социально-коммуникативное развитие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 направлено на усвоение норм и ценностей, принятых в обществе, включая моральные и нравственные ценности; развитие общения и взаимодействия ребенка со взрослыми и сверстниками; становление самостоятельности, целенаправленности и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собственных действий; развитие социального и эмоционального интеллекта, эмоциональной отзывчивости, сопереживания, формирование готовности к совместной деятельности со сверстниками, формирование уважительного отношения и чувства принадлежности к своей семье и к сообществу детей и взрослых в Организации; формирование позитивных установок к различным видам труда и творчества; формирование основ безопасного поведения в быту, социуме, природе.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8548" y="449179"/>
            <a:ext cx="10282990" cy="6160168"/>
          </a:xfrm>
        </p:spPr>
        <p:txBody>
          <a:bodyPr>
            <a:normAutofit fontScale="62500" lnSpcReduction="20000"/>
          </a:bodyPr>
          <a:lstStyle/>
          <a:p>
            <a:r>
              <a:rPr lang="ru-RU" sz="4500" b="1" i="1" dirty="0" smtClean="0">
                <a:latin typeface="Times New Roman" pitchFamily="18" charset="0"/>
                <a:cs typeface="Times New Roman" pitchFamily="18" charset="0"/>
              </a:rPr>
              <a:t>Физическое развитие 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включает приобретение опыта в следующих видах деятельности детей: двигательной, в том числе связанной с выполнением упражнений, направленных на развитие таких физических качеств, как координация и гибкость; способствующих правильному формированию опорно-двигательной системы организма, развитию равновесия, координации движения, крупной и мелкой моторики обеих рук, а также с правильным, не наносящем ущерба организму, выполнением основных движений (ходьба, бег, мягкие прыжки, повороты в обе стороны), формирование начальных представлений о некоторых видах спорта, овладение подвижными играми с правилами; становление целенаправленности и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в двигательной сфере; становление ценностей здорового образа жизни, овладение его элементарными нормами и правилами (в питании, двигательном режиме, закаливании, при формировании полезных привычек и др.).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8536" y="363682"/>
            <a:ext cx="8915401" cy="1132609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понятий «воспитание» и «развитие»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350" y="2140527"/>
            <a:ext cx="8883868" cy="4426527"/>
          </a:xfrm>
        </p:spPr>
        <p:txBody>
          <a:bodyPr>
            <a:normAutofit fontScale="70000" lnSpcReduction="20000"/>
          </a:bodyPr>
          <a:lstStyle/>
          <a:p>
            <a:pPr indent="17463" algn="just">
              <a:buFontTx/>
              <a:buNone/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это целенаправленное    педагогически организованное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детей и взрослых, направленное на развитие личности, ее духовно-нравственное становление.</a:t>
            </a:r>
          </a:p>
          <a:p>
            <a:pPr indent="17463" algn="just">
              <a:buFontTx/>
              <a:buNone/>
              <a:defRPr/>
            </a:pPr>
            <a:endParaRPr lang="ru-RU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процесс и результат перехода к новому, более совершенному качественному состоянию, от простого к сложному, от низшего к высшему, к некоей степени духовной, умственной зрелости, сознательности, культурности и пр.</a:t>
            </a:r>
          </a:p>
          <a:p>
            <a:pPr marL="114300" indent="0" algn="r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(Педагогическая энциклопедия)</a:t>
            </a:r>
            <a:endParaRPr lang="ru-RU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7463">
              <a:buFontTx/>
              <a:buNone/>
              <a:defRPr/>
            </a:pP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7463" algn="r">
              <a:buFontTx/>
              <a:buNone/>
              <a:defRPr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9076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3" y="1203159"/>
            <a:ext cx="10423804" cy="4838204"/>
          </a:xfrm>
          <a:noFill/>
        </p:spPr>
        <p:txBody>
          <a:bodyPr>
            <a:normAutofit/>
          </a:bodyPr>
          <a:lstStyle/>
          <a:p>
            <a:pPr algn="ctr">
              <a:buNone/>
            </a:pP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10653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ФГОС дошкольного образования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3" y="2160589"/>
            <a:ext cx="9268771" cy="3880773"/>
          </a:xfrm>
        </p:spPr>
        <p:txBody>
          <a:bodyPr>
            <a:normAutofit fontScale="92500"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Приказ Министерства образования и науки Российской Федерации (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России) от 17 октября 2013 г. № 1155 г. Москва 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 утверждении федерального государственного образовательного стандарта дошкольного образования»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81814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Стандарт дошкольного образования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1556085"/>
            <a:ext cx="8596668" cy="448527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Стандарт направлен на решение следующих </a:t>
            </a: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</a:t>
            </a: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охраны и укрепления физического и психического здоровья детей, в том числе их эмоционального благополучия;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создания благоприятных условий развития детей в соответствии с их возрастными и индивидуальными особенностями и склонностями, развития способностей и творческого потенциала каждого ребенка как субъекта отношений с самим собой, другими детьми, взрослыми и миром;</a:t>
            </a:r>
          </a:p>
          <a:p>
            <a:endParaRPr lang="ru-RU" sz="2800" dirty="0" smtClean="0"/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32294" y="609600"/>
            <a:ext cx="3866147" cy="561474"/>
          </a:xfrm>
        </p:spPr>
        <p:txBody>
          <a:bodyPr>
            <a:noAutofit/>
          </a:bodyPr>
          <a:lstStyle/>
          <a:p>
            <a:pPr algn="r"/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Продолжение слайда</a:t>
            </a:r>
            <a:endParaRPr lang="ru-RU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3137" y="1491916"/>
            <a:ext cx="9127957" cy="4549447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общей культуры личности детей, в том числе 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ценностей здорового образа жизни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развития их социальных, нравственных, эстетических, интеллектуальных, физических качеств, инициативности, самостоятельности и ответственности ребенка, формирования предпосылок учебной деятельности и т.д.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1696</TotalTime>
  <Words>2558</Words>
  <Application>Microsoft Office PowerPoint</Application>
  <PresentationFormat>Широкоэкранный</PresentationFormat>
  <Paragraphs>269</Paragraphs>
  <Slides>60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71" baseType="lpstr">
      <vt:lpstr>Arial</vt:lpstr>
      <vt:lpstr>Calibri</vt:lpstr>
      <vt:lpstr>Georgia</vt:lpstr>
      <vt:lpstr>Times New Roman</vt:lpstr>
      <vt:lpstr>Trebuchet MS</vt:lpstr>
      <vt:lpstr>Verdana</vt:lpstr>
      <vt:lpstr>Wingdings</vt:lpstr>
      <vt:lpstr>Wingdings 2</vt:lpstr>
      <vt:lpstr>Wingdings 3</vt:lpstr>
      <vt:lpstr>Грань</vt:lpstr>
      <vt:lpstr>Visio</vt:lpstr>
      <vt:lpstr>Воспитательный аспект в ДОО в условиях введения ФГОС  </vt:lpstr>
      <vt:lpstr>Сколь важно воспитание взрослеющего человека?</vt:lpstr>
      <vt:lpstr>Круг социокультурных ОТНОШЕНИЙ, определяющих СОДЕРЖАНИЕ воспитания:</vt:lpstr>
      <vt:lpstr>Основные функции воспитания:</vt:lpstr>
      <vt:lpstr>Федеральный закон от 29 декабря 2012 г. № 273-ФЗ «Об образовании в Российской Федерации»</vt:lpstr>
      <vt:lpstr>Определение понятий «воспитание» и «развитие»</vt:lpstr>
      <vt:lpstr>ФГОС дошкольного образования</vt:lpstr>
      <vt:lpstr>Стандарт дошкольного образования</vt:lpstr>
      <vt:lpstr>Продолжение слайда</vt:lpstr>
      <vt:lpstr>Образовательная программа дошкольного образования по ФГОС </vt:lpstr>
      <vt:lpstr>Определение социализации</vt:lpstr>
      <vt:lpstr>Образовательная среда - это</vt:lpstr>
      <vt:lpstr>Презентация PowerPoint</vt:lpstr>
      <vt:lpstr>Презентация PowerPoint</vt:lpstr>
      <vt:lpstr>Развивающая образовательная среда ДОО состоит из следующих компонентов   </vt:lpstr>
      <vt:lpstr>Педагог как субъект педагогического процесса</vt:lpstr>
      <vt:lpstr>Предметно – развивающая среда включает</vt:lpstr>
      <vt:lpstr>Условия развития детей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Принципы формирования предметно – развивающей среды</vt:lpstr>
      <vt:lpstr>Принципы формирования предметно – развивающей среды (продолжение)</vt:lpstr>
      <vt:lpstr>Принципы формирования предметно – развивающей среды (продолжение)</vt:lpstr>
      <vt:lpstr>Принципы формирования предметно – развивающей среды (продолжение)</vt:lpstr>
      <vt:lpstr>Принципы формирования предметно – развивающей среды (продолжение)</vt:lpstr>
      <vt:lpstr>Принципы формирования предметно – развивающей среды (продолжение)</vt:lpstr>
      <vt:lpstr>Предметно-развивающая среда в группе</vt:lpstr>
      <vt:lpstr>Взаимодействие семьи и ДОУ</vt:lpstr>
      <vt:lpstr>Содержание родительского уголка</vt:lpstr>
      <vt:lpstr>Нормативные документы, регулирующие воспитательный процесс ДОО</vt:lpstr>
      <vt:lpstr> Концепция духовно-нравственного развития и воспитания личности гражданина России  </vt:lpstr>
      <vt:lpstr>      БАЗОВЫЕ  НАЦИОНАЛЬНЫЕ  ЦЕННОСТИ  (по концепции духовно-нравственного развития и воспитания личности гражданина России) </vt:lpstr>
      <vt:lpstr>                  </vt:lpstr>
      <vt:lpstr>                  </vt:lpstr>
      <vt:lpstr>БАЗОВЫЕ НАЦИОНАЛЬНЫЕ ЦЕННОСТИ (по концепции духовно-нравственного развития и воспитания личности гражданина России)</vt:lpstr>
      <vt:lpstr>Некоторые понятия воспитательной деятельности</vt:lpstr>
      <vt:lpstr>Принципы воспитания</vt:lpstr>
      <vt:lpstr>Воспитательные ситуации (могут возникать спонтанно и могут быть созданы воспитателем для реализации воспитательных задач)</vt:lpstr>
      <vt:lpstr>Определение методики</vt:lpstr>
      <vt:lpstr>Определение термина «Технология»</vt:lpstr>
      <vt:lpstr>Презентация PowerPoint</vt:lpstr>
      <vt:lpstr>Признаки воспитательных технологий</vt:lpstr>
      <vt:lpstr>Технология КТВ И.П. Иванова (педагогика общей заботы, орлятская педагогика, методика КТД или коммунарская)</vt:lpstr>
      <vt:lpstr>Педагогика сотрудничества</vt:lpstr>
      <vt:lpstr>Педагогика сотрудничества (Симон Львович Соловейчик, Вл. Мих. Матвеев, И. П. Иванов, В.Ф. Шаталов, И.П. Волков, В.А. Караковский и т.д)</vt:lpstr>
      <vt:lpstr>Характеристики технологии «Педагогика сотрудничества»</vt:lpstr>
      <vt:lpstr>Презентация PowerPoint</vt:lpstr>
      <vt:lpstr>Презентация PowerPoint</vt:lpstr>
      <vt:lpstr>ООП ФГОС ДОО требует реализации следующих видов игр (как одной из форм культурных практик)</vt:lpstr>
      <vt:lpstr>Формирование познавательной деятельности</vt:lpstr>
      <vt:lpstr>ФГОС  ДО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Воспитательно-оздоровительная работа в ДОУ. Психо-физиологическое развитие дошкольников</dc:title>
  <dc:creator>Ольга Кононенко</dc:creator>
  <cp:lastModifiedBy>Ольга Кононенко</cp:lastModifiedBy>
  <cp:revision>195</cp:revision>
  <dcterms:created xsi:type="dcterms:W3CDTF">2014-01-13T17:04:00Z</dcterms:created>
  <dcterms:modified xsi:type="dcterms:W3CDTF">2015-09-27T07:22:23Z</dcterms:modified>
</cp:coreProperties>
</file>