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63" r:id="rId2"/>
    <p:sldId id="306" r:id="rId3"/>
    <p:sldId id="304" r:id="rId4"/>
    <p:sldId id="308" r:id="rId5"/>
    <p:sldId id="289" r:id="rId6"/>
    <p:sldId id="284" r:id="rId7"/>
    <p:sldId id="290" r:id="rId8"/>
    <p:sldId id="305" r:id="rId9"/>
    <p:sldId id="291" r:id="rId10"/>
    <p:sldId id="293" r:id="rId11"/>
    <p:sldId id="294" r:id="rId12"/>
    <p:sldId id="297" r:id="rId13"/>
    <p:sldId id="295" r:id="rId14"/>
    <p:sldId id="300" r:id="rId15"/>
    <p:sldId id="301" r:id="rId16"/>
    <p:sldId id="302" r:id="rId17"/>
    <p:sldId id="310" r:id="rId18"/>
    <p:sldId id="303" r:id="rId19"/>
  </p:sldIdLst>
  <p:sldSz cx="9144000" cy="6858000" type="screen4x3"/>
  <p:notesSz cx="6735763" cy="9799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FFAB"/>
    <a:srgbClr val="006600"/>
    <a:srgbClr val="336600"/>
    <a:srgbClr val="EE2D00"/>
    <a:srgbClr val="547E00"/>
    <a:srgbClr val="69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5" autoAdjust="0"/>
    <p:restoredTop sz="58142" autoAdjust="0"/>
  </p:normalViewPr>
  <p:slideViewPr>
    <p:cSldViewPr>
      <p:cViewPr varScale="1">
        <p:scale>
          <a:sx n="36" d="100"/>
          <a:sy n="36" d="100"/>
        </p:scale>
        <p:origin x="-7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308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89982"/>
          </a:xfrm>
          <a:prstGeom prst="rect">
            <a:avLst/>
          </a:prstGeom>
        </p:spPr>
        <p:txBody>
          <a:bodyPr vert="horz" lIns="91440" tIns="45720" rIns="91440" bIns="45720" rtlCol="0"/>
          <a:lstStyle>
            <a:lvl1pPr algn="r">
              <a:defRPr sz="1200"/>
            </a:lvl1pPr>
          </a:lstStyle>
          <a:p>
            <a:fld id="{A726DC5E-8569-4C50-A8DE-B4F66DE4BF6E}" type="datetimeFigureOut">
              <a:rPr lang="ru-RU" smtClean="0"/>
              <a:t>11.03.2016</a:t>
            </a:fld>
            <a:endParaRPr lang="ru-RU"/>
          </a:p>
        </p:txBody>
      </p:sp>
      <p:sp>
        <p:nvSpPr>
          <p:cNvPr id="4" name="Нижний колонтитул 3"/>
          <p:cNvSpPr>
            <a:spLocks noGrp="1"/>
          </p:cNvSpPr>
          <p:nvPr>
            <p:ph type="ftr" sz="quarter" idx="2"/>
          </p:nvPr>
        </p:nvSpPr>
        <p:spPr>
          <a:xfrm>
            <a:off x="0" y="9307955"/>
            <a:ext cx="2918831" cy="48998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07955"/>
            <a:ext cx="2918831" cy="489982"/>
          </a:xfrm>
          <a:prstGeom prst="rect">
            <a:avLst/>
          </a:prstGeom>
        </p:spPr>
        <p:txBody>
          <a:bodyPr vert="horz" lIns="91440" tIns="45720" rIns="91440" bIns="45720" rtlCol="0" anchor="b"/>
          <a:lstStyle>
            <a:lvl1pPr algn="r">
              <a:defRPr sz="1200"/>
            </a:lvl1pPr>
          </a:lstStyle>
          <a:p>
            <a:fld id="{B3C771CF-FD91-475E-AB34-79367049E61E}" type="slidenum">
              <a:rPr lang="ru-RU" smtClean="0"/>
              <a:t>‹#›</a:t>
            </a:fld>
            <a:endParaRPr lang="ru-RU"/>
          </a:p>
        </p:txBody>
      </p:sp>
    </p:spTree>
    <p:extLst>
      <p:ext uri="{BB962C8B-B14F-4D97-AF65-F5344CB8AC3E}">
        <p14:creationId xmlns:p14="http://schemas.microsoft.com/office/powerpoint/2010/main" val="393898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059D6433-D3A7-4F0C-859C-002585CF7092}" type="datetimeFigureOut">
              <a:rPr lang="ru-RU" smtClean="0"/>
              <a:pPr/>
              <a:t>11.03.2016</a:t>
            </a:fld>
            <a:endParaRPr lang="ru-RU"/>
          </a:p>
        </p:txBody>
      </p:sp>
      <p:sp>
        <p:nvSpPr>
          <p:cNvPr id="4" name="Образ слайда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54828"/>
            <a:ext cx="5388610" cy="44098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258DF3D7-76E4-4E3F-8A88-60E1904B29F6}" type="slidenum">
              <a:rPr lang="ru-RU" smtClean="0"/>
              <a:pPr/>
              <a:t>‹#›</a:t>
            </a:fld>
            <a:endParaRPr lang="ru-RU"/>
          </a:p>
        </p:txBody>
      </p:sp>
    </p:spTree>
    <p:extLst>
      <p:ext uri="{BB962C8B-B14F-4D97-AF65-F5344CB8AC3E}">
        <p14:creationId xmlns:p14="http://schemas.microsoft.com/office/powerpoint/2010/main" val="331027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Ф. Ницше: «Жить - значит оценивать»</a:t>
            </a:r>
          </a:p>
          <a:p>
            <a:r>
              <a:rPr lang="ru-RU" sz="1200" b="1" kern="1200" dirty="0" smtClean="0">
                <a:solidFill>
                  <a:schemeClr val="tx1"/>
                </a:solidFill>
                <a:effectLst/>
                <a:latin typeface="+mn-lt"/>
                <a:ea typeface="+mn-ea"/>
                <a:cs typeface="+mn-cs"/>
              </a:rPr>
              <a:t>Слайд 1: </a:t>
            </a:r>
            <a:r>
              <a:rPr lang="ru-RU" sz="1200" kern="1200" dirty="0" smtClean="0">
                <a:solidFill>
                  <a:schemeClr val="tx1"/>
                </a:solidFill>
                <a:effectLst/>
                <a:latin typeface="+mn-lt"/>
                <a:ea typeface="+mn-ea"/>
                <a:cs typeface="+mn-cs"/>
              </a:rPr>
              <a:t>Оценка? Человек пусть не употребляет часто в речи это слово, но ее применение использует каждый день. Когда кушает, когда одевается и т.д.  Вот и во время урока ученики получают оценку от учителей, от своих сверстников. А ведь с помощью оценки ученику можно поднять настроение, но можно и снизить его эмоциональное состояние. Сегодня человек подвержен стрессовым ситуациям очень часто, так диктуют условия жизни. Как быть учителю в современной школе, чтобы не ввести ученика в стрессовую ситуацию посредством оценивания? Прежде всего, давайте поразмышляем над тем, что такое оценка.</a:t>
            </a:r>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a:t>
            </a:fld>
            <a:endParaRPr lang="ru-RU"/>
          </a:p>
        </p:txBody>
      </p:sp>
    </p:spTree>
    <p:extLst>
      <p:ext uri="{BB962C8B-B14F-4D97-AF65-F5344CB8AC3E}">
        <p14:creationId xmlns:p14="http://schemas.microsoft.com/office/powerpoint/2010/main" val="209327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effectLst/>
                <a:latin typeface="+mn-lt"/>
                <a:ea typeface="+mn-ea"/>
                <a:cs typeface="+mn-cs"/>
              </a:rPr>
              <a:t>Индекс карточки для обобщения или для  вопросов</a:t>
            </a:r>
          </a:p>
          <a:p>
            <a:r>
              <a:rPr lang="ru-RU" sz="1200" kern="1200" dirty="0" smtClean="0">
                <a:solidFill>
                  <a:schemeClr val="tx1"/>
                </a:solidFill>
                <a:effectLst/>
                <a:latin typeface="+mn-lt"/>
                <a:ea typeface="+mn-ea"/>
                <a:cs typeface="+mn-cs"/>
              </a:rPr>
              <a:t>Сигналы рукой</a:t>
            </a:r>
          </a:p>
          <a:p>
            <a:r>
              <a:rPr lang="ru-RU" sz="1200" kern="1200" dirty="0" smtClean="0">
                <a:solidFill>
                  <a:schemeClr val="tx1"/>
                </a:solidFill>
                <a:effectLst/>
                <a:latin typeface="+mn-lt"/>
                <a:ea typeface="+mn-ea"/>
                <a:cs typeface="+mn-cs"/>
              </a:rPr>
              <a:t>Светофор</a:t>
            </a:r>
          </a:p>
          <a:p>
            <a:r>
              <a:rPr lang="ru-RU" sz="1200" kern="1200" dirty="0" smtClean="0">
                <a:solidFill>
                  <a:schemeClr val="tx1"/>
                </a:solidFill>
                <a:effectLst/>
                <a:latin typeface="+mn-lt"/>
                <a:ea typeface="+mn-ea"/>
                <a:cs typeface="+mn-cs"/>
              </a:rPr>
              <a:t>Одноминутное эссе</a:t>
            </a:r>
          </a:p>
          <a:p>
            <a:r>
              <a:rPr lang="ru-RU" sz="1200" kern="1200" dirty="0" smtClean="0">
                <a:solidFill>
                  <a:schemeClr val="tx1"/>
                </a:solidFill>
                <a:effectLst/>
                <a:latin typeface="+mn-lt"/>
                <a:ea typeface="+mn-ea"/>
                <a:cs typeface="+mn-cs"/>
              </a:rPr>
              <a:t>Речевые образцы</a:t>
            </a:r>
          </a:p>
          <a:p>
            <a:r>
              <a:rPr lang="ru-RU" sz="1200" kern="1200" dirty="0" smtClean="0">
                <a:solidFill>
                  <a:schemeClr val="tx1"/>
                </a:solidFill>
                <a:effectLst/>
                <a:latin typeface="+mn-lt"/>
                <a:ea typeface="+mn-ea"/>
                <a:cs typeface="+mn-cs"/>
              </a:rPr>
              <a:t>(подсказки)</a:t>
            </a:r>
          </a:p>
          <a:p>
            <a:r>
              <a:rPr lang="ru-RU" sz="1200" kern="1200" dirty="0" smtClean="0">
                <a:solidFill>
                  <a:schemeClr val="tx1"/>
                </a:solidFill>
                <a:effectLst/>
                <a:latin typeface="+mn-lt"/>
                <a:ea typeface="+mn-ea"/>
                <a:cs typeface="+mn-cs"/>
              </a:rPr>
              <a:t>Проверка ошибочности понимания</a:t>
            </a:r>
          </a:p>
          <a:p>
            <a:r>
              <a:rPr lang="ru-RU" sz="1200" kern="1200" dirty="0" smtClean="0">
                <a:solidFill>
                  <a:schemeClr val="tx1"/>
                </a:solidFill>
                <a:effectLst/>
                <a:latin typeface="+mn-lt"/>
                <a:ea typeface="+mn-ea"/>
                <a:cs typeface="+mn-cs"/>
              </a:rPr>
              <a:t>Индивидуальные </a:t>
            </a:r>
          </a:p>
          <a:p>
            <a:r>
              <a:rPr lang="ru-RU" sz="1200" kern="1200" dirty="0" smtClean="0">
                <a:solidFill>
                  <a:schemeClr val="tx1"/>
                </a:solidFill>
                <a:effectLst/>
                <a:latin typeface="+mn-lt"/>
                <a:ea typeface="+mn-ea"/>
                <a:cs typeface="+mn-cs"/>
              </a:rPr>
              <a:t>беседы с учащимися</a:t>
            </a:r>
          </a:p>
          <a:p>
            <a:r>
              <a:rPr lang="ru-RU" sz="1200" kern="1200" dirty="0" smtClean="0">
                <a:solidFill>
                  <a:schemeClr val="tx1"/>
                </a:solidFill>
                <a:effectLst/>
                <a:latin typeface="+mn-lt"/>
                <a:ea typeface="+mn-ea"/>
                <a:cs typeface="+mn-cs"/>
              </a:rPr>
              <a:t>Трехминутная пауза</a:t>
            </a:r>
          </a:p>
          <a:p>
            <a:r>
              <a:rPr lang="ru-RU" sz="1200" kern="1200" dirty="0" smtClean="0">
                <a:solidFill>
                  <a:schemeClr val="tx1"/>
                </a:solidFill>
                <a:effectLst/>
                <a:latin typeface="+mn-lt"/>
                <a:ea typeface="+mn-ea"/>
                <a:cs typeface="+mn-cs"/>
              </a:rPr>
              <a:t>Измерение </a:t>
            </a:r>
          </a:p>
          <a:p>
            <a:r>
              <a:rPr lang="ru-RU" sz="1200" kern="1200" dirty="0" smtClean="0">
                <a:solidFill>
                  <a:schemeClr val="tx1"/>
                </a:solidFill>
                <a:effectLst/>
                <a:latin typeface="+mn-lt"/>
                <a:ea typeface="+mn-ea"/>
                <a:cs typeface="+mn-cs"/>
              </a:rPr>
              <a:t>температуры</a:t>
            </a:r>
          </a:p>
          <a:p>
            <a:r>
              <a:rPr lang="ru-RU" sz="1200" kern="1200" dirty="0" err="1" smtClean="0">
                <a:solidFill>
                  <a:schemeClr val="tx1"/>
                </a:solidFill>
                <a:effectLst/>
                <a:latin typeface="+mn-lt"/>
                <a:ea typeface="+mn-ea"/>
                <a:cs typeface="+mn-cs"/>
              </a:rPr>
              <a:t>Мини­тест</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Элективный </a:t>
            </a:r>
          </a:p>
          <a:p>
            <a:r>
              <a:rPr lang="ru-RU" sz="1200" kern="1200" dirty="0" smtClean="0">
                <a:solidFill>
                  <a:schemeClr val="tx1"/>
                </a:solidFill>
                <a:effectLst/>
                <a:latin typeface="+mn-lt"/>
                <a:ea typeface="+mn-ea"/>
                <a:cs typeface="+mn-cs"/>
              </a:rPr>
              <a:t>(выборочный) тест</a:t>
            </a:r>
          </a:p>
          <a:p>
            <a:r>
              <a:rPr lang="ru-RU" sz="1200" kern="1200" dirty="0" err="1" smtClean="0">
                <a:solidFill>
                  <a:schemeClr val="tx1"/>
                </a:solidFill>
                <a:effectLst/>
                <a:latin typeface="+mn-lt"/>
                <a:ea typeface="+mn-ea"/>
                <a:cs typeface="+mn-cs"/>
              </a:rPr>
              <a:t>Формативный</a:t>
            </a:r>
            <a:r>
              <a:rPr lang="ru-RU" sz="1200" kern="1200" dirty="0" smtClean="0">
                <a:solidFill>
                  <a:schemeClr val="tx1"/>
                </a:solidFill>
                <a:effectLst/>
                <a:latin typeface="+mn-lt"/>
                <a:ea typeface="+mn-ea"/>
                <a:cs typeface="+mn-cs"/>
              </a:rPr>
              <a:t> тест</a:t>
            </a:r>
          </a:p>
          <a:p>
            <a:r>
              <a:rPr lang="ru-RU" sz="1200" kern="1200" dirty="0" smtClean="0">
                <a:solidFill>
                  <a:schemeClr val="tx1"/>
                </a:solidFill>
                <a:effectLst/>
                <a:latin typeface="+mn-lt"/>
                <a:ea typeface="+mn-ea"/>
                <a:cs typeface="+mn-cs"/>
              </a:rPr>
              <a:t>Дневники / журналы</a:t>
            </a:r>
          </a:p>
          <a:p>
            <a:r>
              <a:rPr lang="ru-RU" sz="1200" kern="1200" dirty="0" smtClean="0">
                <a:solidFill>
                  <a:schemeClr val="tx1"/>
                </a:solidFill>
                <a:effectLst/>
                <a:latin typeface="+mn-lt"/>
                <a:ea typeface="+mn-ea"/>
                <a:cs typeface="+mn-cs"/>
              </a:rPr>
              <a:t>по самооценке</a:t>
            </a:r>
          </a:p>
          <a:p>
            <a:r>
              <a:rPr lang="ru-RU" sz="1200" kern="1200" dirty="0" err="1" smtClean="0">
                <a:solidFill>
                  <a:schemeClr val="tx1"/>
                </a:solidFill>
                <a:effectLst/>
                <a:latin typeface="+mn-lt"/>
                <a:ea typeface="+mn-ea"/>
                <a:cs typeface="+mn-cs"/>
              </a:rPr>
              <a:t>Формативный</a:t>
            </a:r>
            <a:r>
              <a:rPr lang="ru-RU" sz="1200" kern="1200" dirty="0" smtClean="0">
                <a:solidFill>
                  <a:schemeClr val="tx1"/>
                </a:solidFill>
                <a:effectLst/>
                <a:latin typeface="+mn-lt"/>
                <a:ea typeface="+mn-ea"/>
                <a:cs typeface="+mn-cs"/>
              </a:rPr>
              <a:t> опрос</a:t>
            </a:r>
          </a:p>
          <a:p>
            <a:r>
              <a:rPr lang="ru-RU" sz="1200" kern="1200" dirty="0" smtClean="0">
                <a:solidFill>
                  <a:schemeClr val="tx1"/>
                </a:solidFill>
                <a:effectLst/>
                <a:latin typeface="+mn-lt"/>
                <a:ea typeface="+mn-ea"/>
                <a:cs typeface="+mn-cs"/>
              </a:rPr>
              <a:t>Упражнение на проверку усвоения нового материала</a:t>
            </a:r>
          </a:p>
          <a:p>
            <a:r>
              <a:rPr lang="ru-RU" sz="1200" kern="1200" dirty="0" smtClean="0">
                <a:solidFill>
                  <a:schemeClr val="tx1"/>
                </a:solidFill>
                <a:effectLst/>
                <a:latin typeface="+mn-lt"/>
                <a:ea typeface="+mn-ea"/>
                <a:cs typeface="+mn-cs"/>
              </a:rPr>
              <a:t>Внутренний и внешний круг</a:t>
            </a:r>
          </a:p>
          <a:p>
            <a:r>
              <a:rPr lang="ru-RU" sz="1200" kern="1200" dirty="0" smtClean="0">
                <a:solidFill>
                  <a:schemeClr val="tx1"/>
                </a:solidFill>
                <a:effectLst/>
                <a:latin typeface="+mn-lt"/>
                <a:ea typeface="+mn-ea"/>
                <a:cs typeface="+mn-cs"/>
              </a:rPr>
              <a:t>Обобщение в одном</a:t>
            </a:r>
          </a:p>
          <a:p>
            <a:r>
              <a:rPr lang="ru-RU" sz="1200" kern="1200" dirty="0" smtClean="0">
                <a:solidFill>
                  <a:schemeClr val="tx1"/>
                </a:solidFill>
                <a:effectLst/>
                <a:latin typeface="+mn-lt"/>
                <a:ea typeface="+mn-ea"/>
                <a:cs typeface="+mn-cs"/>
              </a:rPr>
              <a:t>предложении</a:t>
            </a:r>
          </a:p>
          <a:p>
            <a:r>
              <a:rPr lang="ru-RU" sz="1200" kern="1200" dirty="0" smtClean="0">
                <a:solidFill>
                  <a:schemeClr val="tx1"/>
                </a:solidFill>
                <a:effectLst/>
                <a:latin typeface="+mn-lt"/>
                <a:ea typeface="+mn-ea"/>
                <a:cs typeface="+mn-cs"/>
              </a:rPr>
              <a:t>Обобщение в одном</a:t>
            </a:r>
          </a:p>
          <a:p>
            <a:r>
              <a:rPr lang="ru-RU" sz="1200" kern="1200" dirty="0" smtClean="0">
                <a:solidFill>
                  <a:schemeClr val="tx1"/>
                </a:solidFill>
                <a:effectLst/>
                <a:latin typeface="+mn-lt"/>
                <a:ea typeface="+mn-ea"/>
                <a:cs typeface="+mn-cs"/>
              </a:rPr>
              <a:t>слове</a:t>
            </a:r>
          </a:p>
          <a:p>
            <a:r>
              <a:rPr lang="ru-RU" sz="1200" kern="1200" dirty="0" smtClean="0">
                <a:solidFill>
                  <a:schemeClr val="tx1"/>
                </a:solidFill>
                <a:effectLst/>
                <a:latin typeface="+mn-lt"/>
                <a:ea typeface="+mn-ea"/>
                <a:cs typeface="+mn-cs"/>
              </a:rPr>
              <a:t>Письменные комментарии (письменная обратная связь)</a:t>
            </a:r>
          </a:p>
          <a:p>
            <a:r>
              <a:rPr lang="ru-RU" sz="1200" kern="1200" dirty="0" smtClean="0">
                <a:solidFill>
                  <a:schemeClr val="tx1"/>
                </a:solidFill>
                <a:effectLst/>
                <a:latin typeface="+mn-lt"/>
                <a:ea typeface="+mn-ea"/>
                <a:cs typeface="+mn-cs"/>
              </a:rPr>
              <a:t>Словесная оценка</a:t>
            </a:r>
          </a:p>
          <a:p>
            <a:r>
              <a:rPr lang="ru-RU" sz="1200" kern="1200" dirty="0" smtClean="0">
                <a:solidFill>
                  <a:schemeClr val="tx1"/>
                </a:solidFill>
                <a:effectLst/>
                <a:latin typeface="+mn-lt"/>
                <a:ea typeface="+mn-ea"/>
                <a:cs typeface="+mn-cs"/>
              </a:rPr>
              <a:t>(устная обратная связь)</a:t>
            </a:r>
          </a:p>
          <a:p>
            <a:r>
              <a:rPr lang="ru-RU" sz="1200" kern="1200" dirty="0" err="1" smtClean="0">
                <a:solidFill>
                  <a:schemeClr val="tx1"/>
                </a:solidFill>
                <a:effectLst/>
                <a:latin typeface="+mn-lt"/>
                <a:ea typeface="+mn-ea"/>
                <a:cs typeface="+mn-cs"/>
              </a:rPr>
              <a:t>Самооценивание</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Две звезды и желание</a:t>
            </a:r>
          </a:p>
          <a:p>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взаимооценивание</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10</a:t>
            </a:fld>
            <a:endParaRPr lang="ru-RU"/>
          </a:p>
        </p:txBody>
      </p:sp>
    </p:spTree>
    <p:extLst>
      <p:ext uri="{BB962C8B-B14F-4D97-AF65-F5344CB8AC3E}">
        <p14:creationId xmlns:p14="http://schemas.microsoft.com/office/powerpoint/2010/main" val="48951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b="1" i="1" kern="1200" dirty="0" err="1" smtClean="0">
                <a:solidFill>
                  <a:schemeClr val="tx1"/>
                </a:solidFill>
                <a:effectLst/>
                <a:latin typeface="+mn-lt"/>
                <a:ea typeface="+mn-ea"/>
                <a:cs typeface="+mn-cs"/>
              </a:rPr>
              <a:t>Крите́рий</a:t>
            </a:r>
            <a:r>
              <a:rPr lang="ru-RU" sz="1200" kern="1200" dirty="0" smtClean="0">
                <a:solidFill>
                  <a:schemeClr val="tx1"/>
                </a:solidFill>
                <a:effectLst/>
                <a:latin typeface="+mn-lt"/>
                <a:ea typeface="+mn-ea"/>
                <a:cs typeface="+mn-cs"/>
              </a:rPr>
              <a:t> — признак, основание, правило принятия решения по оценке чего-либо на соответствие предъявленным требованиям. Критерии расшифровываются дескрипторами, в которых (для каждой конкретной работы) дается четкое представление о том, как в идеале должен выглядеть результат выполнения учебного задания, а оценивание согласно дескриптору – это определение степени приближения ученика к данной цели.</a:t>
            </a:r>
          </a:p>
          <a:p>
            <a:pPr lvl="0"/>
            <a:r>
              <a:rPr lang="ru-RU" sz="1200" b="1" i="1" kern="1200" dirty="0" smtClean="0">
                <a:solidFill>
                  <a:schemeClr val="tx1"/>
                </a:solidFill>
                <a:effectLst/>
                <a:latin typeface="+mn-lt"/>
                <a:ea typeface="+mn-ea"/>
                <a:cs typeface="+mn-cs"/>
              </a:rPr>
              <a:t>Дескриптор</a:t>
            </a:r>
            <a:r>
              <a:rPr lang="ru-RU" sz="1200" kern="1200" dirty="0" smtClean="0">
                <a:solidFill>
                  <a:schemeClr val="tx1"/>
                </a:solidFill>
                <a:effectLst/>
                <a:latin typeface="+mn-lt"/>
                <a:ea typeface="+mn-ea"/>
                <a:cs typeface="+mn-cs"/>
              </a:rPr>
              <a:t> – описание уровней достижения конкретного балла, которое последовательно показывает все шаги учащегося по достижению наилучшего результата, каждый уровень оценивается определенным количеством баллов: чем выше достижение – тем больше балл по данному критерию.</a:t>
            </a:r>
          </a:p>
          <a:p>
            <a:pPr lvl="0"/>
            <a:r>
              <a:rPr lang="ru-RU" sz="1200" b="1" i="1" kern="1200" dirty="0" smtClean="0">
                <a:solidFill>
                  <a:schemeClr val="tx1"/>
                </a:solidFill>
                <a:effectLst/>
                <a:latin typeface="+mn-lt"/>
                <a:ea typeface="+mn-ea"/>
                <a:cs typeface="+mn-cs"/>
              </a:rPr>
              <a:t>Рубрикатор (инструкция по оцениванию)</a:t>
            </a:r>
            <a:r>
              <a:rPr lang="ru-RU" sz="1200" kern="1200" dirty="0" smtClean="0">
                <a:solidFill>
                  <a:schemeClr val="tx1"/>
                </a:solidFill>
                <a:effectLst/>
                <a:latin typeface="+mn-lt"/>
                <a:ea typeface="+mn-ea"/>
                <a:cs typeface="+mn-cs"/>
              </a:rPr>
              <a:t> – подробное описание уровней достижений учащихся по каждому критерию и соответствующее им количество баллов.</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11</a:t>
            </a:fld>
            <a:endParaRPr lang="ru-RU"/>
          </a:p>
        </p:txBody>
      </p:sp>
    </p:spTree>
    <p:extLst>
      <p:ext uri="{BB962C8B-B14F-4D97-AF65-F5344CB8AC3E}">
        <p14:creationId xmlns:p14="http://schemas.microsoft.com/office/powerpoint/2010/main" val="3390988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оценивания достижений учащихся мы применяем четыре критерия. Названия критериев и краткое описание их содержания приводится в таблице:</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12</a:t>
            </a:fld>
            <a:endParaRPr lang="ru-RU"/>
          </a:p>
        </p:txBody>
      </p:sp>
    </p:spTree>
    <p:extLst>
      <p:ext uri="{BB962C8B-B14F-4D97-AF65-F5344CB8AC3E}">
        <p14:creationId xmlns:p14="http://schemas.microsoft.com/office/powerpoint/2010/main" val="245882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Критерии, разработанные для оценивания промежуточных работ (формирующее оценивание), должны описывать и оценивать только то, что заявлено в цели.</a:t>
            </a:r>
          </a:p>
          <a:p>
            <a:r>
              <a:rPr lang="ru-RU" sz="1200" kern="1200" dirty="0" smtClean="0">
                <a:solidFill>
                  <a:schemeClr val="tx1"/>
                </a:solidFill>
                <a:effectLst/>
                <a:latin typeface="+mn-lt"/>
                <a:ea typeface="+mn-ea"/>
                <a:cs typeface="+mn-cs"/>
              </a:rPr>
              <a:t>Если предполагается выставление отметки, определите количественное выражение (баллы) каждого критерия или произведите его градацию (разбивку на уровни выполнения задания).</a:t>
            </a:r>
          </a:p>
          <a:p>
            <a:r>
              <a:rPr lang="ru-RU" sz="1200" kern="1200" dirty="0" smtClean="0">
                <a:solidFill>
                  <a:schemeClr val="tx1"/>
                </a:solidFill>
                <a:effectLst/>
                <a:latin typeface="+mn-lt"/>
                <a:ea typeface="+mn-ea"/>
                <a:cs typeface="+mn-cs"/>
              </a:rPr>
              <a:t>В дальнейшем работы учащихся необходимо оценивать только в соответствии с  разработанными критериями.</a:t>
            </a:r>
          </a:p>
          <a:p>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Обязательное условие при </a:t>
            </a:r>
            <a:r>
              <a:rPr lang="ru-RU" sz="1200" kern="1200" dirty="0" err="1" smtClean="0">
                <a:solidFill>
                  <a:schemeClr val="tx1"/>
                </a:solidFill>
                <a:effectLst/>
                <a:latin typeface="+mn-lt"/>
                <a:ea typeface="+mn-ea"/>
                <a:cs typeface="+mn-cs"/>
              </a:rPr>
              <a:t>критериальном</a:t>
            </a:r>
            <a:r>
              <a:rPr lang="ru-RU" sz="1200" kern="1200" dirty="0" smtClean="0">
                <a:solidFill>
                  <a:schemeClr val="tx1"/>
                </a:solidFill>
                <a:effectLst/>
                <a:latin typeface="+mn-lt"/>
                <a:ea typeface="+mn-ea"/>
                <a:cs typeface="+mn-cs"/>
              </a:rPr>
              <a:t> оценивании – “общественный договор” понятный всем участникам. Необходимо разработать рубрикаторы, которые делают процедуру оценивания максимально “прозрачной”. Рубрикатор должен содержать подробное описание уровней достижений учащегося и соответствующее им количество баллов. Такие рубрикаторы составляются для каждого вида оценочной работы, причем наполнение критерия подбирается в зависимости от содержания темы. Важно, чтобы в рубрикаторе давалась характеристика не ученику, а выполненной им работе.</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13</a:t>
            </a:fld>
            <a:endParaRPr lang="ru-RU"/>
          </a:p>
        </p:txBody>
      </p:sp>
    </p:spTree>
    <p:extLst>
      <p:ext uri="{BB962C8B-B14F-4D97-AF65-F5344CB8AC3E}">
        <p14:creationId xmlns:p14="http://schemas.microsoft.com/office/powerpoint/2010/main" val="392370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Оценивается только работа учащегося.</a:t>
            </a:r>
          </a:p>
          <a:p>
            <a:pPr lvl="0"/>
            <a:r>
              <a:rPr lang="ru-RU" sz="1200" kern="1200" dirty="0" smtClean="0">
                <a:solidFill>
                  <a:schemeClr val="tx1"/>
                </a:solidFill>
                <a:effectLst/>
                <a:latin typeface="+mn-lt"/>
                <a:ea typeface="+mn-ea"/>
                <a:cs typeface="+mn-cs"/>
              </a:rPr>
              <a:t>Работа учащегося сравнивается с образцом (эталоном) правильно выполненной работы, который известен учащимся заранее.</a:t>
            </a:r>
          </a:p>
          <a:p>
            <a:pPr lvl="0"/>
            <a:r>
              <a:rPr lang="ru-RU" sz="1200" kern="1200" dirty="0" smtClean="0">
                <a:solidFill>
                  <a:schemeClr val="tx1"/>
                </a:solidFill>
                <a:effectLst/>
                <a:latin typeface="+mn-lt"/>
                <a:ea typeface="+mn-ea"/>
                <a:cs typeface="+mn-cs"/>
              </a:rPr>
              <a:t>Учащемуся известен четкий алгоритм выведения оценки, по которому он сам может определить уровень своей работы и информировать родителей;</a:t>
            </a:r>
          </a:p>
          <a:p>
            <a:pPr lvl="0"/>
            <a:r>
              <a:rPr lang="ru-RU" sz="1200" kern="1200" dirty="0" smtClean="0">
                <a:solidFill>
                  <a:schemeClr val="tx1"/>
                </a:solidFill>
                <a:effectLst/>
                <a:latin typeface="+mn-lt"/>
                <a:ea typeface="+mn-ea"/>
                <a:cs typeface="+mn-cs"/>
              </a:rPr>
              <a:t>Оценивают у учащихся только то, чему учили, так как критерий оценивания представляет конкретное выражение учебных целей.</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14</a:t>
            </a:fld>
            <a:endParaRPr lang="ru-RU"/>
          </a:p>
        </p:txBody>
      </p:sp>
    </p:spTree>
    <p:extLst>
      <p:ext uri="{BB962C8B-B14F-4D97-AF65-F5344CB8AC3E}">
        <p14:creationId xmlns:p14="http://schemas.microsoft.com/office/powerpoint/2010/main" val="3769178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effectLst/>
                <a:latin typeface="+mn-lt"/>
                <a:ea typeface="+mn-ea"/>
                <a:cs typeface="+mn-cs"/>
              </a:rPr>
              <a:t>Учителям:</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Разработать критерии, способствующие получению качественных результатов обучения;</a:t>
            </a:r>
          </a:p>
          <a:p>
            <a:pPr lvl="0"/>
            <a:r>
              <a:rPr lang="ru-RU" sz="1200" kern="1200" dirty="0" smtClean="0">
                <a:solidFill>
                  <a:schemeClr val="tx1"/>
                </a:solidFill>
                <a:effectLst/>
                <a:latin typeface="+mn-lt"/>
                <a:ea typeface="+mn-ea"/>
                <a:cs typeface="+mn-cs"/>
              </a:rPr>
              <a:t>Иметь оперативную информацию для анализа и планирования своей деятельности;</a:t>
            </a:r>
          </a:p>
          <a:p>
            <a:pPr lvl="0"/>
            <a:r>
              <a:rPr lang="ru-RU" sz="1200" kern="1200" dirty="0" smtClean="0">
                <a:solidFill>
                  <a:schemeClr val="tx1"/>
                </a:solidFill>
                <a:effectLst/>
                <a:latin typeface="+mn-lt"/>
                <a:ea typeface="+mn-ea"/>
                <a:cs typeface="+mn-cs"/>
              </a:rPr>
              <a:t>Улучшить качество преподавания;</a:t>
            </a:r>
          </a:p>
          <a:p>
            <a:pPr lvl="0"/>
            <a:r>
              <a:rPr lang="ru-RU" sz="1200" kern="1200" dirty="0" smtClean="0">
                <a:solidFill>
                  <a:schemeClr val="tx1"/>
                </a:solidFill>
                <a:effectLst/>
                <a:latin typeface="+mn-lt"/>
                <a:ea typeface="+mn-ea"/>
                <a:cs typeface="+mn-cs"/>
              </a:rPr>
              <a:t>Выстраивать индивидуальную траекторию обучения каждого ученика с учетом его индивидуальных особенностей;</a:t>
            </a:r>
          </a:p>
          <a:p>
            <a:pPr lvl="0"/>
            <a:r>
              <a:rPr lang="ru-RU" sz="1200" kern="1200" dirty="0" smtClean="0">
                <a:solidFill>
                  <a:schemeClr val="tx1"/>
                </a:solidFill>
                <a:effectLst/>
                <a:latin typeface="+mn-lt"/>
                <a:ea typeface="+mn-ea"/>
                <a:cs typeface="+mn-cs"/>
              </a:rPr>
              <a:t>Использовать разнообразные подходы и инструменты оценивания;</a:t>
            </a:r>
          </a:p>
          <a:p>
            <a:pPr lvl="0"/>
            <a:r>
              <a:rPr lang="ru-RU" sz="1200" kern="1200" dirty="0" smtClean="0">
                <a:solidFill>
                  <a:schemeClr val="tx1"/>
                </a:solidFill>
                <a:effectLst/>
                <a:latin typeface="+mn-lt"/>
                <a:ea typeface="+mn-ea"/>
                <a:cs typeface="+mn-cs"/>
              </a:rPr>
              <a:t>Вносить предложения по совершенствованию содержания учебной программы.</a:t>
            </a:r>
          </a:p>
          <a:p>
            <a:r>
              <a:rPr lang="ru-RU" sz="1200" b="1" kern="1200" dirty="0" smtClean="0">
                <a:solidFill>
                  <a:schemeClr val="tx1"/>
                </a:solidFill>
                <a:effectLst/>
                <a:latin typeface="+mn-lt"/>
                <a:ea typeface="+mn-ea"/>
                <a:cs typeface="+mn-cs"/>
              </a:rPr>
              <a:t>Учащимся:</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Использовать многообразие стилей обучения, типов мыслительной деятельности и способностей для выражения своего понимания;</a:t>
            </a:r>
          </a:p>
          <a:p>
            <a:pPr lvl="0"/>
            <a:r>
              <a:rPr lang="ru-RU" sz="1200" kern="1200" dirty="0" smtClean="0">
                <a:solidFill>
                  <a:schemeClr val="tx1"/>
                </a:solidFill>
                <a:effectLst/>
                <a:latin typeface="+mn-lt"/>
                <a:ea typeface="+mn-ea"/>
                <a:cs typeface="+mn-cs"/>
              </a:rPr>
              <a:t>Знать и понимать критерии оценивания для прогнозирования результата, осознавать критерии успеха;</a:t>
            </a:r>
          </a:p>
          <a:p>
            <a:pPr lvl="0"/>
            <a:r>
              <a:rPr lang="ru-RU" sz="1200" kern="1200" dirty="0" smtClean="0">
                <a:solidFill>
                  <a:schemeClr val="tx1"/>
                </a:solidFill>
                <a:effectLst/>
                <a:latin typeface="+mn-lt"/>
                <a:ea typeface="+mn-ea"/>
                <a:cs typeface="+mn-cs"/>
              </a:rPr>
              <a:t>Участвовать в рефлексии, оценивая себя и своих сверстников;</a:t>
            </a:r>
          </a:p>
          <a:p>
            <a:pPr lvl="0"/>
            <a:r>
              <a:rPr lang="ru-RU" sz="1200" kern="1200" dirty="0" smtClean="0">
                <a:solidFill>
                  <a:schemeClr val="tx1"/>
                </a:solidFill>
                <a:effectLst/>
                <a:latin typeface="+mn-lt"/>
                <a:ea typeface="+mn-ea"/>
                <a:cs typeface="+mn-cs"/>
              </a:rPr>
              <a:t>Использовать знания для решения реальных задач, выражать разные точки зрения, критически мыслить.</a:t>
            </a:r>
          </a:p>
          <a:p>
            <a:r>
              <a:rPr lang="ru-RU" sz="1200" b="1" kern="1200" dirty="0" smtClean="0">
                <a:solidFill>
                  <a:schemeClr val="tx1"/>
                </a:solidFill>
                <a:effectLst/>
                <a:latin typeface="+mn-lt"/>
                <a:ea typeface="+mn-ea"/>
                <a:cs typeface="+mn-cs"/>
              </a:rPr>
              <a:t>Родителям:</a:t>
            </a:r>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Получать доказательства уровня </a:t>
            </a:r>
            <a:r>
              <a:rPr lang="ru-RU" sz="1200" kern="1200" dirty="0" err="1" smtClean="0">
                <a:solidFill>
                  <a:schemeClr val="tx1"/>
                </a:solidFill>
                <a:effectLst/>
                <a:latin typeface="+mn-lt"/>
                <a:ea typeface="+mn-ea"/>
                <a:cs typeface="+mn-cs"/>
              </a:rPr>
              <a:t>обученности</a:t>
            </a:r>
            <a:r>
              <a:rPr lang="ru-RU" sz="1200" kern="1200" dirty="0" smtClean="0">
                <a:solidFill>
                  <a:schemeClr val="tx1"/>
                </a:solidFill>
                <a:effectLst/>
                <a:latin typeface="+mn-lt"/>
                <a:ea typeface="+mn-ea"/>
                <a:cs typeface="+mn-cs"/>
              </a:rPr>
              <a:t> ребенка;</a:t>
            </a:r>
          </a:p>
          <a:p>
            <a:pPr lvl="0"/>
            <a:r>
              <a:rPr lang="ru-RU" sz="1200" kern="1200" dirty="0" smtClean="0">
                <a:solidFill>
                  <a:schemeClr val="tx1"/>
                </a:solidFill>
                <a:effectLst/>
                <a:latin typeface="+mn-lt"/>
                <a:ea typeface="+mn-ea"/>
                <a:cs typeface="+mn-cs"/>
              </a:rPr>
              <a:t>Отслеживать прогресс в обучении ребенка;</a:t>
            </a:r>
          </a:p>
          <a:p>
            <a:pPr lvl="0"/>
            <a:r>
              <a:rPr lang="ru-RU" sz="1200" kern="1200" dirty="0" smtClean="0">
                <a:solidFill>
                  <a:schemeClr val="tx1"/>
                </a:solidFill>
                <a:effectLst/>
                <a:latin typeface="+mn-lt"/>
                <a:ea typeface="+mn-ea"/>
                <a:cs typeface="+mn-cs"/>
              </a:rPr>
              <a:t>Обеспечивать ребенку поддержку в процессе обучения.</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15</a:t>
            </a:fld>
            <a:endParaRPr lang="ru-RU"/>
          </a:p>
        </p:txBody>
      </p:sp>
    </p:spTree>
    <p:extLst>
      <p:ext uri="{BB962C8B-B14F-4D97-AF65-F5344CB8AC3E}">
        <p14:creationId xmlns:p14="http://schemas.microsoft.com/office/powerpoint/2010/main" val="234675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effectLst/>
                <a:latin typeface="+mn-lt"/>
                <a:ea typeface="+mn-ea"/>
                <a:cs typeface="+mn-cs"/>
              </a:rPr>
              <a:t>“ЗА”</a:t>
            </a:r>
          </a:p>
          <a:p>
            <a:pPr lvl="0"/>
            <a:r>
              <a:rPr lang="ru-RU" sz="1200" kern="1200" dirty="0" smtClean="0">
                <a:solidFill>
                  <a:schemeClr val="tx1"/>
                </a:solidFill>
                <a:effectLst/>
                <a:latin typeface="+mn-lt"/>
                <a:ea typeface="+mn-ea"/>
                <a:cs typeface="+mn-cs"/>
              </a:rPr>
              <a:t>Снижение тревожности.</a:t>
            </a:r>
          </a:p>
          <a:p>
            <a:pPr lvl="0"/>
            <a:r>
              <a:rPr lang="ru-RU" sz="1200" kern="1200" dirty="0" smtClean="0">
                <a:solidFill>
                  <a:schemeClr val="tx1"/>
                </a:solidFill>
                <a:effectLst/>
                <a:latin typeface="+mn-lt"/>
                <a:ea typeface="+mn-ea"/>
                <a:cs typeface="+mn-cs"/>
              </a:rPr>
              <a:t>Сравнение собственных достижений с эталоном.</a:t>
            </a:r>
          </a:p>
          <a:p>
            <a:pPr lvl="0"/>
            <a:r>
              <a:rPr lang="ru-RU" sz="1200" kern="1200" dirty="0" smtClean="0">
                <a:solidFill>
                  <a:schemeClr val="tx1"/>
                </a:solidFill>
                <a:effectLst/>
                <a:latin typeface="+mn-lt"/>
                <a:ea typeface="+mn-ea"/>
                <a:cs typeface="+mn-cs"/>
              </a:rPr>
              <a:t>Объективность.</a:t>
            </a:r>
          </a:p>
          <a:p>
            <a:pPr lvl="0"/>
            <a:r>
              <a:rPr lang="ru-RU" sz="1200" kern="1200" dirty="0" smtClean="0">
                <a:solidFill>
                  <a:schemeClr val="tx1"/>
                </a:solidFill>
                <a:effectLst/>
                <a:latin typeface="+mn-lt"/>
                <a:ea typeface="+mn-ea"/>
                <a:cs typeface="+mn-cs"/>
              </a:rPr>
              <a:t>Прозрачность.</a:t>
            </a:r>
          </a:p>
          <a:p>
            <a:pPr lvl="0"/>
            <a:r>
              <a:rPr lang="ru-RU" sz="1200" kern="1200" dirty="0" smtClean="0">
                <a:solidFill>
                  <a:schemeClr val="tx1"/>
                </a:solidFill>
                <a:effectLst/>
                <a:latin typeface="+mn-lt"/>
                <a:ea typeface="+mn-ea"/>
                <a:cs typeface="+mn-cs"/>
              </a:rPr>
              <a:t>Единство требований.</a:t>
            </a:r>
          </a:p>
          <a:p>
            <a:pPr lvl="0"/>
            <a:r>
              <a:rPr lang="ru-RU" sz="1200" kern="1200" dirty="0" smtClean="0">
                <a:solidFill>
                  <a:schemeClr val="tx1"/>
                </a:solidFill>
                <a:effectLst/>
                <a:latin typeface="+mn-lt"/>
                <a:ea typeface="+mn-ea"/>
                <a:cs typeface="+mn-cs"/>
              </a:rPr>
              <a:t>Многогранность.</a:t>
            </a:r>
          </a:p>
          <a:p>
            <a:pPr lvl="0"/>
            <a:r>
              <a:rPr lang="ru-RU" sz="1200" kern="1200" dirty="0" smtClean="0">
                <a:solidFill>
                  <a:schemeClr val="tx1"/>
                </a:solidFill>
                <a:effectLst/>
                <a:latin typeface="+mn-lt"/>
                <a:ea typeface="+mn-ea"/>
                <a:cs typeface="+mn-cs"/>
              </a:rPr>
              <a:t>Возможность самооценки, самоанализа, самоконтроля</a:t>
            </a:r>
          </a:p>
          <a:p>
            <a:r>
              <a:rPr lang="ru-RU" sz="1200" kern="1200" dirty="0" smtClean="0">
                <a:solidFill>
                  <a:schemeClr val="tx1"/>
                </a:solidFill>
                <a:effectLst/>
                <a:latin typeface="+mn-lt"/>
                <a:ea typeface="+mn-ea"/>
                <a:cs typeface="+mn-cs"/>
              </a:rPr>
              <a:t>“ПРОТИВ”</a:t>
            </a:r>
          </a:p>
          <a:p>
            <a:pPr lvl="0"/>
            <a:r>
              <a:rPr lang="ru-RU" sz="1200" kern="1200" dirty="0" smtClean="0">
                <a:solidFill>
                  <a:schemeClr val="tx1"/>
                </a:solidFill>
                <a:effectLst/>
                <a:latin typeface="+mn-lt"/>
                <a:ea typeface="+mn-ea"/>
                <a:cs typeface="+mn-cs"/>
              </a:rPr>
              <a:t>Трудоемкость.</a:t>
            </a:r>
          </a:p>
          <a:p>
            <a:pPr lvl="0"/>
            <a:r>
              <a:rPr lang="ru-RU" sz="1200" kern="1200" dirty="0" smtClean="0">
                <a:solidFill>
                  <a:schemeClr val="tx1"/>
                </a:solidFill>
                <a:effectLst/>
                <a:latin typeface="+mn-lt"/>
                <a:ea typeface="+mn-ea"/>
                <a:cs typeface="+mn-cs"/>
              </a:rPr>
              <a:t>Издержки адаптационного периода.</a:t>
            </a:r>
          </a:p>
          <a:p>
            <a:r>
              <a:rPr lang="ru-RU" sz="1200" kern="1200" dirty="0" smtClean="0">
                <a:solidFill>
                  <a:schemeClr val="tx1"/>
                </a:solidFill>
                <a:effectLst/>
                <a:latin typeface="+mn-lt"/>
                <a:ea typeface="+mn-ea"/>
                <a:cs typeface="+mn-cs"/>
              </a:rPr>
              <a:t>При условии соблюдения всех этапов </a:t>
            </a:r>
            <a:r>
              <a:rPr lang="ru-RU" sz="1200" kern="1200" dirty="0" err="1" smtClean="0">
                <a:solidFill>
                  <a:schemeClr val="tx1"/>
                </a:solidFill>
                <a:effectLst/>
                <a:latin typeface="+mn-lt"/>
                <a:ea typeface="+mn-ea"/>
                <a:cs typeface="+mn-cs"/>
              </a:rPr>
              <a:t>критериального</a:t>
            </a:r>
            <a:r>
              <a:rPr lang="ru-RU" sz="1200" kern="1200" dirty="0" smtClean="0">
                <a:solidFill>
                  <a:schemeClr val="tx1"/>
                </a:solidFill>
                <a:effectLst/>
                <a:latin typeface="+mn-lt"/>
                <a:ea typeface="+mn-ea"/>
                <a:cs typeface="+mn-cs"/>
              </a:rPr>
              <a:t> оценивания трудоёмкость и издержки адаптационного периода окупаются повышением качества знаний у учащихся. Такая система оценивания исключает неудовлетворительные оценки.</a:t>
            </a:r>
          </a:p>
          <a:p>
            <a:r>
              <a:rPr lang="ru-RU" sz="1200" kern="1200" dirty="0" smtClean="0">
                <a:solidFill>
                  <a:schemeClr val="tx1"/>
                </a:solidFill>
                <a:effectLst/>
                <a:latin typeface="+mn-lt"/>
                <a:ea typeface="+mn-ea"/>
                <a:cs typeface="+mn-cs"/>
              </a:rPr>
              <a:t>Итак, уважаемые коллеги! Проблема оценивания и его объективности остро стоит и перед учителями в практике преподавания, и перед учениками для оценивания успешности своего обучения. Для учителя важно, как с помощью оценки не погасить интерес к предмету, а наоборот, стимулировать ученика к продвижениям по отношении к самому себе. Оценка должна стать инструментом в руках учителя, который будет направлять, открывать новые возможности ученику на пути познания. Особенно это важно на современном этапе, когда мы через изменение образовательной парадигмы переходим от модели, где учитель находится в центре учебного процесса к модели, где ученики созидают, а учитель лишь направляет.</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16</a:t>
            </a:fld>
            <a:endParaRPr lang="ru-RU"/>
          </a:p>
        </p:txBody>
      </p:sp>
    </p:spTree>
    <p:extLst>
      <p:ext uri="{BB962C8B-B14F-4D97-AF65-F5344CB8AC3E}">
        <p14:creationId xmlns:p14="http://schemas.microsoft.com/office/powerpoint/2010/main" val="7034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посмотреть на буквы этого слова, то можно увидеть в нем слово «цена», то есть дать цену за услугу или простым языком «оплатить». По мнению </a:t>
            </a:r>
            <a:r>
              <a:rPr lang="ru-RU" sz="1200" kern="1200" dirty="0" err="1" smtClean="0">
                <a:solidFill>
                  <a:schemeClr val="tx1"/>
                </a:solidFill>
                <a:effectLst/>
                <a:latin typeface="+mn-lt"/>
                <a:ea typeface="+mn-ea"/>
                <a:cs typeface="+mn-cs"/>
              </a:rPr>
              <a:t>Александера</a:t>
            </a:r>
            <a:r>
              <a:rPr lang="ru-RU" sz="1200" kern="1200" dirty="0" smtClean="0">
                <a:solidFill>
                  <a:schemeClr val="tx1"/>
                </a:solidFill>
                <a:effectLst/>
                <a:latin typeface="+mn-lt"/>
                <a:ea typeface="+mn-ea"/>
                <a:cs typeface="+mn-cs"/>
              </a:rPr>
              <a:t>,  «за любой формой оценивания значатся не только объективные или недостаточно объективные нормы и стандарты, но и понятия о развитии, обучении и мотивации ученика, а также ценности, касающиеся таких категорий, как самооценка, т.е. оценка личностью самой себя, своих возможностей, качеств и места среди других людей; один из важнейших регуляторов поведения личности.</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17</a:t>
            </a:fld>
            <a:endParaRPr lang="ru-RU"/>
          </a:p>
        </p:txBody>
      </p:sp>
    </p:spTree>
    <p:extLst>
      <p:ext uri="{BB962C8B-B14F-4D97-AF65-F5344CB8AC3E}">
        <p14:creationId xmlns:p14="http://schemas.microsoft.com/office/powerpoint/2010/main" val="142308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58DF3D7-76E4-4E3F-8A88-60E1904B29F6}" type="slidenum">
              <a:rPr lang="ru-RU" smtClean="0"/>
              <a:pPr/>
              <a:t>18</a:t>
            </a:fld>
            <a:endParaRPr lang="ru-RU"/>
          </a:p>
        </p:txBody>
      </p:sp>
    </p:spTree>
    <p:extLst>
      <p:ext uri="{BB962C8B-B14F-4D97-AF65-F5344CB8AC3E}">
        <p14:creationId xmlns:p14="http://schemas.microsoft.com/office/powerpoint/2010/main" val="91893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Если посмотреть на буквы этого слова, то можно увидеть в нем слово «цена», то есть дать цену за услугу или простым языком «оплатить». По мнению </a:t>
            </a:r>
            <a:r>
              <a:rPr lang="ru-RU" sz="1200" kern="1200" dirty="0" err="1" smtClean="0">
                <a:solidFill>
                  <a:schemeClr val="tx1"/>
                </a:solidFill>
                <a:effectLst/>
                <a:latin typeface="+mn-lt"/>
                <a:ea typeface="+mn-ea"/>
                <a:cs typeface="+mn-cs"/>
              </a:rPr>
              <a:t>Александера</a:t>
            </a:r>
            <a:r>
              <a:rPr lang="ru-RU" sz="1200" kern="1200" dirty="0" smtClean="0">
                <a:solidFill>
                  <a:schemeClr val="tx1"/>
                </a:solidFill>
                <a:effectLst/>
                <a:latin typeface="+mn-lt"/>
                <a:ea typeface="+mn-ea"/>
                <a:cs typeface="+mn-cs"/>
              </a:rPr>
              <a:t>,  «за любой формой оценивания значатся не только объективные или недостаточно объективные нормы и стандарты, но и понятия о развитии, обучении и мотивации ученика, а также ценности, касающиеся таких категорий, как самооценка, т.е. оценка личностью самой себя, своих возможностей, качеств и места среди других людей; один из важнейших регуляторов поведения личности.</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2</a:t>
            </a:fld>
            <a:endParaRPr lang="ru-RU"/>
          </a:p>
        </p:txBody>
      </p:sp>
    </p:spTree>
    <p:extLst>
      <p:ext uri="{BB962C8B-B14F-4D97-AF65-F5344CB8AC3E}">
        <p14:creationId xmlns:p14="http://schemas.microsoft.com/office/powerpoint/2010/main" val="142308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Итак, что мы видели? Обсуждение</a:t>
            </a:r>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3</a:t>
            </a:fld>
            <a:endParaRPr lang="ru-RU"/>
          </a:p>
        </p:txBody>
      </p:sp>
    </p:spTree>
    <p:extLst>
      <p:ext uri="{BB962C8B-B14F-4D97-AF65-F5344CB8AC3E}">
        <p14:creationId xmlns:p14="http://schemas.microsoft.com/office/powerpoint/2010/main" val="23696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 все времена существовали самые различные способы проверки знаний и умений. В процессе исторического развития менялись лишь формы, приемы выставления оценок, частота проведения контрольно-измерительных мероприятий и их содержание, меры воздействия на учащихся, мотивационные  элементы и многие другие факторы. Хочется получить ответ на вопрос: А так ли плоха или хороша  существующая система оценивания?</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4</a:t>
            </a:fld>
            <a:endParaRPr lang="ru-RU"/>
          </a:p>
        </p:txBody>
      </p:sp>
    </p:spTree>
    <p:extLst>
      <p:ext uri="{BB962C8B-B14F-4D97-AF65-F5344CB8AC3E}">
        <p14:creationId xmlns:p14="http://schemas.microsoft.com/office/powerpoint/2010/main" val="402773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Современная система оценивания обладает и достоинствами. Без этого она не могла бы существовать так долго.</a:t>
            </a:r>
          </a:p>
          <a:p>
            <a:r>
              <a:rPr lang="ru-RU" sz="1200" kern="1200" dirty="0" smtClean="0">
                <a:solidFill>
                  <a:schemeClr val="tx1"/>
                </a:solidFill>
                <a:effectLst/>
                <a:latin typeface="+mn-lt"/>
                <a:ea typeface="+mn-ea"/>
                <a:cs typeface="+mn-cs"/>
              </a:rPr>
              <a:t>Во-первых, это простота.</a:t>
            </a:r>
          </a:p>
          <a:p>
            <a:r>
              <a:rPr lang="ru-RU" sz="1200" kern="1200" dirty="0" smtClean="0">
                <a:solidFill>
                  <a:schemeClr val="tx1"/>
                </a:solidFill>
                <a:effectLst/>
                <a:latin typeface="+mn-lt"/>
                <a:ea typeface="+mn-ea"/>
                <a:cs typeface="+mn-cs"/>
              </a:rPr>
              <a:t>Во-вторых, традиционность в  школе.</a:t>
            </a:r>
          </a:p>
          <a:p>
            <a:r>
              <a:rPr lang="ru-RU" sz="1200" kern="1200" dirty="0" smtClean="0">
                <a:solidFill>
                  <a:schemeClr val="tx1"/>
                </a:solidFill>
                <a:effectLst/>
                <a:latin typeface="+mn-lt"/>
                <a:ea typeface="+mn-ea"/>
                <a:cs typeface="+mn-cs"/>
              </a:rPr>
              <a:t>В-третьих, во многом вытекающая из двух первых пунктов понятность для всех субъектов процесса (учеников, учителей, родителей, администрации).</a:t>
            </a:r>
          </a:p>
          <a:p>
            <a:r>
              <a:rPr lang="ru-RU" sz="1200" kern="1200" dirty="0" smtClean="0">
                <a:solidFill>
                  <a:schemeClr val="tx1"/>
                </a:solidFill>
                <a:effectLst/>
                <a:latin typeface="+mn-lt"/>
                <a:ea typeface="+mn-ea"/>
                <a:cs typeface="+mn-cs"/>
              </a:rPr>
              <a:t>В-четвертых, универсальность, позволяющая применять ее в различных образовательных системах.</a:t>
            </a:r>
          </a:p>
          <a:p>
            <a:r>
              <a:rPr lang="ru-RU" sz="1200" kern="1200" dirty="0" smtClean="0">
                <a:solidFill>
                  <a:schemeClr val="tx1"/>
                </a:solidFill>
                <a:effectLst/>
                <a:latin typeface="+mn-lt"/>
                <a:ea typeface="+mn-ea"/>
                <a:cs typeface="+mn-cs"/>
              </a:rPr>
              <a:t>В-пятых, очевидная сила воздействия. «Как убеждает опыт работы учителей, цифровая система оценивания при всех своих недостатках является весьма надежной и эффективной».</a:t>
            </a:r>
          </a:p>
          <a:p>
            <a:r>
              <a:rPr lang="ru-RU" sz="1200" kern="1200" dirty="0" smtClean="0">
                <a:solidFill>
                  <a:schemeClr val="tx1"/>
                </a:solidFill>
                <a:effectLst/>
                <a:latin typeface="+mn-lt"/>
                <a:ea typeface="+mn-ea"/>
                <a:cs typeface="+mn-cs"/>
              </a:rPr>
              <a:t>К достоинствам стандартной системы можно отнести и далеко пока не исчерпанный потенциал модернизации. Таким образом, пятибалльная система представляет собой очень простой и грубый инструмент, но вследствие этой простоты – чрезвычайно универсальный и действенный.</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5</a:t>
            </a:fld>
            <a:endParaRPr lang="ru-RU"/>
          </a:p>
        </p:txBody>
      </p:sp>
    </p:spTree>
    <p:extLst>
      <p:ext uri="{BB962C8B-B14F-4D97-AF65-F5344CB8AC3E}">
        <p14:creationId xmlns:p14="http://schemas.microsoft.com/office/powerpoint/2010/main" val="291736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Недостатки существующей системы оценивания</a:t>
            </a:r>
          </a:p>
          <a:p>
            <a:pPr lvl="0"/>
            <a:r>
              <a:rPr lang="ru-RU" sz="1200" kern="1200" dirty="0" smtClean="0">
                <a:solidFill>
                  <a:schemeClr val="tx1"/>
                </a:solidFill>
                <a:effectLst/>
                <a:latin typeface="+mn-lt"/>
                <a:ea typeface="+mn-ea"/>
                <a:cs typeface="+mn-cs"/>
              </a:rPr>
              <a:t>Отсутствуют четкие критерии оценки достижения планируемых результатов обучения, понятные учащимся, родителям и педагогам;</a:t>
            </a:r>
          </a:p>
          <a:p>
            <a:pPr lvl="0"/>
            <a:r>
              <a:rPr lang="ru-RU" sz="1200" kern="1200" dirty="0" smtClean="0">
                <a:solidFill>
                  <a:schemeClr val="tx1"/>
                </a:solidFill>
                <a:effectLst/>
                <a:latin typeface="+mn-lt"/>
                <a:ea typeface="+mn-ea"/>
                <a:cs typeface="+mn-cs"/>
              </a:rPr>
              <a:t>Педагог выставляет отметку, ориентируясь на средний уровень знаний класса в целом, а не на достижение каждым учеником единых критериев;</a:t>
            </a:r>
          </a:p>
          <a:p>
            <a:pPr lvl="0"/>
            <a:r>
              <a:rPr lang="ru-RU" sz="1200" kern="1200" dirty="0" smtClean="0">
                <a:solidFill>
                  <a:schemeClr val="tx1"/>
                </a:solidFill>
                <a:effectLst/>
                <a:latin typeface="+mn-lt"/>
                <a:ea typeface="+mn-ea"/>
                <a:cs typeface="+mn-cs"/>
              </a:rPr>
              <a:t>Существующая система оценивания отражает результат усвоения знаний, а не процесс их усвоения.</a:t>
            </a:r>
          </a:p>
          <a:p>
            <a:pPr lvl="0"/>
            <a:r>
              <a:rPr lang="ru-RU" sz="1200" kern="1200" dirty="0" smtClean="0">
                <a:solidFill>
                  <a:schemeClr val="tx1"/>
                </a:solidFill>
                <a:effectLst/>
                <a:latin typeface="+mn-lt"/>
                <a:ea typeface="+mn-ea"/>
                <a:cs typeface="+mn-cs"/>
              </a:rPr>
              <a:t>Отметки, выставляемые учащимся, не дают представления об усвоении конкретных элементов знаний, умений, навыков по отдельным разделам учебной программы, что не позволяет определить индивидуальную траекторию обучения каждого ученика.</a:t>
            </a:r>
          </a:p>
          <a:p>
            <a:pPr lvl="0"/>
            <a:r>
              <a:rPr lang="ru-RU" sz="1200" kern="1200" dirty="0" smtClean="0">
                <a:solidFill>
                  <a:schemeClr val="tx1"/>
                </a:solidFill>
                <a:effectLst/>
                <a:latin typeface="+mn-lt"/>
                <a:ea typeface="+mn-ea"/>
                <a:cs typeface="+mn-cs"/>
              </a:rPr>
              <a:t>Отсутствует оперативная связь между учеником и учителем в процессе обучения, что не способствует высокой мотивации учащихся к обучению.</a:t>
            </a:r>
          </a:p>
          <a:p>
            <a:pPr lvl="0"/>
            <a:r>
              <a:rPr lang="ru-RU" sz="1200" kern="1200" dirty="0" smtClean="0">
                <a:solidFill>
                  <a:schemeClr val="tx1"/>
                </a:solidFill>
                <a:effectLst/>
                <a:latin typeface="+mn-lt"/>
                <a:ea typeface="+mn-ea"/>
                <a:cs typeface="+mn-cs"/>
              </a:rPr>
              <a:t>Трудность ранжирования результатов средствами пятибалльной оценки.</a:t>
            </a:r>
          </a:p>
          <a:p>
            <a:r>
              <a:rPr lang="ru-RU" sz="1200" kern="1200" dirty="0" smtClean="0">
                <a:solidFill>
                  <a:schemeClr val="tx1"/>
                </a:solidFill>
                <a:effectLst/>
                <a:latin typeface="+mn-lt"/>
                <a:ea typeface="+mn-ea"/>
                <a:cs typeface="+mn-cs"/>
              </a:rPr>
              <a:t>И кроме этого при всех имеющихся недостатках найти альтер­нативу пяти­балльной сис­теме пока не удалось. Но как быть в создавшейся ситуации, ответ на этот вопрос дает введение системы </a:t>
            </a:r>
            <a:r>
              <a:rPr lang="ru-RU" sz="1200" kern="1200" dirty="0" err="1" smtClean="0">
                <a:solidFill>
                  <a:schemeClr val="tx1"/>
                </a:solidFill>
                <a:effectLst/>
                <a:latin typeface="+mn-lt"/>
                <a:ea typeface="+mn-ea"/>
                <a:cs typeface="+mn-cs"/>
              </a:rPr>
              <a:t>критериального</a:t>
            </a:r>
            <a:r>
              <a:rPr lang="ru-RU" sz="1200" kern="1200" dirty="0" smtClean="0">
                <a:solidFill>
                  <a:schemeClr val="tx1"/>
                </a:solidFill>
                <a:effectLst/>
                <a:latin typeface="+mn-lt"/>
                <a:ea typeface="+mn-ea"/>
                <a:cs typeface="+mn-cs"/>
              </a:rPr>
              <a:t> оценивания.</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6</a:t>
            </a:fld>
            <a:endParaRPr lang="ru-RU"/>
          </a:p>
        </p:txBody>
      </p:sp>
    </p:spTree>
    <p:extLst>
      <p:ext uri="{BB962C8B-B14F-4D97-AF65-F5344CB8AC3E}">
        <p14:creationId xmlns:p14="http://schemas.microsoft.com/office/powerpoint/2010/main" val="268272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Оцените работу</a:t>
            </a:r>
          </a:p>
          <a:p>
            <a:pPr lvl="0"/>
            <a:r>
              <a:rPr lang="ru-RU" sz="1200" kern="1200" dirty="0" smtClean="0">
                <a:solidFill>
                  <a:schemeClr val="tx1"/>
                </a:solidFill>
                <a:effectLst/>
                <a:latin typeface="+mn-lt"/>
                <a:ea typeface="+mn-ea"/>
                <a:cs typeface="+mn-cs"/>
              </a:rPr>
              <a:t>Какие виды оценивания были применены?</a:t>
            </a:r>
          </a:p>
          <a:p>
            <a:pPr lvl="0"/>
            <a:r>
              <a:rPr lang="ru-RU" sz="1200" kern="1200" dirty="0" smtClean="0">
                <a:solidFill>
                  <a:schemeClr val="tx1"/>
                </a:solidFill>
                <a:effectLst/>
                <a:latin typeface="+mn-lt"/>
                <a:ea typeface="+mn-ea"/>
                <a:cs typeface="+mn-cs"/>
              </a:rPr>
              <a:t>Насколько отличались оценки и почему?</a:t>
            </a:r>
          </a:p>
          <a:p>
            <a:pPr lvl="0"/>
            <a:r>
              <a:rPr lang="ru-RU" sz="1200" kern="1200" dirty="0" smtClean="0">
                <a:solidFill>
                  <a:schemeClr val="tx1"/>
                </a:solidFill>
                <a:effectLst/>
                <a:latin typeface="+mn-lt"/>
                <a:ea typeface="+mn-ea"/>
                <a:cs typeface="+mn-cs"/>
              </a:rPr>
              <a:t>Какую оценку вам было легче всего поставить и почему?</a:t>
            </a:r>
          </a:p>
          <a:p>
            <a:pPr lvl="0"/>
            <a:r>
              <a:rPr lang="ru-RU" sz="1200" kern="1200" dirty="0" smtClean="0">
                <a:solidFill>
                  <a:schemeClr val="tx1"/>
                </a:solidFill>
                <a:effectLst/>
                <a:latin typeface="+mn-lt"/>
                <a:ea typeface="+mn-ea"/>
                <a:cs typeface="+mn-cs"/>
              </a:rPr>
              <a:t>Какой из оценок вы остались довольны и почему?</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7</a:t>
            </a:fld>
            <a:endParaRPr lang="ru-RU"/>
          </a:p>
        </p:txBody>
      </p:sp>
    </p:spTree>
    <p:extLst>
      <p:ext uri="{BB962C8B-B14F-4D97-AF65-F5344CB8AC3E}">
        <p14:creationId xmlns:p14="http://schemas.microsoft.com/office/powerpoint/2010/main" val="17201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Что же такое </a:t>
            </a:r>
            <a:r>
              <a:rPr lang="ru-RU" sz="1200" kern="1200" dirty="0" err="1" smtClean="0">
                <a:solidFill>
                  <a:schemeClr val="tx1"/>
                </a:solidFill>
                <a:effectLst/>
                <a:latin typeface="+mn-lt"/>
                <a:ea typeface="+mn-ea"/>
                <a:cs typeface="+mn-cs"/>
              </a:rPr>
              <a:t>критериальное</a:t>
            </a:r>
            <a:r>
              <a:rPr lang="ru-RU" sz="1200" kern="1200" dirty="0" smtClean="0">
                <a:solidFill>
                  <a:schemeClr val="tx1"/>
                </a:solidFill>
                <a:effectLst/>
                <a:latin typeface="+mn-lt"/>
                <a:ea typeface="+mn-ea"/>
                <a:cs typeface="+mn-cs"/>
              </a:rPr>
              <a:t> оценивание? Оценивание - это сравнение полученных результатов с нормой или эталоном? Само понятие </a:t>
            </a:r>
            <a:r>
              <a:rPr lang="ru-RU" sz="1200" kern="1200" dirty="0" err="1" smtClean="0">
                <a:solidFill>
                  <a:schemeClr val="tx1"/>
                </a:solidFill>
                <a:effectLst/>
                <a:latin typeface="+mn-lt"/>
                <a:ea typeface="+mn-ea"/>
                <a:cs typeface="+mn-cs"/>
              </a:rPr>
              <a:t>критериальное</a:t>
            </a:r>
            <a:r>
              <a:rPr lang="ru-RU" sz="1200" kern="1200" dirty="0" smtClean="0">
                <a:solidFill>
                  <a:schemeClr val="tx1"/>
                </a:solidFill>
                <a:effectLst/>
                <a:latin typeface="+mn-lt"/>
                <a:ea typeface="+mn-ea"/>
                <a:cs typeface="+mn-cs"/>
              </a:rPr>
              <a:t> оценивание возникло первоначально в таких сферах как обучение пилотов. В чем же отличие понятий нормы от критерия. Критерий – это эталон. Норма – показатель  большинства. Т.е. мы чему-то учили, некие результаты получили. И большинство учащихся, то чему мы учили усвоили. И здесь встает вопрос. А если мы плохо учим? Тогда у нас и норма будет другой.</a:t>
            </a:r>
          </a:p>
        </p:txBody>
      </p:sp>
      <p:sp>
        <p:nvSpPr>
          <p:cNvPr id="4" name="Номер слайда 3"/>
          <p:cNvSpPr>
            <a:spLocks noGrp="1"/>
          </p:cNvSpPr>
          <p:nvPr>
            <p:ph type="sldNum" sz="quarter" idx="10"/>
          </p:nvPr>
        </p:nvSpPr>
        <p:spPr/>
        <p:txBody>
          <a:bodyPr/>
          <a:lstStyle/>
          <a:p>
            <a:fld id="{258DF3D7-76E4-4E3F-8A88-60E1904B29F6}" type="slidenum">
              <a:rPr lang="ru-RU" smtClean="0"/>
              <a:pPr/>
              <a:t>8</a:t>
            </a:fld>
            <a:endParaRPr lang="ru-RU"/>
          </a:p>
        </p:txBody>
      </p:sp>
    </p:spTree>
    <p:extLst>
      <p:ext uri="{BB962C8B-B14F-4D97-AF65-F5344CB8AC3E}">
        <p14:creationId xmlns:p14="http://schemas.microsoft.com/office/powerpoint/2010/main" val="678231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effectLst/>
                <a:latin typeface="+mn-lt"/>
                <a:ea typeface="+mn-ea"/>
                <a:cs typeface="+mn-cs"/>
              </a:rPr>
              <a:t>Итак,</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критериальное</a:t>
            </a:r>
            <a:r>
              <a:rPr lang="ru-RU" sz="1200" b="1" kern="1200" dirty="0" smtClean="0">
                <a:solidFill>
                  <a:schemeClr val="tx1"/>
                </a:solidFill>
                <a:effectLst/>
                <a:latin typeface="+mn-lt"/>
                <a:ea typeface="+mn-ea"/>
                <a:cs typeface="+mn-cs"/>
              </a:rPr>
              <a:t> оценивание – </a:t>
            </a:r>
            <a:r>
              <a:rPr lang="ru-RU" sz="1200" kern="1200" dirty="0" smtClean="0">
                <a:solidFill>
                  <a:schemeClr val="tx1"/>
                </a:solidFill>
                <a:effectLst/>
                <a:latin typeface="+mn-lt"/>
                <a:ea typeface="+mn-ea"/>
                <a:cs typeface="+mn-cs"/>
              </a:rPr>
              <a:t>это процесс, основанный на сравнении учебных достижений учащихся с чётко определёнными, коллективно выработанными, заранее известными всем участникам процесса критериями,  соответствующими целям и содержанию образования, способствующими формированию учебно-познавательной компетентности учащихся.</a:t>
            </a:r>
          </a:p>
          <a:p>
            <a:r>
              <a:rPr lang="ru-RU" sz="1200" kern="1200" dirty="0" smtClean="0">
                <a:solidFill>
                  <a:schemeClr val="tx1"/>
                </a:solidFill>
                <a:effectLst/>
                <a:latin typeface="+mn-lt"/>
                <a:ea typeface="+mn-ea"/>
                <a:cs typeface="+mn-cs"/>
              </a:rPr>
              <a:t>Роберт Стейк привел такую аналогию с двумя этапами оценивания супа: когда повар дегустирует суп – это формирующая оценка; когда обедающий (или эксперт) ест суп – это итоговая оценка. Другими словами, формирующая оценка отражает внутренний контроль качества, тогда как итоговая оценка представляет, насколько хорошо функционирует конечный продукт в реальном мире.</a:t>
            </a:r>
          </a:p>
          <a:p>
            <a:endParaRPr lang="ru-RU" dirty="0" smtClean="0"/>
          </a:p>
          <a:p>
            <a:r>
              <a:rPr lang="ru-RU" sz="1200" kern="1200" dirty="0" smtClean="0">
                <a:solidFill>
                  <a:schemeClr val="tx1"/>
                </a:solidFill>
                <a:effectLst/>
                <a:latin typeface="+mn-lt"/>
                <a:ea typeface="+mn-ea"/>
                <a:cs typeface="+mn-cs"/>
              </a:rPr>
              <a:t>На протяжении многих лет нас так оценивали и мы так оцениваем используем метод вычитания. Т.е. когда ребенок приносит сделанную работу, мы как бы авансом ему ставим пять, а потом начинаем оттуда вычитать за ошибки. Т.е. мы ребенка наказываем за ошибки путем вычитания из пятибалльной отметки. В новом стандарте образования оговаривается, что оценивание должно осуществляться методом сложения, т.е. к базовому уровню достижения приплюсовываются. И это принципиально новый подход и очень важная вещь. На этом и строится </a:t>
            </a:r>
            <a:r>
              <a:rPr lang="ru-RU" sz="1200" kern="1200" dirty="0" err="1" smtClean="0">
                <a:solidFill>
                  <a:schemeClr val="tx1"/>
                </a:solidFill>
                <a:effectLst/>
                <a:latin typeface="+mn-lt"/>
                <a:ea typeface="+mn-ea"/>
                <a:cs typeface="+mn-cs"/>
              </a:rPr>
              <a:t>критериальное</a:t>
            </a:r>
            <a:r>
              <a:rPr lang="ru-RU" sz="1200" kern="1200" dirty="0" smtClean="0">
                <a:solidFill>
                  <a:schemeClr val="tx1"/>
                </a:solidFill>
                <a:effectLst/>
                <a:latin typeface="+mn-lt"/>
                <a:ea typeface="+mn-ea"/>
                <a:cs typeface="+mn-cs"/>
              </a:rPr>
              <a:t> оценивание.</a:t>
            </a:r>
          </a:p>
          <a:p>
            <a:r>
              <a:rPr lang="ru-RU" sz="1200" kern="1200" dirty="0" err="1" smtClean="0">
                <a:solidFill>
                  <a:schemeClr val="tx1"/>
                </a:solidFill>
                <a:effectLst/>
                <a:latin typeface="+mn-lt"/>
                <a:ea typeface="+mn-ea"/>
                <a:cs typeface="+mn-cs"/>
              </a:rPr>
              <a:t>Критериальное</a:t>
            </a:r>
            <a:r>
              <a:rPr lang="ru-RU" sz="1200" kern="1200" dirty="0" smtClean="0">
                <a:solidFill>
                  <a:schemeClr val="tx1"/>
                </a:solidFill>
                <a:effectLst/>
                <a:latin typeface="+mn-lt"/>
                <a:ea typeface="+mn-ea"/>
                <a:cs typeface="+mn-cs"/>
              </a:rPr>
              <a:t> оценивание включает в себя два типа оценивания: формирующее и констатирующее.</a:t>
            </a:r>
          </a:p>
          <a:p>
            <a:r>
              <a:rPr lang="ru-RU" sz="1200" kern="1200" dirty="0" smtClean="0">
                <a:solidFill>
                  <a:schemeClr val="tx1"/>
                </a:solidFill>
                <a:effectLst/>
                <a:latin typeface="+mn-lt"/>
                <a:ea typeface="+mn-ea"/>
                <a:cs typeface="+mn-cs"/>
              </a:rPr>
              <a:t>Формирующее</a:t>
            </a:r>
          </a:p>
          <a:p>
            <a:r>
              <a:rPr lang="ru-RU" sz="1200" kern="1200" dirty="0" smtClean="0">
                <a:solidFill>
                  <a:schemeClr val="tx1"/>
                </a:solidFill>
                <a:effectLst/>
                <a:latin typeface="+mn-lt"/>
                <a:ea typeface="+mn-ea"/>
                <a:cs typeface="+mn-cs"/>
              </a:rPr>
              <a:t>Констатирующее</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Формирующее оценивание выполняет функцию обратной связи, когда ученик получает информацию о своих успехах и неуспехах. При этом у него есть время до итоговой работы, чтобы улучшить то, что в промежуточной работе оказалось выполненным недостаточно хорошо. Соответственно, любые, даже самые неудовлетворительные результаты промежуточной работы воспринимаются учеником лишь как рекомендации для улучшения собственных результатов, так как оценки за них не учитываются при выставлении четвертных, полугодовых оценок. Таким образом, получая оценку за промежуточную работу, ученик получает четкие ориентиры, что надо сделать, чтобы повысить свою оценку за итоговую работу. При </a:t>
            </a:r>
            <a:r>
              <a:rPr lang="ru-RU" sz="1200" kern="1200" dirty="0" err="1" smtClean="0">
                <a:solidFill>
                  <a:schemeClr val="tx1"/>
                </a:solidFill>
                <a:effectLst/>
                <a:latin typeface="+mn-lt"/>
                <a:ea typeface="+mn-ea"/>
                <a:cs typeface="+mn-cs"/>
              </a:rPr>
              <a:t>критериальном</a:t>
            </a:r>
            <a:r>
              <a:rPr lang="ru-RU" sz="1200" kern="1200" dirty="0" smtClean="0">
                <a:solidFill>
                  <a:schemeClr val="tx1"/>
                </a:solidFill>
                <a:effectLst/>
                <a:latin typeface="+mn-lt"/>
                <a:ea typeface="+mn-ea"/>
                <a:cs typeface="+mn-cs"/>
              </a:rPr>
              <a:t> оценивании учитываются результаты только итоговых работ (</a:t>
            </a:r>
            <a:r>
              <a:rPr lang="ru-RU" sz="1200" kern="1200" dirty="0" err="1" smtClean="0">
                <a:solidFill>
                  <a:schemeClr val="tx1"/>
                </a:solidFill>
                <a:effectLst/>
                <a:latin typeface="+mn-lt"/>
                <a:ea typeface="+mn-ea"/>
                <a:cs typeface="+mn-cs"/>
              </a:rPr>
              <a:t>критериальных</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258DF3D7-76E4-4E3F-8A88-60E1904B29F6}" type="slidenum">
              <a:rPr lang="ru-RU" smtClean="0"/>
              <a:pPr/>
              <a:t>9</a:t>
            </a:fld>
            <a:endParaRPr lang="ru-RU"/>
          </a:p>
        </p:txBody>
      </p:sp>
    </p:spTree>
    <p:extLst>
      <p:ext uri="{BB962C8B-B14F-4D97-AF65-F5344CB8AC3E}">
        <p14:creationId xmlns:p14="http://schemas.microsoft.com/office/powerpoint/2010/main" val="76004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37419C35-CAB5-480F-9977-B908ABD160ED}" type="datetimeFigureOut">
              <a:rPr lang="ru-RU" smtClean="0"/>
              <a:pPr/>
              <a:t>11.03.2016</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47D75044-9B4B-48D8-B3CB-10415BF7D1D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BD9B2"/>
            </a:gs>
            <a:gs pos="50000">
              <a:schemeClr val="accent1">
                <a:shade val="67500"/>
                <a:satMod val="115000"/>
              </a:schemeClr>
            </a:gs>
            <a:gs pos="88000">
              <a:schemeClr val="accent1">
                <a:shade val="100000"/>
                <a:satMod val="115000"/>
              </a:schemeClr>
            </a:gs>
          </a:gsLst>
          <a:lin ang="66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7419C35-CAB5-480F-9977-B908ABD160ED}" type="datetimeFigureOut">
              <a:rPr lang="ru-RU" smtClean="0"/>
              <a:pPr/>
              <a:t>11.03.2016</a:t>
            </a:fld>
            <a:endParaRPr lang="ru-RU"/>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D75044-9B4B-48D8-B3CB-10415BF7D1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hyperlink" Target="&#1054;&#1094;&#1077;&#1085;&#1082;&#1080;%20&#1087;&#1086;%20&#1082;&#1086;&#1085;&#1090;&#1088;&#1086;&#1083;&#1100;&#1085;&#1086;&#1081;.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gif"/><Relationship Id="rId4" Type="http://schemas.openxmlformats.org/officeDocument/2006/relationships/hyperlink" Target="&#1054;&#1094;&#1077;&#1085;&#1082;&#1080;%20&#1087;&#1086;%20&#1082;&#1086;&#1085;&#1090;&#1088;&#1086;&#1083;&#1100;&#1085;&#1086;&#1081;.mp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gif"/><Relationship Id="rId4" Type="http://schemas.openxmlformats.org/officeDocument/2006/relationships/hyperlink" Target="&#1054;&#1094;&#1077;&#1085;&#1082;&#1080;%20&#1087;&#1086;%20&#1082;&#1086;&#1085;&#1090;&#1088;&#1086;&#1083;&#1100;&#1085;&#1086;&#1081;.mp4"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gif"/><Relationship Id="rId4" Type="http://schemas.openxmlformats.org/officeDocument/2006/relationships/hyperlink" Target="&#1054;&#1094;&#1077;&#1085;&#1082;&#1080;%20&#1087;&#1086;%20&#1082;&#1086;&#1085;&#1090;&#1088;&#1086;&#1083;&#1100;&#1085;&#1086;&#1081;.mp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1.gif"/><Relationship Id="rId4" Type="http://schemas.openxmlformats.org/officeDocument/2006/relationships/hyperlink" Target="&#1054;&#1094;&#1077;&#1085;&#1082;&#1080;%20&#1087;&#1086;%20&#1082;&#1086;&#1085;&#1090;&#1088;&#1086;&#1083;&#1100;&#1085;&#1086;&#1081;.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D9B2"/>
            </a:gs>
            <a:gs pos="50000">
              <a:schemeClr val="accent1">
                <a:shade val="67500"/>
                <a:satMod val="115000"/>
              </a:schemeClr>
            </a:gs>
            <a:gs pos="88000">
              <a:schemeClr val="accent1">
                <a:shade val="100000"/>
                <a:satMod val="115000"/>
              </a:schemeClr>
            </a:gs>
          </a:gsLst>
          <a:lin ang="6600000" scaled="0"/>
          <a:tileRect/>
        </a:gradFill>
        <a:effectLst/>
      </p:bgPr>
    </p:bg>
    <p:spTree>
      <p:nvGrpSpPr>
        <p:cNvPr id="1" name=""/>
        <p:cNvGrpSpPr/>
        <p:nvPr/>
      </p:nvGrpSpPr>
      <p:grpSpPr>
        <a:xfrm>
          <a:off x="0" y="0"/>
          <a:ext cx="0" cy="0"/>
          <a:chOff x="0" y="0"/>
          <a:chExt cx="0" cy="0"/>
        </a:xfrm>
      </p:grpSpPr>
      <p:sp>
        <p:nvSpPr>
          <p:cNvPr id="11" name="Прямоугольник с двумя скругленными противолежащими углами 10"/>
          <p:cNvSpPr/>
          <p:nvPr/>
        </p:nvSpPr>
        <p:spPr>
          <a:xfrm>
            <a:off x="395536" y="260647"/>
            <a:ext cx="8684964" cy="5739853"/>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kk-KZ" sz="4400" b="1" dirty="0" smtClean="0">
                <a:ln w="12700">
                  <a:solidFill>
                    <a:srgbClr val="FF0000"/>
                  </a:solidFill>
                  <a:prstDash val="solid"/>
                </a:ln>
                <a:solidFill>
                  <a:schemeClr val="accent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«Жить</a:t>
            </a:r>
          </a:p>
          <a:p>
            <a:pPr algn="r">
              <a:defRPr/>
            </a:pPr>
            <a:r>
              <a:rPr lang="kk-KZ" sz="4400" b="1" dirty="0" smtClean="0">
                <a:ln w="12700">
                  <a:solidFill>
                    <a:srgbClr val="FF0000"/>
                  </a:solidFill>
                  <a:prstDash val="solid"/>
                </a:ln>
                <a:solidFill>
                  <a:schemeClr val="accent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p>
          <a:p>
            <a:pPr algn="r">
              <a:defRPr/>
            </a:pPr>
            <a:r>
              <a:rPr lang="kk-KZ" sz="4400" b="1" dirty="0" smtClean="0">
                <a:ln w="12700">
                  <a:solidFill>
                    <a:srgbClr val="FF0000"/>
                  </a:solidFill>
                  <a:prstDash val="solid"/>
                </a:ln>
                <a:solidFill>
                  <a:schemeClr val="accent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значит оценивать»</a:t>
            </a:r>
            <a:endParaRPr lang="ru-RU" sz="4400" b="1" dirty="0" smtClean="0">
              <a:ln w="12700">
                <a:solidFill>
                  <a:srgbClr val="FF0000"/>
                </a:solidFill>
                <a:prstDash val="solid"/>
              </a:ln>
              <a:solidFill>
                <a:schemeClr val="accent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2159000" algn="r" defTabSz="1155700">
              <a:defRPr/>
            </a:pPr>
            <a:r>
              <a:rPr lang="kk-KZ" sz="2400" b="1" dirty="0" smtClean="0">
                <a:solidFill>
                  <a:srgbClr val="002060"/>
                </a:solidFill>
                <a:effectLst>
                  <a:outerShdw blurRad="50800" dist="38100" dir="18900000" algn="bl" rotWithShape="0">
                    <a:prstClr val="black">
                      <a:alpha val="40000"/>
                    </a:prstClr>
                  </a:outerShdw>
                </a:effectLst>
                <a:latin typeface="Times New Roman" pitchFamily="18" charset="0"/>
                <a:cs typeface="Times New Roman" pitchFamily="18" charset="0"/>
              </a:rPr>
              <a:t>Ф. Ницше</a:t>
            </a:r>
            <a:endParaRPr lang="ru-RU" sz="2800" b="1" dirty="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endParaRPr>
          </a:p>
        </p:txBody>
      </p:sp>
      <p:pic>
        <p:nvPicPr>
          <p:cNvPr id="15" name="Picture 13" descr="D:\галина\Рабочий стол\рисунки\kids_bottom_2.gif">
            <a:hlinkClick r:id="rId4" action="ppaction://hlinkfile"/>
          </p:cNvPr>
          <p:cNvPicPr>
            <a:picLocks noChangeAspect="1" noChangeArrowheads="1"/>
          </p:cNvPicPr>
          <p:nvPr/>
        </p:nvPicPr>
        <p:blipFill>
          <a:blip r:embed="rId5" cstate="print"/>
          <a:srcRect/>
          <a:stretch>
            <a:fillRect/>
          </a:stretch>
        </p:blipFill>
        <p:spPr bwMode="auto">
          <a:xfrm flipH="1">
            <a:off x="7698324" y="5694170"/>
            <a:ext cx="1285884" cy="1016078"/>
          </a:xfrm>
          <a:prstGeom prst="rect">
            <a:avLst/>
          </a:prstGeom>
          <a:noFill/>
        </p:spPr>
      </p:pic>
      <p:grpSp>
        <p:nvGrpSpPr>
          <p:cNvPr id="13" name="Группа 74"/>
          <p:cNvGrpSpPr/>
          <p:nvPr/>
        </p:nvGrpSpPr>
        <p:grpSpPr>
          <a:xfrm>
            <a:off x="208543" y="548680"/>
            <a:ext cx="468000" cy="5594964"/>
            <a:chOff x="2714612" y="909188"/>
            <a:chExt cx="428628" cy="5584543"/>
          </a:xfrm>
        </p:grpSpPr>
        <p:sp>
          <p:nvSpPr>
            <p:cNvPr id="17" name="Кольцо 16"/>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8" name="Кольцо 17"/>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9" name="Арка 18"/>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0" name="Кольцо 19"/>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1" name="Кольцо 20"/>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3" name="Кольцо 22"/>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5" name="Арка 24"/>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Арка 27"/>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Кольцо 28"/>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Арка 30"/>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4" name="Арка 33"/>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Арка 36"/>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8" name="Кольцо 37"/>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Кольцо 40"/>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2" name="Кольцо 41"/>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4" name="Кольцо 43"/>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5" name="Кольцо 44"/>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6" name="Арка 45"/>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7" name="Кольцо 46"/>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8" name="Кольцо 47"/>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9" name="Арка 48"/>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0" name="Кольцо 49"/>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1" name="Кольцо 50"/>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2" name="Арка 51"/>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cxnSp>
        <p:nvCxnSpPr>
          <p:cNvPr id="62" name="Прямая со стрелкой 61"/>
          <p:cNvCxnSpPr/>
          <p:nvPr/>
        </p:nvCxnSpPr>
        <p:spPr>
          <a:xfrm rot="16200000" flipH="1">
            <a:off x="137105" y="369515"/>
            <a:ext cx="142876" cy="71438"/>
          </a:xfrm>
          <a:prstGeom prst="straightConnector1">
            <a:avLst/>
          </a:prstGeom>
          <a:ln>
            <a:solidFill>
              <a:srgbClr val="FFFF00"/>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s://1.avatars.mds.yandex.net/get-entity_search/30003/40072379/S120x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016" y="1248758"/>
            <a:ext cx="2808312" cy="381462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1115616" y="332656"/>
            <a:ext cx="7161714" cy="864096"/>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2400" b="1" cap="all" dirty="0" smtClean="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Техники формирующего оценивания:</a:t>
            </a:r>
          </a:p>
        </p:txBody>
      </p:sp>
      <p:sp>
        <p:nvSpPr>
          <p:cNvPr id="4" name="Прямоугольник с двумя скругленными противолежащими углами 3"/>
          <p:cNvSpPr/>
          <p:nvPr/>
        </p:nvSpPr>
        <p:spPr>
          <a:xfrm>
            <a:off x="395536" y="1556792"/>
            <a:ext cx="2880000" cy="1008000"/>
          </a:xfrm>
          <a:prstGeom prst="round2DiagRect">
            <a:avLst>
              <a:gd name="adj1" fmla="val 19573"/>
              <a:gd name="adj2" fmla="val 264"/>
            </a:avLst>
          </a:prstGeom>
          <a:noFill/>
          <a:ln>
            <a:solidFill>
              <a:srgbClr val="0070C0"/>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Две звезды и пожелание</a:t>
            </a:r>
          </a:p>
        </p:txBody>
      </p:sp>
      <p:sp>
        <p:nvSpPr>
          <p:cNvPr id="5" name="Прямоугольник с двумя скругленными противолежащими углами 4"/>
          <p:cNvSpPr/>
          <p:nvPr/>
        </p:nvSpPr>
        <p:spPr>
          <a:xfrm rot="623106">
            <a:off x="2983080" y="2420888"/>
            <a:ext cx="2880000" cy="1008000"/>
          </a:xfrm>
          <a:prstGeom prst="round2DiagRect">
            <a:avLst>
              <a:gd name="adj1" fmla="val 19573"/>
              <a:gd name="adj2" fmla="val 264"/>
            </a:avLst>
          </a:prstGeom>
          <a:noFill/>
          <a:ln>
            <a:solidFill>
              <a:srgbClr val="0070C0"/>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Светофор</a:t>
            </a:r>
          </a:p>
        </p:txBody>
      </p:sp>
      <p:sp>
        <p:nvSpPr>
          <p:cNvPr id="6" name="Прямоугольник с двумя скругленными противолежащими углами 5"/>
          <p:cNvSpPr/>
          <p:nvPr/>
        </p:nvSpPr>
        <p:spPr>
          <a:xfrm rot="1022196">
            <a:off x="480099" y="3110599"/>
            <a:ext cx="2880000" cy="1008000"/>
          </a:xfrm>
          <a:prstGeom prst="round2DiagRect">
            <a:avLst>
              <a:gd name="adj1" fmla="val 19573"/>
              <a:gd name="adj2" fmla="val 264"/>
            </a:avLst>
          </a:prstGeom>
          <a:noFill/>
          <a:ln>
            <a:solidFill>
              <a:srgbClr val="0070C0"/>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err="1"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Самооценивание</a:t>
            </a:r>
            <a:r>
              <a:rPr lang="ru-RU" sz="2400" b="1" dirty="0"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 </a:t>
            </a:r>
          </a:p>
        </p:txBody>
      </p:sp>
      <p:sp>
        <p:nvSpPr>
          <p:cNvPr id="7" name="Прямоугольник с двумя скругленными противолежащими углами 6"/>
          <p:cNvSpPr/>
          <p:nvPr/>
        </p:nvSpPr>
        <p:spPr>
          <a:xfrm rot="280301">
            <a:off x="5400352" y="1456375"/>
            <a:ext cx="2880000" cy="1008000"/>
          </a:xfrm>
          <a:prstGeom prst="round2DiagRect">
            <a:avLst>
              <a:gd name="adj1" fmla="val 19573"/>
              <a:gd name="adj2" fmla="val 264"/>
            </a:avLst>
          </a:prstGeom>
          <a:noFill/>
          <a:ln>
            <a:solidFill>
              <a:srgbClr val="0070C0"/>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Мини-эссе </a:t>
            </a:r>
          </a:p>
        </p:txBody>
      </p:sp>
      <p:sp>
        <p:nvSpPr>
          <p:cNvPr id="8" name="Прямоугольник с двумя скругленными противолежащими углами 7"/>
          <p:cNvSpPr/>
          <p:nvPr/>
        </p:nvSpPr>
        <p:spPr>
          <a:xfrm rot="20526112">
            <a:off x="5734457" y="3088824"/>
            <a:ext cx="2880000" cy="1008000"/>
          </a:xfrm>
          <a:prstGeom prst="round2DiagRect">
            <a:avLst>
              <a:gd name="adj1" fmla="val 19573"/>
              <a:gd name="adj2" fmla="val 264"/>
            </a:avLst>
          </a:prstGeom>
          <a:noFill/>
          <a:ln>
            <a:solidFill>
              <a:srgbClr val="0070C0"/>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err="1"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Взаимооценивание</a:t>
            </a:r>
            <a:r>
              <a:rPr lang="ru-RU" sz="2000" b="1" dirty="0"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  </a:t>
            </a:r>
          </a:p>
        </p:txBody>
      </p:sp>
      <p:sp>
        <p:nvSpPr>
          <p:cNvPr id="9" name="Прямоугольник с двумя скругленными противолежащими углами 8"/>
          <p:cNvSpPr/>
          <p:nvPr/>
        </p:nvSpPr>
        <p:spPr>
          <a:xfrm rot="1564701">
            <a:off x="4466360" y="4560437"/>
            <a:ext cx="2880000" cy="1008000"/>
          </a:xfrm>
          <a:prstGeom prst="round2DiagRect">
            <a:avLst>
              <a:gd name="adj1" fmla="val 19573"/>
              <a:gd name="adj2" fmla="val 264"/>
            </a:avLst>
          </a:prstGeom>
          <a:noFill/>
          <a:ln>
            <a:solidFill>
              <a:srgbClr val="0070C0"/>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err="1"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Минитест</a:t>
            </a:r>
            <a:r>
              <a:rPr lang="ru-RU" sz="3200" b="1" dirty="0"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 </a:t>
            </a:r>
          </a:p>
        </p:txBody>
      </p:sp>
      <p:sp>
        <p:nvSpPr>
          <p:cNvPr id="10" name="Прямоугольник с двумя скругленными противолежащими углами 9"/>
          <p:cNvSpPr/>
          <p:nvPr/>
        </p:nvSpPr>
        <p:spPr>
          <a:xfrm>
            <a:off x="1331640" y="4725144"/>
            <a:ext cx="2880000" cy="1008000"/>
          </a:xfrm>
          <a:prstGeom prst="round2DiagRect">
            <a:avLst>
              <a:gd name="adj1" fmla="val 19573"/>
              <a:gd name="adj2" fmla="val 264"/>
            </a:avLst>
          </a:prstGeom>
          <a:noFill/>
          <a:ln>
            <a:solidFill>
              <a:srgbClr val="0070C0"/>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smtClean="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rPr>
              <a:t>Ладошки</a:t>
            </a:r>
          </a:p>
        </p:txBody>
      </p:sp>
      <p:pic>
        <p:nvPicPr>
          <p:cNvPr id="11" name="Picture 2" descr="C:\Users\User\Desktop\оценивание\skrepki\skrepki\Скрепки\PCfreebies\pinkPCfreebie.png"/>
          <p:cNvPicPr>
            <a:picLocks noChangeAspect="1" noChangeArrowheads="1"/>
          </p:cNvPicPr>
          <p:nvPr/>
        </p:nvPicPr>
        <p:blipFill>
          <a:blip r:embed="rId3" cstate="print"/>
          <a:srcRect/>
          <a:stretch>
            <a:fillRect/>
          </a:stretch>
        </p:blipFill>
        <p:spPr bwMode="auto">
          <a:xfrm rot="20789190">
            <a:off x="1619672" y="836712"/>
            <a:ext cx="658460" cy="988692"/>
          </a:xfrm>
          <a:prstGeom prst="rect">
            <a:avLst/>
          </a:prstGeom>
          <a:noFill/>
        </p:spPr>
      </p:pic>
      <p:pic>
        <p:nvPicPr>
          <p:cNvPr id="12" name="Picture 7" descr="C:\Users\User\Desktop\оценивание\skrepki\skrepki\Скрепки\Image13.png"/>
          <p:cNvPicPr>
            <a:picLocks noChangeAspect="1" noChangeArrowheads="1"/>
          </p:cNvPicPr>
          <p:nvPr/>
        </p:nvPicPr>
        <p:blipFill>
          <a:blip r:embed="rId4" cstate="print"/>
          <a:srcRect/>
          <a:stretch>
            <a:fillRect/>
          </a:stretch>
        </p:blipFill>
        <p:spPr bwMode="auto">
          <a:xfrm rot="20131311">
            <a:off x="6987060" y="560969"/>
            <a:ext cx="1357322" cy="1176842"/>
          </a:xfrm>
          <a:prstGeom prst="rect">
            <a:avLst/>
          </a:prstGeom>
          <a:noFill/>
        </p:spPr>
      </p:pic>
      <p:pic>
        <p:nvPicPr>
          <p:cNvPr id="13" name="Picture 5" descr="C:\Users\User\Desktop\оценивание\skrepki\skrepki\Скрепки\KW_butterflyclip3.png"/>
          <p:cNvPicPr>
            <a:picLocks noChangeAspect="1" noChangeArrowheads="1"/>
          </p:cNvPicPr>
          <p:nvPr/>
        </p:nvPicPr>
        <p:blipFill>
          <a:blip r:embed="rId5" cstate="print"/>
          <a:srcRect/>
          <a:stretch>
            <a:fillRect/>
          </a:stretch>
        </p:blipFill>
        <p:spPr bwMode="auto">
          <a:xfrm rot="20571099">
            <a:off x="531158" y="2130077"/>
            <a:ext cx="573087" cy="914400"/>
          </a:xfrm>
          <a:prstGeom prst="rect">
            <a:avLst/>
          </a:prstGeom>
          <a:noFill/>
        </p:spPr>
      </p:pic>
      <p:pic>
        <p:nvPicPr>
          <p:cNvPr id="14" name="Picture 3" descr="C:\Users\User\Desktop\оценивание\skrepki\skrepki\Скрепки\KW_butterflyclip1.png"/>
          <p:cNvPicPr>
            <a:picLocks noChangeAspect="1" noChangeArrowheads="1"/>
          </p:cNvPicPr>
          <p:nvPr/>
        </p:nvPicPr>
        <p:blipFill>
          <a:blip r:embed="rId6" cstate="print"/>
          <a:srcRect/>
          <a:stretch>
            <a:fillRect/>
          </a:stretch>
        </p:blipFill>
        <p:spPr bwMode="auto">
          <a:xfrm rot="451467">
            <a:off x="7514207" y="2169066"/>
            <a:ext cx="617860" cy="985838"/>
          </a:xfrm>
          <a:prstGeom prst="rect">
            <a:avLst/>
          </a:prstGeom>
          <a:noFill/>
        </p:spPr>
      </p:pic>
      <p:cxnSp>
        <p:nvCxnSpPr>
          <p:cNvPr id="15" name="Прямая со стрелкой 14"/>
          <p:cNvCxnSpPr/>
          <p:nvPr/>
        </p:nvCxnSpPr>
        <p:spPr>
          <a:xfrm>
            <a:off x="3563888" y="4509120"/>
            <a:ext cx="72008" cy="360040"/>
          </a:xfrm>
          <a:prstGeom prst="straightConnector1">
            <a:avLst/>
          </a:prstGeom>
          <a:ln w="38100">
            <a:solidFill>
              <a:srgbClr val="7030A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5940152" y="4365104"/>
            <a:ext cx="72008" cy="288032"/>
          </a:xfrm>
          <a:prstGeom prst="straightConnector1">
            <a:avLst/>
          </a:prstGeom>
          <a:ln w="38100">
            <a:solidFill>
              <a:srgbClr val="C0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131840" y="2060848"/>
            <a:ext cx="72008" cy="288032"/>
          </a:xfrm>
          <a:prstGeom prst="straightConnector1">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с двумя скругленными противолежащими углами 44"/>
          <p:cNvSpPr/>
          <p:nvPr/>
        </p:nvSpPr>
        <p:spPr>
          <a:xfrm>
            <a:off x="683568" y="2996952"/>
            <a:ext cx="8136904" cy="1224136"/>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88900" lvl="0" indent="-7938" algn="just" eaLnBrk="0" fontAlgn="base" hangingPunct="0">
              <a:spcBef>
                <a:spcPct val="0"/>
              </a:spcBef>
              <a:spcAft>
                <a:spcPct val="0"/>
              </a:spcAft>
              <a:tabLst>
                <a:tab pos="450850" algn="l"/>
              </a:tabLst>
            </a:pPr>
            <a:r>
              <a:rPr lang="ru-RU" b="1" spc="50" dirty="0" smtClean="0">
                <a:ln w="9525"/>
                <a:solidFill>
                  <a:srgbClr val="FF0000"/>
                </a:solidFill>
                <a:latin typeface="Times New Roman" pitchFamily="18" charset="0"/>
                <a:cs typeface="Times New Roman" pitchFamily="18" charset="0"/>
              </a:rPr>
              <a:t>Р</a:t>
            </a:r>
            <a:r>
              <a:rPr lang="kk-KZ" b="1" spc="50" dirty="0" smtClean="0">
                <a:ln w="9525"/>
                <a:solidFill>
                  <a:srgbClr val="FF0000"/>
                </a:solidFill>
                <a:latin typeface="Times New Roman" pitchFamily="18" charset="0"/>
                <a:cs typeface="Times New Roman" pitchFamily="18" charset="0"/>
              </a:rPr>
              <a:t>убрикатор (инструкция по оцениванию) </a:t>
            </a:r>
            <a:r>
              <a:rPr lang="ru-RU" b="1" spc="50" dirty="0" smtClean="0">
                <a:ln w="9525"/>
                <a:solidFill>
                  <a:srgbClr val="002060"/>
                </a:solidFill>
                <a:latin typeface="Times New Roman" pitchFamily="18" charset="0"/>
                <a:cs typeface="Times New Roman" pitchFamily="18" charset="0"/>
              </a:rPr>
              <a:t>– подробное описание уровней достижений учащихся по каждому критерию и соответствующее им количество баллов.</a:t>
            </a:r>
          </a:p>
        </p:txBody>
      </p:sp>
      <p:sp>
        <p:nvSpPr>
          <p:cNvPr id="44" name="Прямоугольник с двумя скругленными противолежащими углами 43"/>
          <p:cNvSpPr/>
          <p:nvPr/>
        </p:nvSpPr>
        <p:spPr>
          <a:xfrm>
            <a:off x="683568" y="4581128"/>
            <a:ext cx="8136904" cy="1656184"/>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2075" lvl="0" algn="just" eaLnBrk="0" fontAlgn="base" hangingPunct="0">
              <a:spcBef>
                <a:spcPct val="0"/>
              </a:spcBef>
              <a:spcAft>
                <a:spcPct val="0"/>
              </a:spcAft>
              <a:tabLst>
                <a:tab pos="450850" algn="l"/>
              </a:tabLst>
            </a:pPr>
            <a:r>
              <a:rPr lang="ru-RU" b="1" spc="50" dirty="0" smtClean="0">
                <a:ln w="9525"/>
                <a:solidFill>
                  <a:srgbClr val="FF0000"/>
                </a:solidFill>
                <a:latin typeface="Times New Roman" pitchFamily="18" charset="0"/>
                <a:cs typeface="Times New Roman" pitchFamily="18" charset="0"/>
              </a:rPr>
              <a:t>Дескриптор</a:t>
            </a:r>
            <a:r>
              <a:rPr lang="ru-RU" b="1" spc="50" dirty="0" smtClean="0">
                <a:ln w="9525"/>
                <a:solidFill>
                  <a:srgbClr val="002060"/>
                </a:solidFill>
                <a:latin typeface="Times New Roman" pitchFamily="18" charset="0"/>
                <a:cs typeface="Times New Roman" pitchFamily="18" charset="0"/>
              </a:rPr>
              <a:t> – описание уровней достижения конкретного балла, которое последовательно показывает все шаги учащегося по достижению наилучшего результата, каждый уровень  оценивается определенным количеством баллов: чем выше достижение – тем больше балл по данному критерию.</a:t>
            </a:r>
          </a:p>
        </p:txBody>
      </p:sp>
      <p:sp>
        <p:nvSpPr>
          <p:cNvPr id="4" name="Прямоугольник с двумя скругленными противолежащими углами 3"/>
          <p:cNvSpPr/>
          <p:nvPr/>
        </p:nvSpPr>
        <p:spPr>
          <a:xfrm>
            <a:off x="611560" y="260648"/>
            <a:ext cx="8136904" cy="2304256"/>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0975" lvl="0">
              <a:defRPr/>
            </a:pPr>
            <a:r>
              <a:rPr lang="ru-RU" b="1" spc="50" dirty="0" err="1" smtClean="0">
                <a:ln w="9525"/>
                <a:solidFill>
                  <a:srgbClr val="FF0000"/>
                </a:solidFill>
                <a:latin typeface="Times New Roman" pitchFamily="18" charset="0"/>
                <a:cs typeface="Times New Roman" pitchFamily="18" charset="0"/>
              </a:rPr>
              <a:t>Крите́рий</a:t>
            </a:r>
            <a:r>
              <a:rPr lang="ru-RU" b="1" spc="50" dirty="0" smtClean="0">
                <a:ln w="9525"/>
                <a:solidFill>
                  <a:srgbClr val="002060"/>
                </a:solidFill>
                <a:latin typeface="Times New Roman" pitchFamily="18" charset="0"/>
                <a:cs typeface="Times New Roman" pitchFamily="18" charset="0"/>
              </a:rPr>
              <a:t> — признак, основание, правило принятия решения по оценке чего-либо на соответствие предъявленным требованиям. Критерии расшифровываются дескрипторами, в которых (для каждой конкретной работы) дается четкое представление о том, как в идеале должен выглядеть результат выполнения учебного задания, а оценивание согласно дескриптору – это определение степени приближения ученика к данной цели.</a:t>
            </a:r>
          </a:p>
        </p:txBody>
      </p:sp>
      <p:grpSp>
        <p:nvGrpSpPr>
          <p:cNvPr id="7" name="Группа 6"/>
          <p:cNvGrpSpPr/>
          <p:nvPr/>
        </p:nvGrpSpPr>
        <p:grpSpPr>
          <a:xfrm>
            <a:off x="251520" y="260648"/>
            <a:ext cx="642942" cy="6120680"/>
            <a:chOff x="2714612" y="909188"/>
            <a:chExt cx="428628" cy="5584543"/>
          </a:xfrm>
        </p:grpSpPr>
        <p:sp>
          <p:nvSpPr>
            <p:cNvPr id="8" name="Кольцо 7"/>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9" name="Кольцо 8"/>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0" name="Арка 9"/>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1" name="Кольцо 10"/>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2" name="Кольцо 11"/>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3" name="Арка 12"/>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4" name="Кольцо 13"/>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5" name="Кольцо 14"/>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6" name="Арка 15"/>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7" name="Кольцо 16"/>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8" name="Кольцо 17"/>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9" name="Арка 18"/>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0" name="Кольцо 19"/>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1" name="Кольцо 20"/>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3" name="Кольцо 22"/>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5" name="Арка 24"/>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Арка 27"/>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Кольцо 28"/>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Арка 30"/>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4" name="Арка 33"/>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Арка 36"/>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8" name="Кольцо 37"/>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Кольцо 40"/>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2" name="Кольцо 41"/>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19179206"/>
              </p:ext>
            </p:extLst>
          </p:nvPr>
        </p:nvGraphicFramePr>
        <p:xfrm>
          <a:off x="107504" y="0"/>
          <a:ext cx="8964488" cy="6768566"/>
        </p:xfrm>
        <a:graphic>
          <a:graphicData uri="http://schemas.openxmlformats.org/drawingml/2006/table">
            <a:tbl>
              <a:tblPr/>
              <a:tblGrid>
                <a:gridCol w="1368152"/>
                <a:gridCol w="2880320"/>
                <a:gridCol w="4716016"/>
              </a:tblGrid>
              <a:tr h="772301">
                <a:tc>
                  <a:txBody>
                    <a:bodyPr/>
                    <a:lstStyle/>
                    <a:p>
                      <a:pPr marL="0" algn="ctr" defTabSz="914400" rtl="0" eaLnBrk="1" latinLnBrk="0" hangingPunct="1">
                        <a:lnSpc>
                          <a:spcPct val="115000"/>
                        </a:lnSpc>
                        <a:spcAft>
                          <a:spcPts val="0"/>
                        </a:spcAft>
                      </a:pPr>
                      <a:r>
                        <a:rPr lang="ru-RU" sz="1900" b="1" kern="1200" spc="50" dirty="0" err="1" smtClean="0">
                          <a:ln w="9525"/>
                          <a:solidFill>
                            <a:srgbClr val="FF0000"/>
                          </a:solidFill>
                          <a:latin typeface="Times New Roman" pitchFamily="18" charset="0"/>
                          <a:ea typeface="+mn-ea"/>
                          <a:cs typeface="Times New Roman" pitchFamily="18" charset="0"/>
                        </a:rPr>
                        <a:t>Обоз-ние</a:t>
                      </a:r>
                      <a:r>
                        <a:rPr lang="ru-RU" sz="1900" b="1" kern="1200" spc="50" dirty="0" smtClean="0">
                          <a:ln w="9525"/>
                          <a:solidFill>
                            <a:srgbClr val="FF0000"/>
                          </a:solidFill>
                          <a:latin typeface="Times New Roman" pitchFamily="18" charset="0"/>
                          <a:ea typeface="+mn-ea"/>
                          <a:cs typeface="Times New Roman" pitchFamily="18" charset="0"/>
                        </a:rPr>
                        <a:t> </a:t>
                      </a:r>
                      <a:r>
                        <a:rPr lang="ru-RU" sz="1900" b="1" kern="1200" spc="50" dirty="0" err="1" smtClean="0">
                          <a:ln w="9525"/>
                          <a:solidFill>
                            <a:srgbClr val="FF0000"/>
                          </a:solidFill>
                          <a:latin typeface="Times New Roman" pitchFamily="18" charset="0"/>
                          <a:ea typeface="+mn-ea"/>
                          <a:cs typeface="Times New Roman" pitchFamily="18" charset="0"/>
                        </a:rPr>
                        <a:t>крит-ия</a:t>
                      </a:r>
                      <a:endParaRPr lang="ru-RU" sz="1900" b="1" kern="1200" spc="50" dirty="0" smtClean="0">
                        <a:ln w="9525"/>
                        <a:solidFill>
                          <a:srgbClr val="FF0000"/>
                        </a:solidFill>
                        <a:latin typeface="Times New Roman" pitchFamily="18" charset="0"/>
                        <a:ea typeface="+mn-ea"/>
                        <a:cs typeface="Times New Roman" pitchFamily="18" charset="0"/>
                      </a:endParaRPr>
                    </a:p>
                  </a:txBody>
                  <a:tcPr marL="44168" marR="44168" marT="44168" marB="44168">
                    <a:lnL>
                      <a:noFill/>
                    </a:lnL>
                    <a:lnR>
                      <a:noFill/>
                    </a:lnR>
                    <a:lnT>
                      <a:noFill/>
                    </a:lnT>
                    <a:lnB>
                      <a:noFill/>
                    </a:lnB>
                  </a:tcPr>
                </a:tc>
                <a:tc>
                  <a:txBody>
                    <a:bodyPr/>
                    <a:lstStyle/>
                    <a:p>
                      <a:pPr marL="0" algn="ctr" defTabSz="914400" rtl="0" eaLnBrk="1" latinLnBrk="0" hangingPunct="1">
                        <a:lnSpc>
                          <a:spcPct val="115000"/>
                        </a:lnSpc>
                        <a:spcAft>
                          <a:spcPts val="0"/>
                        </a:spcAft>
                      </a:pPr>
                      <a:endParaRPr lang="ru-RU" sz="1900" b="1" kern="1200" spc="50" dirty="0" smtClean="0">
                        <a:ln w="9525"/>
                        <a:solidFill>
                          <a:srgbClr val="FF0000"/>
                        </a:solidFill>
                        <a:latin typeface="Times New Roman" pitchFamily="18" charset="0"/>
                        <a:ea typeface="+mn-ea"/>
                        <a:cs typeface="Times New Roman" pitchFamily="18" charset="0"/>
                      </a:endParaRPr>
                    </a:p>
                    <a:p>
                      <a:pPr marL="0" algn="ctr" defTabSz="914400" rtl="0" eaLnBrk="1" latinLnBrk="0" hangingPunct="1">
                        <a:lnSpc>
                          <a:spcPct val="115000"/>
                        </a:lnSpc>
                        <a:spcAft>
                          <a:spcPts val="0"/>
                        </a:spcAft>
                      </a:pPr>
                      <a:r>
                        <a:rPr lang="ru-RU" sz="1900" b="1" kern="1200" spc="50" dirty="0" smtClean="0">
                          <a:ln w="9525"/>
                          <a:solidFill>
                            <a:srgbClr val="FF0000"/>
                          </a:solidFill>
                          <a:latin typeface="Times New Roman" pitchFamily="18" charset="0"/>
                          <a:ea typeface="+mn-ea"/>
                          <a:cs typeface="Times New Roman" pitchFamily="18" charset="0"/>
                        </a:rPr>
                        <a:t>Название критерия</a:t>
                      </a:r>
                    </a:p>
                  </a:txBody>
                  <a:tcPr marL="44168" marR="44168" marT="44168" marB="44168">
                    <a:lnL>
                      <a:noFill/>
                    </a:lnL>
                    <a:lnR>
                      <a:noFill/>
                    </a:lnR>
                    <a:lnT>
                      <a:noFill/>
                    </a:lnT>
                    <a:lnB>
                      <a:noFill/>
                    </a:lnB>
                  </a:tcPr>
                </a:tc>
                <a:tc>
                  <a:txBody>
                    <a:bodyPr/>
                    <a:lstStyle/>
                    <a:p>
                      <a:pPr marL="0" algn="ctr" defTabSz="914400" rtl="0" eaLnBrk="1" latinLnBrk="0" hangingPunct="1">
                        <a:lnSpc>
                          <a:spcPct val="115000"/>
                        </a:lnSpc>
                        <a:spcAft>
                          <a:spcPts val="0"/>
                        </a:spcAft>
                      </a:pPr>
                      <a:endParaRPr lang="ru-RU" sz="1900" b="1" kern="1200" spc="50" dirty="0" smtClean="0">
                        <a:ln w="9525"/>
                        <a:solidFill>
                          <a:srgbClr val="FF0000"/>
                        </a:solidFill>
                        <a:latin typeface="Times New Roman" pitchFamily="18" charset="0"/>
                        <a:ea typeface="+mn-ea"/>
                        <a:cs typeface="Times New Roman" pitchFamily="18" charset="0"/>
                      </a:endParaRPr>
                    </a:p>
                    <a:p>
                      <a:pPr marL="0" algn="ctr" defTabSz="914400" rtl="0" eaLnBrk="1" latinLnBrk="0" hangingPunct="1">
                        <a:lnSpc>
                          <a:spcPct val="115000"/>
                        </a:lnSpc>
                        <a:spcAft>
                          <a:spcPts val="0"/>
                        </a:spcAft>
                      </a:pPr>
                      <a:r>
                        <a:rPr lang="ru-RU" sz="1900" b="1" kern="1200" spc="50" dirty="0" smtClean="0">
                          <a:ln w="9525"/>
                          <a:solidFill>
                            <a:srgbClr val="FF0000"/>
                          </a:solidFill>
                          <a:latin typeface="Times New Roman" pitchFamily="18" charset="0"/>
                          <a:ea typeface="+mn-ea"/>
                          <a:cs typeface="Times New Roman" pitchFamily="18" charset="0"/>
                        </a:rPr>
                        <a:t>Краткое описание содержания критерия</a:t>
                      </a:r>
                    </a:p>
                  </a:txBody>
                  <a:tcPr marL="44168" marR="44168" marT="44168" marB="44168">
                    <a:lnL>
                      <a:noFill/>
                    </a:lnL>
                    <a:lnR>
                      <a:noFill/>
                    </a:lnR>
                    <a:lnT>
                      <a:noFill/>
                    </a:lnT>
                    <a:lnB>
                      <a:noFill/>
                    </a:lnB>
                  </a:tcPr>
                </a:tc>
              </a:tr>
              <a:tr h="1024289">
                <a:tc>
                  <a:txBody>
                    <a:bodyPr/>
                    <a:lstStyle/>
                    <a:p>
                      <a:pPr marL="0" algn="ctr"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А</a:t>
                      </a:r>
                    </a:p>
                  </a:txBody>
                  <a:tcPr marL="44168" marR="44168" marT="44168" marB="44168">
                    <a:lnL>
                      <a:noFill/>
                    </a:lnL>
                    <a:lnR>
                      <a:noFill/>
                    </a:lnR>
                    <a:lnT>
                      <a:noFill/>
                    </a:lnT>
                    <a:lnB>
                      <a:noFill/>
                    </a:lnB>
                  </a:tcPr>
                </a:tc>
                <a:tc>
                  <a:txBody>
                    <a:bodyPr/>
                    <a:lstStyle/>
                    <a:p>
                      <a:pPr marL="0" algn="l"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Знание и понимание</a:t>
                      </a:r>
                    </a:p>
                  </a:txBody>
                  <a:tcPr marL="44168" marR="44168" marT="44168" marB="44168">
                    <a:lnL>
                      <a:noFill/>
                    </a:lnL>
                    <a:lnR>
                      <a:noFill/>
                    </a:lnR>
                    <a:lnT>
                      <a:noFill/>
                    </a:lnT>
                    <a:lnB>
                      <a:noFill/>
                    </a:lnB>
                  </a:tcPr>
                </a:tc>
                <a:tc>
                  <a:txBody>
                    <a:bodyPr/>
                    <a:lstStyle/>
                    <a:p>
                      <a:pPr marL="0" algn="l"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Учащийся демонстрирует знание и понимание изученного материала, способен применять полученные знания в стандартных и измененных ситуациях</a:t>
                      </a:r>
                    </a:p>
                  </a:txBody>
                  <a:tcPr marL="44168" marR="44168" marT="44168" marB="44168">
                    <a:lnL>
                      <a:noFill/>
                    </a:lnL>
                    <a:lnR>
                      <a:noFill/>
                    </a:lnR>
                    <a:lnT>
                      <a:noFill/>
                    </a:lnT>
                    <a:lnB>
                      <a:noFill/>
                    </a:lnB>
                  </a:tcPr>
                </a:tc>
              </a:tr>
              <a:tr h="1027168">
                <a:tc>
                  <a:txBody>
                    <a:bodyPr/>
                    <a:lstStyle/>
                    <a:p>
                      <a:pPr marL="0" algn="ctr"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В</a:t>
                      </a:r>
                    </a:p>
                  </a:txBody>
                  <a:tcPr marL="44168" marR="44168" marT="44168" marB="44168">
                    <a:lnL>
                      <a:noFill/>
                    </a:lnL>
                    <a:lnR>
                      <a:noFill/>
                    </a:lnR>
                    <a:lnT>
                      <a:noFill/>
                    </a:lnT>
                    <a:lnB>
                      <a:noFill/>
                    </a:lnB>
                  </a:tcPr>
                </a:tc>
                <a:tc>
                  <a:txBody>
                    <a:bodyPr/>
                    <a:lstStyle/>
                    <a:p>
                      <a:pPr marL="0" algn="l"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Исследование закономерностей</a:t>
                      </a:r>
                    </a:p>
                  </a:txBody>
                  <a:tcPr marL="44168" marR="44168" marT="44168" marB="44168">
                    <a:lnL>
                      <a:noFill/>
                    </a:lnL>
                    <a:lnR>
                      <a:noFill/>
                    </a:lnR>
                    <a:lnT>
                      <a:noFill/>
                    </a:lnT>
                    <a:lnB>
                      <a:noFill/>
                    </a:lnB>
                  </a:tcPr>
                </a:tc>
                <a:tc>
                  <a:txBody>
                    <a:bodyPr/>
                    <a:lstStyle/>
                    <a:p>
                      <a:pPr marL="0" algn="l"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Учащийся исследует какую-либо задачу, применяя математические методы, находит закономерности, описывает с помощью языка математики взаимосвязь между ними.</a:t>
                      </a:r>
                    </a:p>
                  </a:txBody>
                  <a:tcPr marL="44168" marR="44168" marT="44168" marB="44168">
                    <a:lnL>
                      <a:noFill/>
                    </a:lnL>
                    <a:lnR>
                      <a:noFill/>
                    </a:lnR>
                    <a:lnT>
                      <a:noFill/>
                    </a:lnT>
                    <a:lnB>
                      <a:noFill/>
                    </a:lnB>
                  </a:tcPr>
                </a:tc>
              </a:tr>
              <a:tr h="819869">
                <a:tc>
                  <a:txBody>
                    <a:bodyPr/>
                    <a:lstStyle/>
                    <a:p>
                      <a:pPr marL="0" algn="ctr"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С</a:t>
                      </a:r>
                    </a:p>
                  </a:txBody>
                  <a:tcPr marL="44168" marR="44168" marT="44168" marB="44168">
                    <a:lnL>
                      <a:noFill/>
                    </a:lnL>
                    <a:lnR>
                      <a:noFill/>
                    </a:lnR>
                    <a:lnT>
                      <a:noFill/>
                    </a:lnT>
                    <a:lnB>
                      <a:noFill/>
                    </a:lnB>
                  </a:tcPr>
                </a:tc>
                <a:tc>
                  <a:txBody>
                    <a:bodyPr/>
                    <a:lstStyle/>
                    <a:p>
                      <a:pPr marL="0" algn="l"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Передача информации</a:t>
                      </a:r>
                    </a:p>
                  </a:txBody>
                  <a:tcPr marL="44168" marR="44168" marT="44168" marB="44168">
                    <a:lnL>
                      <a:noFill/>
                    </a:lnL>
                    <a:lnR>
                      <a:noFill/>
                    </a:lnR>
                    <a:lnT>
                      <a:noFill/>
                    </a:lnT>
                    <a:lnB>
                      <a:noFill/>
                    </a:lnB>
                  </a:tcPr>
                </a:tc>
                <a:tc>
                  <a:txBody>
                    <a:bodyPr/>
                    <a:lstStyle/>
                    <a:p>
                      <a:pPr marL="0" algn="l"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Учащийся способен передавать информацию, используя, соответствующую научную терминологию, условные обозначения</a:t>
                      </a:r>
                    </a:p>
                  </a:txBody>
                  <a:tcPr marL="44168" marR="44168" marT="44168" marB="44168">
                    <a:lnL>
                      <a:noFill/>
                    </a:lnL>
                    <a:lnR>
                      <a:noFill/>
                    </a:lnR>
                    <a:lnT>
                      <a:noFill/>
                    </a:lnT>
                    <a:lnB>
                      <a:noFill/>
                    </a:lnB>
                  </a:tcPr>
                </a:tc>
              </a:tr>
              <a:tr h="748860">
                <a:tc>
                  <a:txBody>
                    <a:bodyPr/>
                    <a:lstStyle/>
                    <a:p>
                      <a:pPr marL="0" algn="ctr"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D</a:t>
                      </a:r>
                    </a:p>
                  </a:txBody>
                  <a:tcPr marL="44168" marR="44168" marT="44168" marB="44168">
                    <a:lnL>
                      <a:noFill/>
                    </a:lnL>
                    <a:lnR>
                      <a:noFill/>
                    </a:lnR>
                    <a:lnT>
                      <a:noFill/>
                    </a:lnT>
                    <a:lnB>
                      <a:noFill/>
                    </a:lnB>
                  </a:tcPr>
                </a:tc>
                <a:tc>
                  <a:txBody>
                    <a:bodyPr/>
                    <a:lstStyle/>
                    <a:p>
                      <a:pPr marL="0" algn="l"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Размышления</a:t>
                      </a:r>
                    </a:p>
                  </a:txBody>
                  <a:tcPr marL="44168" marR="44168" marT="44168" marB="44168">
                    <a:lnL>
                      <a:noFill/>
                    </a:lnL>
                    <a:lnR>
                      <a:noFill/>
                    </a:lnR>
                    <a:lnT>
                      <a:noFill/>
                    </a:lnT>
                    <a:lnB>
                      <a:noFill/>
                    </a:lnB>
                  </a:tcPr>
                </a:tc>
                <a:tc>
                  <a:txBody>
                    <a:bodyPr/>
                    <a:lstStyle/>
                    <a:p>
                      <a:pPr marL="0" algn="l" defTabSz="914400" rtl="0" eaLnBrk="1" latinLnBrk="0" hangingPunct="1">
                        <a:lnSpc>
                          <a:spcPct val="115000"/>
                        </a:lnSpc>
                        <a:spcAft>
                          <a:spcPts val="0"/>
                        </a:spcAft>
                      </a:pPr>
                      <a:r>
                        <a:rPr lang="ru-RU" sz="1900" b="1" kern="1200" dirty="0" smtClean="0">
                          <a:solidFill>
                            <a:srgbClr val="002060"/>
                          </a:solidFill>
                          <a:latin typeface="Times New Roman" pitchFamily="18" charset="0"/>
                          <a:ea typeface="+mn-ea"/>
                          <a:cs typeface="Times New Roman" pitchFamily="18" charset="0"/>
                        </a:rPr>
                        <a:t>Учащийся размышляет о правильности и рациональности выбранного метода решения</a:t>
                      </a:r>
                    </a:p>
                  </a:txBody>
                  <a:tcPr marL="44168" marR="44168" marT="44168" marB="44168">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2"/>
          <p:cNvSpPr/>
          <p:nvPr/>
        </p:nvSpPr>
        <p:spPr>
          <a:xfrm>
            <a:off x="395536" y="1268760"/>
            <a:ext cx="8568952" cy="5373216"/>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300" b="1" dirty="0" smtClean="0">
                <a:solidFill>
                  <a:srgbClr val="002060"/>
                </a:solidFill>
                <a:latin typeface="Times New Roman" pitchFamily="18" charset="0"/>
                <a:cs typeface="Times New Roman" pitchFamily="18" charset="0"/>
              </a:rPr>
              <a:t>1.  Объявите учащимся цели и задачи урока перед началом изучения темы, главы, раздела.</a:t>
            </a:r>
          </a:p>
          <a:p>
            <a:r>
              <a:rPr lang="ru-RU" sz="2300" b="1" dirty="0" smtClean="0">
                <a:solidFill>
                  <a:srgbClr val="002060"/>
                </a:solidFill>
                <a:latin typeface="Times New Roman" pitchFamily="18" charset="0"/>
                <a:cs typeface="Times New Roman" pitchFamily="18" charset="0"/>
              </a:rPr>
              <a:t>2.  Попросите каждого учащегося написать один-два критерия, по которым будут оцениваться работы.</a:t>
            </a:r>
          </a:p>
          <a:p>
            <a:r>
              <a:rPr lang="ru-RU" sz="2300" b="1" dirty="0" smtClean="0">
                <a:solidFill>
                  <a:srgbClr val="002060"/>
                </a:solidFill>
                <a:latin typeface="Times New Roman" pitchFamily="18" charset="0"/>
                <a:cs typeface="Times New Roman" pitchFamily="18" charset="0"/>
              </a:rPr>
              <a:t>3.  Запишите на доске критерии, предложенные учащимися.</a:t>
            </a:r>
          </a:p>
          <a:p>
            <a:r>
              <a:rPr lang="ru-RU" sz="2300" b="1" dirty="0" smtClean="0">
                <a:solidFill>
                  <a:srgbClr val="002060"/>
                </a:solidFill>
                <a:latin typeface="Times New Roman" pitchFamily="18" charset="0"/>
                <a:cs typeface="Times New Roman" pitchFamily="18" charset="0"/>
              </a:rPr>
              <a:t>4.  Убедитесь, что все учащиеся поняли предложенные критерии.</a:t>
            </a:r>
          </a:p>
          <a:p>
            <a:r>
              <a:rPr lang="ru-RU" sz="2300" b="1" dirty="0" smtClean="0">
                <a:solidFill>
                  <a:srgbClr val="002060"/>
                </a:solidFill>
                <a:latin typeface="Times New Roman" pitchFamily="18" charset="0"/>
                <a:cs typeface="Times New Roman" pitchFamily="18" charset="0"/>
              </a:rPr>
              <a:t>5.  Расположите критерии по степени важности.</a:t>
            </a:r>
          </a:p>
          <a:p>
            <a:r>
              <a:rPr lang="ru-RU" sz="2300" b="1" dirty="0" smtClean="0">
                <a:solidFill>
                  <a:srgbClr val="002060"/>
                </a:solidFill>
                <a:latin typeface="Times New Roman" pitchFamily="18" charset="0"/>
                <a:cs typeface="Times New Roman" pitchFamily="18" charset="0"/>
              </a:rPr>
              <a:t>6.  В процессе обсуждения выберите приоритетные критерии.</a:t>
            </a:r>
          </a:p>
          <a:p>
            <a:r>
              <a:rPr lang="ru-RU" sz="2300" b="1" dirty="0" smtClean="0">
                <a:solidFill>
                  <a:srgbClr val="002060"/>
                </a:solidFill>
                <a:latin typeface="Times New Roman" pitchFamily="18" charset="0"/>
                <a:cs typeface="Times New Roman" pitchFamily="18" charset="0"/>
              </a:rPr>
              <a:t>7. Если предполагается выставление отметки, определите количественное выражение (баллы) каждого критерия или произведите его градацию (разбивку на уровни выполнения задания).</a:t>
            </a:r>
            <a:endParaRPr lang="ru-RU" sz="2300" b="1" dirty="0">
              <a:solidFill>
                <a:srgbClr val="002060"/>
              </a:solidFill>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899592" y="260648"/>
            <a:ext cx="7560840" cy="864096"/>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defRPr/>
            </a:pPr>
            <a:r>
              <a:rPr lang="ru-RU" sz="2000" b="1" cap="all" dirty="0" smtClean="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Примерные процедуры совместной (учитель – учащиеся) разработки критериев:</a:t>
            </a:r>
          </a:p>
        </p:txBody>
      </p:sp>
      <p:pic>
        <p:nvPicPr>
          <p:cNvPr id="8" name="Picture 3" descr="C:\Users\User\Desktop\оценивание\skrepki\skrepki\Скрепки\KW_butterflyclip1.png"/>
          <p:cNvPicPr>
            <a:picLocks noChangeAspect="1" noChangeArrowheads="1"/>
          </p:cNvPicPr>
          <p:nvPr/>
        </p:nvPicPr>
        <p:blipFill>
          <a:blip r:embed="rId3" cstate="print"/>
          <a:srcRect/>
          <a:stretch>
            <a:fillRect/>
          </a:stretch>
        </p:blipFill>
        <p:spPr bwMode="auto">
          <a:xfrm rot="20924895">
            <a:off x="1035021" y="619343"/>
            <a:ext cx="617860" cy="9858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Заголовок 2"/>
          <p:cNvSpPr>
            <a:spLocks noGrp="1"/>
          </p:cNvSpPr>
          <p:nvPr>
            <p:ph type="title"/>
          </p:nvPr>
        </p:nvSpPr>
        <p:spPr>
          <a:xfrm>
            <a:off x="395536" y="53752"/>
            <a:ext cx="8229600" cy="1143000"/>
          </a:xfrm>
        </p:spPr>
        <p:txBody>
          <a:bodyPr/>
          <a:lstStyle/>
          <a:p>
            <a:r>
              <a:rPr lang="ru-RU" sz="2400" b="1" kern="1200" cap="all" dirty="0" smtClean="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ea typeface="+mn-ea"/>
                <a:cs typeface="Times New Roman" pitchFamily="18" charset="0"/>
              </a:rPr>
              <a:t>Практическая значимость </a:t>
            </a:r>
            <a:r>
              <a:rPr lang="ru-RU" sz="2400" b="1" kern="1200" cap="all" dirty="0" err="1" smtClean="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ea typeface="+mn-ea"/>
                <a:cs typeface="Times New Roman" pitchFamily="18" charset="0"/>
              </a:rPr>
              <a:t>критериального</a:t>
            </a:r>
            <a:r>
              <a:rPr lang="ru-RU" sz="2400" b="1" kern="1200" cap="all" dirty="0" smtClean="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ea typeface="+mn-ea"/>
                <a:cs typeface="Times New Roman" pitchFamily="18" charset="0"/>
              </a:rPr>
              <a:t> оценивания</a:t>
            </a:r>
          </a:p>
        </p:txBody>
      </p:sp>
      <p:sp>
        <p:nvSpPr>
          <p:cNvPr id="4" name="Содержимое 3"/>
          <p:cNvSpPr>
            <a:spLocks noGrp="1"/>
          </p:cNvSpPr>
          <p:nvPr>
            <p:ph idx="1"/>
          </p:nvPr>
        </p:nvSpPr>
        <p:spPr>
          <a:xfrm>
            <a:off x="539552" y="1254012"/>
            <a:ext cx="8137525" cy="5400600"/>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kern="1200" dirty="0" smtClean="0">
                <a:solidFill>
                  <a:srgbClr val="002060"/>
                </a:solidFill>
                <a:latin typeface="Times New Roman" pitchFamily="18" charset="0"/>
                <a:cs typeface="Times New Roman" pitchFamily="18" charset="0"/>
              </a:rPr>
              <a:t>Оценивается только работа учащегося;</a:t>
            </a:r>
          </a:p>
          <a:p>
            <a:r>
              <a:rPr lang="ru-RU" sz="2800" b="1" kern="1200" dirty="0" smtClean="0">
                <a:solidFill>
                  <a:srgbClr val="002060"/>
                </a:solidFill>
                <a:latin typeface="Times New Roman" pitchFamily="18" charset="0"/>
                <a:cs typeface="Times New Roman" pitchFamily="18" charset="0"/>
              </a:rPr>
              <a:t>Работа учащегося сравнивается с образцом (эталоном) правильно выполненной работы, который известен учащимся заранее;</a:t>
            </a:r>
          </a:p>
          <a:p>
            <a:r>
              <a:rPr lang="ru-RU" sz="2800" b="1" kern="1200" dirty="0" smtClean="0">
                <a:solidFill>
                  <a:srgbClr val="002060"/>
                </a:solidFill>
                <a:latin typeface="Times New Roman" pitchFamily="18" charset="0"/>
                <a:cs typeface="Times New Roman" pitchFamily="18" charset="0"/>
              </a:rPr>
              <a:t>Учащемуся известен четкий алгоритм выведения оценки, по которому он сам может определить уровень своей работы и информировать родителей; </a:t>
            </a:r>
          </a:p>
          <a:p>
            <a:r>
              <a:rPr lang="ru-RU" sz="2800" b="1" kern="1200" dirty="0" smtClean="0">
                <a:solidFill>
                  <a:srgbClr val="002060"/>
                </a:solidFill>
                <a:latin typeface="Times New Roman" pitchFamily="18" charset="0"/>
                <a:cs typeface="Times New Roman" pitchFamily="18" charset="0"/>
              </a:rPr>
              <a:t>Оценивают у учащихся только то, чему учили, так как критерий оценивания представляет конкретное выражение учебных целей.</a:t>
            </a:r>
            <a:endParaRPr lang="ru-RU" sz="2400" b="1" dirty="0">
              <a:solidFill>
                <a:srgbClr val="002060"/>
              </a:solidFill>
              <a:latin typeface="Times New Roman" pitchFamily="18" charset="0"/>
              <a:cs typeface="Times New Roman" pitchFamily="18" charset="0"/>
            </a:endParaRPr>
          </a:p>
        </p:txBody>
      </p:sp>
      <p:pic>
        <p:nvPicPr>
          <p:cNvPr id="5" name="Picture 8" descr="C:\Users\User\Desktop\оценивание\skrepki\skrepki\Скрепки\Image19.png"/>
          <p:cNvPicPr>
            <a:picLocks noChangeAspect="1" noChangeArrowheads="1"/>
          </p:cNvPicPr>
          <p:nvPr/>
        </p:nvPicPr>
        <p:blipFill>
          <a:blip r:embed="rId3" cstate="print"/>
          <a:srcRect/>
          <a:stretch>
            <a:fillRect/>
          </a:stretch>
        </p:blipFill>
        <p:spPr bwMode="auto">
          <a:xfrm rot="8932747">
            <a:off x="287540" y="455524"/>
            <a:ext cx="851296" cy="134972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179512" y="1052736"/>
            <a:ext cx="2812536" cy="720000"/>
          </a:xfrm>
          <a:prstGeom prst="round2DiagRect">
            <a:avLst>
              <a:gd name="adj1" fmla="val 19573"/>
              <a:gd name="adj2" fmla="val 264"/>
            </a:avLst>
          </a:prstGeom>
          <a:ln w="38100">
            <a:solidFill>
              <a:srgbClr val="0070C0"/>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000" b="1" dirty="0" smtClean="0">
                <a:ln w="12700">
                  <a:solidFill>
                    <a:srgbClr val="FF0000"/>
                  </a:solidFill>
                  <a:prstDash val="solid"/>
                </a:ln>
                <a:solidFill>
                  <a:srgbClr val="006600"/>
                </a:solidFill>
                <a:effectLst>
                  <a:outerShdw blurRad="41275" dist="20320" dir="1800000" algn="tl" rotWithShape="0">
                    <a:srgbClr val="000000">
                      <a:alpha val="40000"/>
                    </a:srgbClr>
                  </a:outerShdw>
                </a:effectLst>
                <a:latin typeface="Bookman Old Style" pitchFamily="18" charset="0"/>
              </a:rPr>
              <a:t>УЧЕНИКАМ</a:t>
            </a:r>
          </a:p>
        </p:txBody>
      </p:sp>
      <p:sp>
        <p:nvSpPr>
          <p:cNvPr id="5" name="Прямоугольник с двумя скругленными противолежащими углами 4"/>
          <p:cNvSpPr/>
          <p:nvPr/>
        </p:nvSpPr>
        <p:spPr>
          <a:xfrm>
            <a:off x="3173220" y="764704"/>
            <a:ext cx="2812536" cy="720000"/>
          </a:xfrm>
          <a:prstGeom prst="round2DiagRect">
            <a:avLst>
              <a:gd name="adj1" fmla="val 19573"/>
              <a:gd name="adj2" fmla="val 264"/>
            </a:avLst>
          </a:prstGeom>
          <a:ln w="38100">
            <a:solidFill>
              <a:srgbClr val="006600"/>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000" b="1" dirty="0" smtClean="0">
                <a:ln w="12700">
                  <a:solidFill>
                    <a:srgbClr val="FF0000"/>
                  </a:solidFill>
                  <a:prstDash val="solid"/>
                </a:ln>
                <a:solidFill>
                  <a:srgbClr val="006600"/>
                </a:solidFill>
                <a:effectLst>
                  <a:outerShdw blurRad="41275" dist="20320" dir="1800000" algn="tl" rotWithShape="0">
                    <a:srgbClr val="000000">
                      <a:alpha val="40000"/>
                    </a:srgbClr>
                  </a:outerShdw>
                </a:effectLst>
                <a:latin typeface="Bookman Old Style" pitchFamily="18" charset="0"/>
              </a:rPr>
              <a:t>УЧИТЕЛЯМ </a:t>
            </a:r>
            <a:endParaRPr lang="ru-RU" sz="2000" b="1" dirty="0" smtClean="0">
              <a:solidFill>
                <a:srgbClr val="006600"/>
              </a:solidFill>
              <a:effectLst>
                <a:outerShdw blurRad="50800" dist="38100" dir="18900000" algn="bl" rotWithShape="0">
                  <a:prstClr val="black">
                    <a:alpha val="40000"/>
                  </a:prstClr>
                </a:outerShdw>
              </a:effectLst>
              <a:latin typeface="Bookman Old Style"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6143636" y="1071546"/>
            <a:ext cx="2812536" cy="720000"/>
          </a:xfrm>
          <a:prstGeom prst="round2DiagRect">
            <a:avLst>
              <a:gd name="adj1" fmla="val 19573"/>
              <a:gd name="adj2" fmla="val 264"/>
            </a:avLst>
          </a:prstGeom>
          <a:ln w="38100">
            <a:solidFill>
              <a:srgbClr val="0070C0"/>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000" b="1" dirty="0" smtClean="0">
                <a:ln w="12700">
                  <a:solidFill>
                    <a:srgbClr val="FF0000"/>
                  </a:solidFill>
                  <a:prstDash val="solid"/>
                </a:ln>
                <a:solidFill>
                  <a:srgbClr val="006600"/>
                </a:solidFill>
                <a:effectLst>
                  <a:outerShdw blurRad="41275" dist="20320" dir="1800000" algn="tl" rotWithShape="0">
                    <a:srgbClr val="000000">
                      <a:alpha val="40000"/>
                    </a:srgbClr>
                  </a:outerShdw>
                </a:effectLst>
                <a:latin typeface="Bookman Old Style" pitchFamily="18" charset="0"/>
              </a:rPr>
              <a:t>РОДИТЕЛЯМ</a:t>
            </a:r>
            <a:endParaRPr lang="ru-RU" sz="2000" b="1" dirty="0" smtClean="0">
              <a:solidFill>
                <a:srgbClr val="006600"/>
              </a:solidFill>
              <a:effectLst>
                <a:outerShdw blurRad="50800" dist="38100" dir="18900000" algn="bl" rotWithShape="0">
                  <a:prstClr val="black">
                    <a:alpha val="40000"/>
                  </a:prstClr>
                </a:outerShdw>
              </a:effectLst>
              <a:latin typeface="Bookman Old Style" pitchFamily="18" charset="0"/>
              <a:cs typeface="Times New Roman" pitchFamily="18" charset="0"/>
            </a:endParaRPr>
          </a:p>
        </p:txBody>
      </p:sp>
      <p:sp>
        <p:nvSpPr>
          <p:cNvPr id="7" name="Rectangle 2"/>
          <p:cNvSpPr>
            <a:spLocks noGrp="1" noChangeArrowheads="1"/>
          </p:cNvSpPr>
          <p:nvPr>
            <p:ph type="title"/>
          </p:nvPr>
        </p:nvSpPr>
        <p:spPr>
          <a:xfrm>
            <a:off x="1043608" y="-99392"/>
            <a:ext cx="7749504" cy="970128"/>
          </a:xfrm>
          <a:noFill/>
          <a:ln>
            <a:noFill/>
          </a:ln>
        </p:spPr>
        <p:style>
          <a:lnRef idx="1">
            <a:schemeClr val="accent2"/>
          </a:lnRef>
          <a:fillRef idx="2">
            <a:schemeClr val="accent2"/>
          </a:fillRef>
          <a:effectRef idx="1">
            <a:schemeClr val="accent2"/>
          </a:effectRef>
          <a:fontRef idx="minor">
            <a:schemeClr val="dk1"/>
          </a:fontRef>
        </p:style>
        <p:txBody>
          <a:bodyPr/>
          <a:lstStyle/>
          <a:p>
            <a:pPr lvl="0" fontAlgn="auto">
              <a:spcAft>
                <a:spcPts val="0"/>
              </a:spcAft>
              <a:defRPr/>
            </a:pPr>
            <a:r>
              <a:rPr lang="ru-RU" sz="2400" b="1" kern="1200" cap="all" dirty="0" err="1" smtClean="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Критериальное</a:t>
            </a:r>
            <a:r>
              <a:rPr lang="ru-RU" sz="2400" b="1" kern="1200" cap="all" dirty="0" smtClean="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оценивание позволяет:</a:t>
            </a:r>
            <a:endParaRPr lang="ru-RU" sz="2400" b="1" kern="1200" cap="all" dirty="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sp>
        <p:nvSpPr>
          <p:cNvPr id="9" name="Прямоугольник с двумя скругленными противолежащими углами 8"/>
          <p:cNvSpPr/>
          <p:nvPr/>
        </p:nvSpPr>
        <p:spPr>
          <a:xfrm rot="21386930" flipH="1">
            <a:off x="211625" y="1901970"/>
            <a:ext cx="2916194" cy="4870392"/>
          </a:xfrm>
          <a:prstGeom prst="round2DiagRect">
            <a:avLst>
              <a:gd name="adj1" fmla="val 19573"/>
              <a:gd name="adj2" fmla="val 264"/>
            </a:avLst>
          </a:prstGeom>
          <a:ln w="38100">
            <a:solidFill>
              <a:schemeClr val="accent6">
                <a:lumMod val="75000"/>
              </a:schemeClr>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buFont typeface="+mj-lt"/>
              <a:buAutoNum type="arabicPeriod"/>
              <a:tabLst>
                <a:tab pos="176213" algn="l"/>
              </a:tabLst>
            </a:pPr>
            <a:r>
              <a:rPr lang="ru-RU" sz="1400" b="1" dirty="0" smtClean="0">
                <a:solidFill>
                  <a:srgbClr val="007A37"/>
                </a:solidFill>
                <a:latin typeface="Bookman Old Style" pitchFamily="18" charset="0"/>
              </a:rPr>
              <a:t>Использовать многообразие стилей обучения, типов мыслительной деятельности и способностей для выражения своего понимания.</a:t>
            </a:r>
          </a:p>
          <a:p>
            <a:pPr>
              <a:buFont typeface="+mj-lt"/>
              <a:buAutoNum type="arabicPeriod"/>
              <a:tabLst>
                <a:tab pos="176213" algn="l"/>
              </a:tabLst>
            </a:pPr>
            <a:r>
              <a:rPr lang="ru-RU" sz="1400" b="1" dirty="0" smtClean="0">
                <a:solidFill>
                  <a:srgbClr val="007A37"/>
                </a:solidFill>
                <a:latin typeface="Bookman Old Style" pitchFamily="18" charset="0"/>
              </a:rPr>
              <a:t>Знать и понимать критерии оценивания для прогнозирования  результата, осознавать критерии успеха.</a:t>
            </a:r>
          </a:p>
          <a:p>
            <a:pPr>
              <a:buFont typeface="+mj-lt"/>
              <a:buAutoNum type="arabicPeriod"/>
              <a:tabLst>
                <a:tab pos="176213" algn="l"/>
              </a:tabLst>
            </a:pPr>
            <a:r>
              <a:rPr lang="ru-RU" sz="1400" b="1" dirty="0" smtClean="0">
                <a:solidFill>
                  <a:srgbClr val="007A37"/>
                </a:solidFill>
                <a:latin typeface="Bookman Old Style" pitchFamily="18" charset="0"/>
              </a:rPr>
              <a:t>Участвовать в рефлексии, оценивая себя и своих сверстников.</a:t>
            </a:r>
          </a:p>
          <a:p>
            <a:pPr>
              <a:buFont typeface="+mj-lt"/>
              <a:buAutoNum type="arabicPeriod"/>
              <a:tabLst>
                <a:tab pos="176213" algn="l"/>
              </a:tabLst>
            </a:pPr>
            <a:r>
              <a:rPr lang="ru-RU" sz="1400" b="1" dirty="0" smtClean="0">
                <a:solidFill>
                  <a:srgbClr val="007A37"/>
                </a:solidFill>
                <a:latin typeface="Bookman Old Style" pitchFamily="18" charset="0"/>
              </a:rPr>
              <a:t>Использовать знания для решения реальных задач, выражать разные точки зрения, критически мыслить. </a:t>
            </a:r>
          </a:p>
        </p:txBody>
      </p:sp>
      <p:sp>
        <p:nvSpPr>
          <p:cNvPr id="10" name="Пятиугольник 9"/>
          <p:cNvSpPr/>
          <p:nvPr/>
        </p:nvSpPr>
        <p:spPr>
          <a:xfrm rot="5400000" flipH="1">
            <a:off x="2015716" y="2384884"/>
            <a:ext cx="5184576" cy="3384376"/>
          </a:xfrm>
          <a:prstGeom prst="homePlate">
            <a:avLst>
              <a:gd name="adj" fmla="val 15937"/>
            </a:avLst>
          </a:prstGeom>
          <a:ln w="38100">
            <a:solidFill>
              <a:schemeClr val="accent6">
                <a:lumMod val="75000"/>
              </a:schemeClr>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vert270" anchor="ctr"/>
          <a:lstStyle/>
          <a:p>
            <a:pPr indent="360363">
              <a:buFont typeface="+mj-lt"/>
              <a:buAutoNum type="arabicPeriod"/>
            </a:pPr>
            <a:r>
              <a:rPr lang="ru-RU" sz="1400" b="1" dirty="0" smtClean="0">
                <a:solidFill>
                  <a:srgbClr val="C00000"/>
                </a:solidFill>
                <a:latin typeface="Bookman Old Style" pitchFamily="18" charset="0"/>
              </a:rPr>
              <a:t>Разработать критерии, способствующие получению качественных результатов обучения.</a:t>
            </a:r>
          </a:p>
          <a:p>
            <a:pPr indent="360363">
              <a:buFont typeface="+mj-lt"/>
              <a:buAutoNum type="arabicPeriod"/>
            </a:pPr>
            <a:r>
              <a:rPr lang="ru-RU" sz="1400" b="1" dirty="0" smtClean="0">
                <a:solidFill>
                  <a:srgbClr val="C00000"/>
                </a:solidFill>
                <a:latin typeface="Bookman Old Style" pitchFamily="18" charset="0"/>
              </a:rPr>
              <a:t>Иметь оперативную информацию для анализа и планирования своей деятельности.</a:t>
            </a:r>
          </a:p>
          <a:p>
            <a:pPr indent="360363">
              <a:buFont typeface="+mj-lt"/>
              <a:buAutoNum type="arabicPeriod"/>
            </a:pPr>
            <a:r>
              <a:rPr lang="ru-RU" sz="1400" b="1" dirty="0" smtClean="0">
                <a:solidFill>
                  <a:srgbClr val="C00000"/>
                </a:solidFill>
                <a:latin typeface="Bookman Old Style" pitchFamily="18" charset="0"/>
              </a:rPr>
              <a:t>Улучшить качество преподавания.</a:t>
            </a:r>
          </a:p>
          <a:p>
            <a:pPr indent="360363">
              <a:buFont typeface="+mj-lt"/>
              <a:buAutoNum type="arabicPeriod"/>
            </a:pPr>
            <a:r>
              <a:rPr lang="ru-RU" sz="1400" b="1" dirty="0" smtClean="0">
                <a:solidFill>
                  <a:srgbClr val="C00000"/>
                </a:solidFill>
                <a:latin typeface="Bookman Old Style" pitchFamily="18" charset="0"/>
              </a:rPr>
              <a:t>Выстраивать индивидуальную траекторию обучения каждого ученика с учетом его индивидуальных особенностей.</a:t>
            </a:r>
          </a:p>
          <a:p>
            <a:pPr indent="360363">
              <a:buFont typeface="+mj-lt"/>
              <a:buAutoNum type="arabicPeriod"/>
            </a:pPr>
            <a:r>
              <a:rPr lang="ru-RU" sz="1400" b="1" dirty="0" smtClean="0">
                <a:solidFill>
                  <a:srgbClr val="C00000"/>
                </a:solidFill>
                <a:latin typeface="Bookman Old Style" pitchFamily="18" charset="0"/>
              </a:rPr>
              <a:t>Использовать разнообразные подходы и инструменты оценивания.</a:t>
            </a:r>
          </a:p>
          <a:p>
            <a:pPr indent="360363">
              <a:buFont typeface="+mj-lt"/>
              <a:buAutoNum type="arabicPeriod"/>
            </a:pPr>
            <a:r>
              <a:rPr lang="ru-RU" sz="1400" b="1" dirty="0" smtClean="0">
                <a:solidFill>
                  <a:srgbClr val="C00000"/>
                </a:solidFill>
                <a:latin typeface="Bookman Old Style" pitchFamily="18" charset="0"/>
              </a:rPr>
              <a:t>Вносить предложения по совершенствованию содержания учебной программы.</a:t>
            </a:r>
            <a:endParaRPr lang="ru-RU" sz="2000" b="1" dirty="0" smtClean="0">
              <a:solidFill>
                <a:srgbClr val="C00000"/>
              </a:solidFill>
              <a:latin typeface="Bookman Old Style" pitchFamily="18" charset="0"/>
            </a:endParaRPr>
          </a:p>
        </p:txBody>
      </p:sp>
      <p:sp>
        <p:nvSpPr>
          <p:cNvPr id="11" name="Прямоугольник с двумя скругленными противолежащими углами 10"/>
          <p:cNvSpPr/>
          <p:nvPr/>
        </p:nvSpPr>
        <p:spPr>
          <a:xfrm rot="475935" flipH="1">
            <a:off x="6184347" y="2048483"/>
            <a:ext cx="2792591" cy="3684854"/>
          </a:xfrm>
          <a:prstGeom prst="round2DiagRect">
            <a:avLst>
              <a:gd name="adj1" fmla="val 19573"/>
              <a:gd name="adj2" fmla="val 264"/>
            </a:avLst>
          </a:prstGeom>
          <a:ln w="38100">
            <a:solidFill>
              <a:srgbClr val="006600"/>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indent="269875">
              <a:buFont typeface="+mj-lt"/>
              <a:buAutoNum type="arabicPeriod"/>
            </a:pPr>
            <a:r>
              <a:rPr lang="ru-RU" sz="1600" b="1" dirty="0" smtClean="0">
                <a:solidFill>
                  <a:srgbClr val="007A37"/>
                </a:solidFill>
                <a:latin typeface="Bookman Old Style" pitchFamily="18" charset="0"/>
              </a:rPr>
              <a:t>Получать  доказательства уровня </a:t>
            </a:r>
            <a:r>
              <a:rPr lang="ru-RU" sz="1600" b="1" dirty="0" err="1" smtClean="0">
                <a:solidFill>
                  <a:srgbClr val="007A37"/>
                </a:solidFill>
                <a:latin typeface="Bookman Old Style" pitchFamily="18" charset="0"/>
              </a:rPr>
              <a:t>обученности</a:t>
            </a:r>
            <a:r>
              <a:rPr lang="ru-RU" sz="1600" b="1" dirty="0" smtClean="0">
                <a:solidFill>
                  <a:srgbClr val="007A37"/>
                </a:solidFill>
                <a:latin typeface="Bookman Old Style" pitchFamily="18" charset="0"/>
              </a:rPr>
              <a:t> ребенка.</a:t>
            </a:r>
          </a:p>
          <a:p>
            <a:pPr indent="269875">
              <a:buFont typeface="+mj-lt"/>
              <a:buAutoNum type="arabicPeriod"/>
            </a:pPr>
            <a:r>
              <a:rPr lang="ru-RU" sz="1600" b="1" dirty="0" smtClean="0">
                <a:solidFill>
                  <a:srgbClr val="007A37"/>
                </a:solidFill>
                <a:latin typeface="Bookman Old Style" pitchFamily="18" charset="0"/>
              </a:rPr>
              <a:t>Отслеживать прогресс в обучении ребенка.</a:t>
            </a:r>
          </a:p>
          <a:p>
            <a:pPr indent="269875">
              <a:buFont typeface="+mj-lt"/>
              <a:buAutoNum type="arabicPeriod"/>
            </a:pPr>
            <a:r>
              <a:rPr lang="ru-RU" sz="1600" b="1" dirty="0" smtClean="0">
                <a:solidFill>
                  <a:srgbClr val="007A37"/>
                </a:solidFill>
                <a:latin typeface="Bookman Old Style" pitchFamily="18" charset="0"/>
              </a:rPr>
              <a:t>Обеспечивать ребенку поддержку в процессе обучения. </a:t>
            </a:r>
          </a:p>
        </p:txBody>
      </p:sp>
      <p:pic>
        <p:nvPicPr>
          <p:cNvPr id="2050" name="Picture 2" descr="C:\Users\User\Desktop\оценивание\skrepki\skrepki\Скрепки\PCfreebies\pinkPCfreebie.png"/>
          <p:cNvPicPr>
            <a:picLocks noChangeAspect="1" noChangeArrowheads="1"/>
          </p:cNvPicPr>
          <p:nvPr/>
        </p:nvPicPr>
        <p:blipFill>
          <a:blip r:embed="rId3" cstate="print"/>
          <a:srcRect/>
          <a:stretch>
            <a:fillRect/>
          </a:stretch>
        </p:blipFill>
        <p:spPr bwMode="auto">
          <a:xfrm rot="1603506">
            <a:off x="5076056" y="1075978"/>
            <a:ext cx="658460" cy="988692"/>
          </a:xfrm>
          <a:prstGeom prst="rect">
            <a:avLst/>
          </a:prstGeom>
          <a:noFill/>
        </p:spPr>
      </p:pic>
      <p:pic>
        <p:nvPicPr>
          <p:cNvPr id="2053" name="Picture 5" descr="C:\Users\User\Desktop\оценивание\skrepki\skrepki\Скрепки\KW_butterflyclip3.png"/>
          <p:cNvPicPr>
            <a:picLocks noChangeAspect="1" noChangeArrowheads="1"/>
          </p:cNvPicPr>
          <p:nvPr/>
        </p:nvPicPr>
        <p:blipFill>
          <a:blip r:embed="rId4" cstate="print"/>
          <a:srcRect/>
          <a:stretch>
            <a:fillRect/>
          </a:stretch>
        </p:blipFill>
        <p:spPr bwMode="auto">
          <a:xfrm rot="1164280">
            <a:off x="2207294" y="1426527"/>
            <a:ext cx="573087" cy="914400"/>
          </a:xfrm>
          <a:prstGeom prst="rect">
            <a:avLst/>
          </a:prstGeom>
          <a:noFill/>
        </p:spPr>
      </p:pic>
      <p:pic>
        <p:nvPicPr>
          <p:cNvPr id="20" name="Picture 3" descr="C:\Users\User\Desktop\оценивание\skrepki\skrepki\Скрепки\KW_butterflyclip1.png"/>
          <p:cNvPicPr>
            <a:picLocks noChangeAspect="1" noChangeArrowheads="1"/>
          </p:cNvPicPr>
          <p:nvPr/>
        </p:nvPicPr>
        <p:blipFill>
          <a:blip r:embed="rId5" cstate="print"/>
          <a:srcRect/>
          <a:stretch>
            <a:fillRect/>
          </a:stretch>
        </p:blipFill>
        <p:spPr bwMode="auto">
          <a:xfrm rot="20924895">
            <a:off x="8190633" y="1463581"/>
            <a:ext cx="617860" cy="98583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с двумя скругленными противолежащими углами 10"/>
          <p:cNvSpPr/>
          <p:nvPr/>
        </p:nvSpPr>
        <p:spPr>
          <a:xfrm rot="475935" flipH="1">
            <a:off x="4866328" y="2370598"/>
            <a:ext cx="3613878" cy="2428978"/>
          </a:xfrm>
          <a:prstGeom prst="round2DiagRect">
            <a:avLst>
              <a:gd name="adj1" fmla="val 19573"/>
              <a:gd name="adj2" fmla="val 264"/>
            </a:avLst>
          </a:prstGeom>
          <a:ln w="38100">
            <a:solidFill>
              <a:srgbClr val="006600"/>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lvl="0" indent="269875">
              <a:buFont typeface="+mj-lt"/>
              <a:buAutoNum type="arabicPeriod"/>
            </a:pPr>
            <a:r>
              <a:rPr lang="ru-RU" sz="2400" b="1" dirty="0" smtClean="0">
                <a:solidFill>
                  <a:srgbClr val="007A37"/>
                </a:solidFill>
                <a:latin typeface="Bookman Old Style" pitchFamily="18" charset="0"/>
              </a:rPr>
              <a:t>Трудоемкость.</a:t>
            </a:r>
          </a:p>
          <a:p>
            <a:pPr lvl="0" indent="269875">
              <a:buFont typeface="+mj-lt"/>
              <a:buAutoNum type="arabicPeriod"/>
            </a:pPr>
            <a:r>
              <a:rPr lang="ru-RU" sz="2400" b="1" dirty="0" smtClean="0">
                <a:solidFill>
                  <a:srgbClr val="007A37"/>
                </a:solidFill>
                <a:latin typeface="Bookman Old Style" pitchFamily="18" charset="0"/>
              </a:rPr>
              <a:t>Издержки адаптационного периода.</a:t>
            </a:r>
          </a:p>
        </p:txBody>
      </p:sp>
      <p:sp>
        <p:nvSpPr>
          <p:cNvPr id="4" name="Прямоугольник с двумя скругленными противолежащими углами 3"/>
          <p:cNvSpPr/>
          <p:nvPr/>
        </p:nvSpPr>
        <p:spPr>
          <a:xfrm rot="20753853">
            <a:off x="1347456" y="1312524"/>
            <a:ext cx="2812536" cy="720000"/>
          </a:xfrm>
          <a:prstGeom prst="round2DiagRect">
            <a:avLst>
              <a:gd name="adj1" fmla="val 19573"/>
              <a:gd name="adj2" fmla="val 264"/>
            </a:avLst>
          </a:prstGeom>
          <a:ln w="38100">
            <a:solidFill>
              <a:srgbClr val="0070C0"/>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3200" b="1" dirty="0" smtClean="0">
                <a:ln w="12700">
                  <a:solidFill>
                    <a:srgbClr val="FF0000"/>
                  </a:solidFill>
                  <a:prstDash val="solid"/>
                </a:ln>
                <a:solidFill>
                  <a:srgbClr val="006600"/>
                </a:solidFill>
                <a:effectLst>
                  <a:outerShdw blurRad="41275" dist="20320" dir="1800000" algn="tl" rotWithShape="0">
                    <a:srgbClr val="000000">
                      <a:alpha val="40000"/>
                    </a:srgbClr>
                  </a:outerShdw>
                </a:effectLst>
                <a:latin typeface="Bookman Old Style" pitchFamily="18" charset="0"/>
              </a:rPr>
              <a:t>ЗА </a:t>
            </a:r>
          </a:p>
        </p:txBody>
      </p:sp>
      <p:sp>
        <p:nvSpPr>
          <p:cNvPr id="6" name="Прямоугольник с двумя скругленными противолежащими углами 5"/>
          <p:cNvSpPr/>
          <p:nvPr/>
        </p:nvSpPr>
        <p:spPr>
          <a:xfrm rot="1225762">
            <a:off x="4098518" y="1520954"/>
            <a:ext cx="2812536" cy="720000"/>
          </a:xfrm>
          <a:prstGeom prst="round2DiagRect">
            <a:avLst>
              <a:gd name="adj1" fmla="val 19573"/>
              <a:gd name="adj2" fmla="val 264"/>
            </a:avLst>
          </a:prstGeom>
          <a:ln w="38100">
            <a:solidFill>
              <a:srgbClr val="0070C0"/>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2800" b="1" dirty="0" smtClean="0">
                <a:ln w="12700">
                  <a:solidFill>
                    <a:srgbClr val="FF0000"/>
                  </a:solidFill>
                  <a:prstDash val="solid"/>
                </a:ln>
                <a:solidFill>
                  <a:srgbClr val="006600"/>
                </a:solidFill>
                <a:effectLst>
                  <a:outerShdw blurRad="41275" dist="20320" dir="1800000" algn="tl" rotWithShape="0">
                    <a:srgbClr val="000000">
                      <a:alpha val="40000"/>
                    </a:srgbClr>
                  </a:outerShdw>
                </a:effectLst>
                <a:latin typeface="Bookman Old Style" pitchFamily="18" charset="0"/>
              </a:rPr>
              <a:t>ПРОТИВ</a:t>
            </a:r>
            <a:endParaRPr lang="ru-RU" sz="2000" b="1" dirty="0" smtClean="0">
              <a:solidFill>
                <a:srgbClr val="006600"/>
              </a:solidFill>
              <a:effectLst>
                <a:outerShdw blurRad="50800" dist="38100" dir="18900000" algn="bl" rotWithShape="0">
                  <a:prstClr val="black">
                    <a:alpha val="40000"/>
                  </a:prstClr>
                </a:outerShdw>
              </a:effectLst>
              <a:latin typeface="Bookman Old Style" pitchFamily="18" charset="0"/>
              <a:cs typeface="Times New Roman" pitchFamily="18" charset="0"/>
            </a:endParaRPr>
          </a:p>
        </p:txBody>
      </p:sp>
      <p:sp>
        <p:nvSpPr>
          <p:cNvPr id="7" name="Rectangle 2"/>
          <p:cNvSpPr>
            <a:spLocks noGrp="1" noChangeArrowheads="1"/>
          </p:cNvSpPr>
          <p:nvPr>
            <p:ph type="title"/>
          </p:nvPr>
        </p:nvSpPr>
        <p:spPr>
          <a:xfrm>
            <a:off x="1043608" y="-99392"/>
            <a:ext cx="7749504" cy="970128"/>
          </a:xfrm>
          <a:noFill/>
          <a:ln>
            <a:noFill/>
          </a:ln>
        </p:spPr>
        <p:style>
          <a:lnRef idx="1">
            <a:schemeClr val="accent2"/>
          </a:lnRef>
          <a:fillRef idx="2">
            <a:schemeClr val="accent2"/>
          </a:fillRef>
          <a:effectRef idx="1">
            <a:schemeClr val="accent2"/>
          </a:effectRef>
          <a:fontRef idx="minor">
            <a:schemeClr val="dk1"/>
          </a:fontRef>
        </p:style>
        <p:txBody>
          <a:bodyPr/>
          <a:lstStyle/>
          <a:p>
            <a:pPr lvl="0" fontAlgn="auto">
              <a:spcAft>
                <a:spcPts val="0"/>
              </a:spcAft>
              <a:defRPr/>
            </a:pPr>
            <a:r>
              <a:rPr lang="ru-RU" sz="3200" b="1" kern="1200" cap="all" dirty="0" err="1" smtClean="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Критериальное</a:t>
            </a:r>
            <a:r>
              <a:rPr lang="ru-RU" sz="3200" b="1" kern="1200" cap="all" dirty="0" smtClean="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оценивание</a:t>
            </a:r>
            <a:endParaRPr lang="ru-RU" sz="3200" b="1" kern="1200" cap="all" dirty="0">
              <a:ln w="9000" cmpd="sng">
                <a:solidFill>
                  <a:schemeClr val="accent4">
                    <a:shade val="50000"/>
                    <a:satMod val="120000"/>
                  </a:schemeClr>
                </a:solidFill>
                <a:prstDash val="solid"/>
              </a:ln>
              <a:solidFill>
                <a:srgbClr val="FF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sp>
        <p:nvSpPr>
          <p:cNvPr id="9" name="Прямоугольник с двумя скругленными противолежащими углами 8"/>
          <p:cNvSpPr/>
          <p:nvPr/>
        </p:nvSpPr>
        <p:spPr>
          <a:xfrm rot="21386930" flipH="1">
            <a:off x="251373" y="2340262"/>
            <a:ext cx="4352324" cy="4054061"/>
          </a:xfrm>
          <a:prstGeom prst="round2DiagRect">
            <a:avLst>
              <a:gd name="adj1" fmla="val 19573"/>
              <a:gd name="adj2" fmla="val 264"/>
            </a:avLst>
          </a:prstGeom>
          <a:ln w="38100">
            <a:solidFill>
              <a:schemeClr val="accent6">
                <a:lumMod val="75000"/>
              </a:schemeClr>
            </a:solidFill>
          </a:ln>
          <a:effectLst>
            <a:glow rad="63500">
              <a:srgbClr val="006600">
                <a:alpha val="40000"/>
              </a:srgbClr>
            </a:glow>
            <a:outerShdw blurRad="444500" dist="38100" dir="13500000" algn="b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lvl="0" indent="-342900" fontAlgn="base">
              <a:spcBef>
                <a:spcPct val="0"/>
              </a:spcBef>
              <a:spcAft>
                <a:spcPct val="0"/>
              </a:spcAft>
              <a:buFont typeface="+mj-lt"/>
              <a:buAutoNum type="arabicPeriod"/>
              <a:tabLst>
                <a:tab pos="176213" algn="l"/>
              </a:tabLst>
            </a:pPr>
            <a:r>
              <a:rPr lang="ru-RU" sz="2000" b="1" dirty="0" smtClean="0">
                <a:solidFill>
                  <a:srgbClr val="007A37"/>
                </a:solidFill>
                <a:latin typeface="Bookman Old Style" pitchFamily="18" charset="0"/>
              </a:rPr>
              <a:t>Снижение тревожности.</a:t>
            </a:r>
          </a:p>
          <a:p>
            <a:pPr lvl="0" indent="-342900" fontAlgn="base">
              <a:spcBef>
                <a:spcPct val="0"/>
              </a:spcBef>
              <a:spcAft>
                <a:spcPct val="0"/>
              </a:spcAft>
              <a:buFont typeface="+mj-lt"/>
              <a:buAutoNum type="arabicPeriod"/>
              <a:tabLst>
                <a:tab pos="176213" algn="l"/>
              </a:tabLst>
            </a:pPr>
            <a:r>
              <a:rPr lang="ru-RU" sz="2000" b="1" dirty="0" smtClean="0">
                <a:solidFill>
                  <a:srgbClr val="007A37"/>
                </a:solidFill>
                <a:latin typeface="Bookman Old Style" pitchFamily="18" charset="0"/>
              </a:rPr>
              <a:t>Сравнение собственных достижений с эталоном.</a:t>
            </a:r>
          </a:p>
          <a:p>
            <a:pPr lvl="0" indent="-342900" fontAlgn="base">
              <a:spcBef>
                <a:spcPct val="0"/>
              </a:spcBef>
              <a:spcAft>
                <a:spcPct val="0"/>
              </a:spcAft>
              <a:buFont typeface="+mj-lt"/>
              <a:buAutoNum type="arabicPeriod"/>
              <a:tabLst>
                <a:tab pos="176213" algn="l"/>
              </a:tabLst>
            </a:pPr>
            <a:r>
              <a:rPr lang="ru-RU" sz="2000" b="1" dirty="0" smtClean="0">
                <a:solidFill>
                  <a:srgbClr val="007A37"/>
                </a:solidFill>
                <a:latin typeface="Bookman Old Style" pitchFamily="18" charset="0"/>
              </a:rPr>
              <a:t>Объективность.</a:t>
            </a:r>
          </a:p>
          <a:p>
            <a:pPr lvl="0" indent="-342900" fontAlgn="base">
              <a:spcBef>
                <a:spcPct val="0"/>
              </a:spcBef>
              <a:spcAft>
                <a:spcPct val="0"/>
              </a:spcAft>
              <a:buFont typeface="+mj-lt"/>
              <a:buAutoNum type="arabicPeriod"/>
              <a:tabLst>
                <a:tab pos="176213" algn="l"/>
              </a:tabLst>
            </a:pPr>
            <a:r>
              <a:rPr lang="ru-RU" sz="2000" b="1" dirty="0" smtClean="0">
                <a:solidFill>
                  <a:srgbClr val="007A37"/>
                </a:solidFill>
                <a:latin typeface="Bookman Old Style" pitchFamily="18" charset="0"/>
              </a:rPr>
              <a:t>Прозрачность.</a:t>
            </a:r>
          </a:p>
          <a:p>
            <a:pPr lvl="0" indent="-342900" fontAlgn="base">
              <a:spcBef>
                <a:spcPct val="0"/>
              </a:spcBef>
              <a:spcAft>
                <a:spcPct val="0"/>
              </a:spcAft>
              <a:buFont typeface="+mj-lt"/>
              <a:buAutoNum type="arabicPeriod"/>
              <a:tabLst>
                <a:tab pos="176213" algn="l"/>
              </a:tabLst>
            </a:pPr>
            <a:r>
              <a:rPr lang="ru-RU" sz="2000" b="1" dirty="0" smtClean="0">
                <a:solidFill>
                  <a:srgbClr val="007A37"/>
                </a:solidFill>
                <a:latin typeface="Bookman Old Style" pitchFamily="18" charset="0"/>
              </a:rPr>
              <a:t>Единство требований.</a:t>
            </a:r>
          </a:p>
          <a:p>
            <a:pPr lvl="0" indent="-342900" fontAlgn="base">
              <a:spcBef>
                <a:spcPct val="0"/>
              </a:spcBef>
              <a:spcAft>
                <a:spcPct val="0"/>
              </a:spcAft>
              <a:buFont typeface="+mj-lt"/>
              <a:buAutoNum type="arabicPeriod"/>
              <a:tabLst>
                <a:tab pos="176213" algn="l"/>
              </a:tabLst>
            </a:pPr>
            <a:r>
              <a:rPr lang="ru-RU" sz="2000" b="1" dirty="0" smtClean="0">
                <a:solidFill>
                  <a:srgbClr val="007A37"/>
                </a:solidFill>
                <a:latin typeface="Bookman Old Style" pitchFamily="18" charset="0"/>
              </a:rPr>
              <a:t>Многогранность.</a:t>
            </a:r>
          </a:p>
          <a:p>
            <a:pPr lvl="0" indent="-342900" fontAlgn="base">
              <a:spcBef>
                <a:spcPct val="0"/>
              </a:spcBef>
              <a:spcAft>
                <a:spcPct val="0"/>
              </a:spcAft>
              <a:buFont typeface="+mj-lt"/>
              <a:buAutoNum type="arabicPeriod"/>
              <a:tabLst>
                <a:tab pos="176213" algn="l"/>
              </a:tabLst>
            </a:pPr>
            <a:r>
              <a:rPr lang="ru-RU" sz="2000" b="1" dirty="0" smtClean="0">
                <a:solidFill>
                  <a:srgbClr val="007A37"/>
                </a:solidFill>
                <a:latin typeface="Bookman Old Style" pitchFamily="18" charset="0"/>
              </a:rPr>
              <a:t>Возможность самооценки, самоанализа, самоконтроля.</a:t>
            </a:r>
          </a:p>
        </p:txBody>
      </p:sp>
      <p:pic>
        <p:nvPicPr>
          <p:cNvPr id="2053" name="Picture 5" descr="C:\Users\User\Desktop\оценивание\skrepki\skrepki\Скрепки\KW_butterflyclip3.png"/>
          <p:cNvPicPr>
            <a:picLocks noChangeAspect="1" noChangeArrowheads="1"/>
          </p:cNvPicPr>
          <p:nvPr/>
        </p:nvPicPr>
        <p:blipFill>
          <a:blip r:embed="rId3" cstate="print"/>
          <a:srcRect/>
          <a:stretch>
            <a:fillRect/>
          </a:stretch>
        </p:blipFill>
        <p:spPr bwMode="auto">
          <a:xfrm rot="20679922">
            <a:off x="1884940" y="1683449"/>
            <a:ext cx="671627" cy="1173578"/>
          </a:xfrm>
          <a:prstGeom prst="rect">
            <a:avLst/>
          </a:prstGeom>
          <a:noFill/>
        </p:spPr>
      </p:pic>
      <p:pic>
        <p:nvPicPr>
          <p:cNvPr id="20" name="Picture 3" descr="C:\Users\User\Desktop\оценивание\skrepki\skrepki\Скрепки\KW_butterflyclip1.png"/>
          <p:cNvPicPr>
            <a:picLocks noChangeAspect="1" noChangeArrowheads="1"/>
          </p:cNvPicPr>
          <p:nvPr/>
        </p:nvPicPr>
        <p:blipFill>
          <a:blip r:embed="rId4" cstate="print"/>
          <a:srcRect/>
          <a:stretch>
            <a:fillRect/>
          </a:stretch>
        </p:blipFill>
        <p:spPr bwMode="auto">
          <a:xfrm rot="19300985">
            <a:off x="4224855" y="3027668"/>
            <a:ext cx="1012633" cy="1941604"/>
          </a:xfrm>
          <a:prstGeom prst="rect">
            <a:avLst/>
          </a:prstGeom>
          <a:noFill/>
        </p:spPr>
      </p:pic>
      <p:grpSp>
        <p:nvGrpSpPr>
          <p:cNvPr id="12" name="Группа 11"/>
          <p:cNvGrpSpPr/>
          <p:nvPr/>
        </p:nvGrpSpPr>
        <p:grpSpPr>
          <a:xfrm rot="463938">
            <a:off x="3868869" y="1246719"/>
            <a:ext cx="769965" cy="402590"/>
            <a:chOff x="7929586" y="5471218"/>
            <a:chExt cx="468000" cy="361049"/>
          </a:xfrm>
        </p:grpSpPr>
        <p:sp>
          <p:nvSpPr>
            <p:cNvPr id="13" name="Кольцо 12"/>
            <p:cNvSpPr/>
            <p:nvPr/>
          </p:nvSpPr>
          <p:spPr>
            <a:xfrm>
              <a:off x="7929586" y="5481351"/>
              <a:ext cx="123115" cy="116972"/>
            </a:xfrm>
            <a:prstGeom prst="donut">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4" name="Кольцо 13"/>
            <p:cNvSpPr/>
            <p:nvPr/>
          </p:nvSpPr>
          <p:spPr>
            <a:xfrm>
              <a:off x="8211586" y="5715295"/>
              <a:ext cx="123115" cy="116972"/>
            </a:xfrm>
            <a:prstGeom prst="donut">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5" name="Арка 14"/>
            <p:cNvSpPr/>
            <p:nvPr/>
          </p:nvSpPr>
          <p:spPr>
            <a:xfrm rot="1673391">
              <a:off x="7938750" y="5471218"/>
              <a:ext cx="458836" cy="327437"/>
            </a:xfrm>
            <a:prstGeom prst="blockArc">
              <a:avLst>
                <a:gd name="adj1" fmla="val 10800000"/>
                <a:gd name="adj2" fmla="val 2095093"/>
                <a:gd name="adj3" fmla="val 15268"/>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D9B2"/>
            </a:gs>
            <a:gs pos="50000">
              <a:schemeClr val="accent1">
                <a:shade val="67500"/>
                <a:satMod val="115000"/>
              </a:schemeClr>
            </a:gs>
            <a:gs pos="88000">
              <a:schemeClr val="accent1">
                <a:shade val="100000"/>
                <a:satMod val="115000"/>
              </a:schemeClr>
            </a:gs>
          </a:gsLst>
          <a:lin ang="6600000" scaled="0"/>
          <a:tileRect/>
        </a:gradFill>
        <a:effectLst/>
      </p:bgPr>
    </p:bg>
    <p:spTree>
      <p:nvGrpSpPr>
        <p:cNvPr id="1" name=""/>
        <p:cNvGrpSpPr/>
        <p:nvPr/>
      </p:nvGrpSpPr>
      <p:grpSpPr>
        <a:xfrm>
          <a:off x="0" y="0"/>
          <a:ext cx="0" cy="0"/>
          <a:chOff x="0" y="0"/>
          <a:chExt cx="0" cy="0"/>
        </a:xfrm>
      </p:grpSpPr>
      <p:sp>
        <p:nvSpPr>
          <p:cNvPr id="54" name="Прямоугольник с двумя скругленными противолежащими углами 53"/>
          <p:cNvSpPr/>
          <p:nvPr/>
        </p:nvSpPr>
        <p:spPr>
          <a:xfrm>
            <a:off x="280260" y="1970355"/>
            <a:ext cx="8753026" cy="1473098"/>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5400" b="1" cap="all" dirty="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sp>
        <p:nvSpPr>
          <p:cNvPr id="11" name="Прямоугольник с двумя скругленными противолежащими углами 10"/>
          <p:cNvSpPr/>
          <p:nvPr/>
        </p:nvSpPr>
        <p:spPr>
          <a:xfrm>
            <a:off x="314291" y="260647"/>
            <a:ext cx="8684964" cy="1523653"/>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800" b="1" dirty="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endParaRPr>
          </a:p>
        </p:txBody>
      </p:sp>
      <p:pic>
        <p:nvPicPr>
          <p:cNvPr id="15" name="Picture 13" descr="D:\галина\Рабочий стол\рисунки\kids_bottom_2.gif">
            <a:hlinkClick r:id="rId4" action="ppaction://hlinkfile"/>
          </p:cNvPr>
          <p:cNvPicPr>
            <a:picLocks noChangeAspect="1" noChangeArrowheads="1"/>
          </p:cNvPicPr>
          <p:nvPr/>
        </p:nvPicPr>
        <p:blipFill>
          <a:blip r:embed="rId5" cstate="print"/>
          <a:srcRect/>
          <a:stretch>
            <a:fillRect/>
          </a:stretch>
        </p:blipFill>
        <p:spPr bwMode="auto">
          <a:xfrm flipH="1">
            <a:off x="7698324" y="5694170"/>
            <a:ext cx="1285884" cy="1016078"/>
          </a:xfrm>
          <a:prstGeom prst="rect">
            <a:avLst/>
          </a:prstGeom>
          <a:noFill/>
        </p:spPr>
      </p:pic>
      <p:grpSp>
        <p:nvGrpSpPr>
          <p:cNvPr id="13" name="Группа 74"/>
          <p:cNvGrpSpPr/>
          <p:nvPr/>
        </p:nvGrpSpPr>
        <p:grpSpPr>
          <a:xfrm>
            <a:off x="208543" y="548680"/>
            <a:ext cx="468000" cy="5594964"/>
            <a:chOff x="2714612" y="909188"/>
            <a:chExt cx="428628" cy="5584543"/>
          </a:xfrm>
        </p:grpSpPr>
        <p:sp>
          <p:nvSpPr>
            <p:cNvPr id="17" name="Кольцо 16"/>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8" name="Кольцо 17"/>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9" name="Арка 18"/>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0" name="Кольцо 19"/>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1" name="Кольцо 20"/>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3" name="Кольцо 22"/>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5" name="Арка 24"/>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Арка 27"/>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Кольцо 28"/>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Арка 30"/>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4" name="Арка 33"/>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Арка 36"/>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8" name="Кольцо 37"/>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Кольцо 40"/>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2" name="Кольцо 41"/>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4" name="Кольцо 43"/>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5" name="Кольцо 44"/>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6" name="Арка 45"/>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7" name="Кольцо 46"/>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8" name="Кольцо 47"/>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9" name="Арка 48"/>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0" name="Кольцо 49"/>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1" name="Кольцо 50"/>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2" name="Арка 51"/>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cxnSp>
        <p:nvCxnSpPr>
          <p:cNvPr id="62" name="Прямая со стрелкой 61"/>
          <p:cNvCxnSpPr/>
          <p:nvPr/>
        </p:nvCxnSpPr>
        <p:spPr>
          <a:xfrm rot="16200000" flipH="1">
            <a:off x="137105" y="369515"/>
            <a:ext cx="142876" cy="71438"/>
          </a:xfrm>
          <a:prstGeom prst="straightConnector1">
            <a:avLst/>
          </a:prstGeom>
          <a:ln>
            <a:solidFill>
              <a:srgbClr val="FFFF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3" name="Прямоугольник с двумя скругленными противолежащими углами 52"/>
          <p:cNvSpPr/>
          <p:nvPr/>
        </p:nvSpPr>
        <p:spPr>
          <a:xfrm>
            <a:off x="254012" y="3559827"/>
            <a:ext cx="8753026" cy="1473098"/>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5400" b="1" cap="all" dirty="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sp>
        <p:nvSpPr>
          <p:cNvPr id="55" name="Прямоугольник с двумя скругленными противолежащими углами 54"/>
          <p:cNvSpPr/>
          <p:nvPr/>
        </p:nvSpPr>
        <p:spPr>
          <a:xfrm>
            <a:off x="192455" y="5063566"/>
            <a:ext cx="8753026" cy="1473098"/>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5400" b="1" cap="all" dirty="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sp>
        <p:nvSpPr>
          <p:cNvPr id="2" name="Прямоугольник 1"/>
          <p:cNvSpPr/>
          <p:nvPr/>
        </p:nvSpPr>
        <p:spPr>
          <a:xfrm>
            <a:off x="620188" y="493573"/>
            <a:ext cx="8206814" cy="923330"/>
          </a:xfrm>
          <a:prstGeom prst="rect">
            <a:avLst/>
          </a:prstGeom>
        </p:spPr>
        <p:txBody>
          <a:bodyPr wrap="square">
            <a:spAutoFit/>
          </a:bodyPr>
          <a:lstStyle/>
          <a:p>
            <a:pPr>
              <a:defRPr/>
            </a:pPr>
            <a:r>
              <a:rPr lang="ru-RU" dirty="0">
                <a:latin typeface="Times New Roman" pitchFamily="18" charset="0"/>
                <a:cs typeface="Times New Roman" pitchFamily="18" charset="0"/>
              </a:rPr>
              <a:t>Урок географии  11 класс</a:t>
            </a:r>
          </a:p>
          <a:p>
            <a:pPr>
              <a:defRPr/>
            </a:pPr>
            <a:r>
              <a:rPr lang="ru-RU" dirty="0">
                <a:latin typeface="Times New Roman" pitchFamily="18" charset="0"/>
                <a:cs typeface="Times New Roman" pitchFamily="18" charset="0"/>
              </a:rPr>
              <a:t>«Индия- крупнейшая развивающаяся страна мира»  Проектная </a:t>
            </a:r>
            <a:r>
              <a:rPr lang="ru-RU" dirty="0" smtClean="0">
                <a:latin typeface="Times New Roman" pitchFamily="18" charset="0"/>
                <a:cs typeface="Times New Roman" pitchFamily="18" charset="0"/>
              </a:rPr>
              <a:t>работа</a:t>
            </a:r>
            <a:endParaRPr lang="ru-RU" dirty="0">
              <a:latin typeface="Times New Roman" pitchFamily="18" charset="0"/>
              <a:cs typeface="Times New Roman" pitchFamily="18" charset="0"/>
            </a:endParaRPr>
          </a:p>
          <a:p>
            <a:pPr>
              <a:defRPr/>
            </a:pPr>
            <a:r>
              <a:rPr lang="ru-RU" i="1" dirty="0">
                <a:latin typeface="Times New Roman" pitchFamily="18" charset="0"/>
                <a:cs typeface="Times New Roman" pitchFamily="18" charset="0"/>
              </a:rPr>
              <a:t>Суханова Марина Павловна                                                                        кабинет 26</a:t>
            </a:r>
          </a:p>
        </p:txBody>
      </p:sp>
      <p:sp>
        <p:nvSpPr>
          <p:cNvPr id="3" name="Прямоугольник 2"/>
          <p:cNvSpPr/>
          <p:nvPr/>
        </p:nvSpPr>
        <p:spPr>
          <a:xfrm>
            <a:off x="620187" y="2168031"/>
            <a:ext cx="8325293" cy="923330"/>
          </a:xfrm>
          <a:prstGeom prst="rect">
            <a:avLst/>
          </a:prstGeom>
        </p:spPr>
        <p:txBody>
          <a:bodyPr wrap="square">
            <a:spAutoFit/>
          </a:bodyPr>
          <a:lstStyle/>
          <a:p>
            <a:r>
              <a:rPr lang="ru-RU" dirty="0">
                <a:latin typeface="Times New Roman" pitchFamily="18" charset="0"/>
                <a:cs typeface="Times New Roman" pitchFamily="18" charset="0"/>
              </a:rPr>
              <a:t>Урок русского языка  10 класс</a:t>
            </a:r>
          </a:p>
          <a:p>
            <a:r>
              <a:rPr lang="ru-RU" dirty="0">
                <a:latin typeface="Times New Roman" pitchFamily="18" charset="0"/>
                <a:cs typeface="Times New Roman" pitchFamily="18" charset="0"/>
              </a:rPr>
              <a:t>«Теория и практика написания сочинений»  Подготовка к ЕГЭ</a:t>
            </a:r>
          </a:p>
          <a:p>
            <a:r>
              <a:rPr lang="ru-RU" i="1" dirty="0">
                <a:latin typeface="Times New Roman" pitchFamily="18" charset="0"/>
                <a:cs typeface="Times New Roman" pitchFamily="18" charset="0"/>
              </a:rPr>
              <a:t>Шеина Елена Владимировна                                                                       кабинет 21</a:t>
            </a:r>
          </a:p>
        </p:txBody>
      </p:sp>
      <p:sp>
        <p:nvSpPr>
          <p:cNvPr id="4" name="Прямоугольник 3"/>
          <p:cNvSpPr/>
          <p:nvPr/>
        </p:nvSpPr>
        <p:spPr>
          <a:xfrm>
            <a:off x="616971" y="3750702"/>
            <a:ext cx="8393381" cy="923330"/>
          </a:xfrm>
          <a:prstGeom prst="rect">
            <a:avLst/>
          </a:prstGeom>
        </p:spPr>
        <p:txBody>
          <a:bodyPr wrap="square">
            <a:spAutoFit/>
          </a:bodyPr>
          <a:lstStyle/>
          <a:p>
            <a:r>
              <a:rPr lang="ru-RU" dirty="0">
                <a:latin typeface="Times New Roman" pitchFamily="18" charset="0"/>
                <a:cs typeface="Times New Roman" pitchFamily="18" charset="0"/>
              </a:rPr>
              <a:t>Урок физики 8 класс</a:t>
            </a:r>
          </a:p>
          <a:p>
            <a:r>
              <a:rPr lang="ru-RU" dirty="0">
                <a:latin typeface="Times New Roman" pitchFamily="18" charset="0"/>
                <a:cs typeface="Times New Roman" pitchFamily="18" charset="0"/>
              </a:rPr>
              <a:t>«Определение удельной теплоемкости твердого тела</a:t>
            </a:r>
            <a:r>
              <a:rPr lang="ru-RU" dirty="0" smtClean="0">
                <a:latin typeface="Times New Roman" pitchFamily="18" charset="0"/>
                <a:cs typeface="Times New Roman" pitchFamily="18" charset="0"/>
              </a:rPr>
              <a:t>» Лабораторная работа</a:t>
            </a:r>
            <a:endParaRPr lang="ru-RU" dirty="0">
              <a:latin typeface="Times New Roman" pitchFamily="18" charset="0"/>
              <a:cs typeface="Times New Roman" pitchFamily="18" charset="0"/>
            </a:endParaRPr>
          </a:p>
          <a:p>
            <a:r>
              <a:rPr lang="ru-RU" i="1" dirty="0" err="1">
                <a:latin typeface="Times New Roman" pitchFamily="18" charset="0"/>
                <a:cs typeface="Times New Roman" pitchFamily="18" charset="0"/>
              </a:rPr>
              <a:t>Ходенева</a:t>
            </a:r>
            <a:r>
              <a:rPr lang="ru-RU" i="1" dirty="0">
                <a:latin typeface="Times New Roman" pitchFamily="18" charset="0"/>
                <a:cs typeface="Times New Roman" pitchFamily="18" charset="0"/>
              </a:rPr>
              <a:t> Елена Григорьевна                                                                      кабинет 34</a:t>
            </a:r>
          </a:p>
        </p:txBody>
      </p:sp>
      <p:sp>
        <p:nvSpPr>
          <p:cNvPr id="5" name="Прямоугольник 4"/>
          <p:cNvSpPr/>
          <p:nvPr/>
        </p:nvSpPr>
        <p:spPr>
          <a:xfrm>
            <a:off x="656192" y="5263225"/>
            <a:ext cx="8134806" cy="923330"/>
          </a:xfrm>
          <a:prstGeom prst="rect">
            <a:avLst/>
          </a:prstGeom>
        </p:spPr>
        <p:txBody>
          <a:bodyPr wrap="square">
            <a:spAutoFit/>
          </a:bodyPr>
          <a:lstStyle/>
          <a:p>
            <a:pPr>
              <a:defRPr/>
            </a:pPr>
            <a:r>
              <a:rPr lang="ru-RU" dirty="0">
                <a:latin typeface="Times New Roman" pitchFamily="18" charset="0"/>
                <a:cs typeface="Times New Roman" pitchFamily="18" charset="0"/>
              </a:rPr>
              <a:t>Урок математики 6 класс</a:t>
            </a:r>
          </a:p>
          <a:p>
            <a:r>
              <a:rPr lang="ru-RU" dirty="0">
                <a:latin typeface="Times New Roman" pitchFamily="18" charset="0"/>
                <a:cs typeface="Times New Roman" pitchFamily="18" charset="0"/>
              </a:rPr>
              <a:t>«Нахождение дроби от числа»  Практическая работа</a:t>
            </a:r>
          </a:p>
          <a:p>
            <a:r>
              <a:rPr lang="ru-RU" i="1" dirty="0">
                <a:latin typeface="Times New Roman" pitchFamily="18" charset="0"/>
                <a:cs typeface="Times New Roman" pitchFamily="18" charset="0"/>
              </a:rPr>
              <a:t>Дегтева Татьяна Ивановна                              </a:t>
            </a:r>
            <a:r>
              <a:rPr lang="ru-RU" i="1" dirty="0" smtClean="0">
                <a:latin typeface="Times New Roman" pitchFamily="18" charset="0"/>
                <a:cs typeface="Times New Roman" pitchFamily="18" charset="0"/>
              </a:rPr>
              <a:t>                         </a:t>
            </a:r>
            <a:r>
              <a:rPr lang="ru-RU" i="1" dirty="0">
                <a:latin typeface="Times New Roman" pitchFamily="18" charset="0"/>
                <a:cs typeface="Times New Roman" pitchFamily="18" charset="0"/>
              </a:rPr>
              <a:t>кабинет 22</a:t>
            </a:r>
          </a:p>
        </p:txBody>
      </p:sp>
    </p:spTree>
    <p:extLst>
      <p:ext uri="{BB962C8B-B14F-4D97-AF65-F5344CB8AC3E}">
        <p14:creationId xmlns:p14="http://schemas.microsoft.com/office/powerpoint/2010/main" val="3237389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051720" y="1980821"/>
            <a:ext cx="6192688" cy="371178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342900" marR="0" lvl="0" indent="-342900" defTabSz="914400" eaLnBrk="0" fontAlgn="base" latinLnBrk="0" hangingPunct="0">
              <a:lnSpc>
                <a:spcPct val="100000"/>
              </a:lnSpc>
              <a:spcBef>
                <a:spcPct val="20000"/>
              </a:spcBef>
              <a:spcAft>
                <a:spcPct val="0"/>
              </a:spcAft>
              <a:buClrTx/>
              <a:buSzTx/>
              <a:buFontTx/>
              <a:buChar char="•"/>
              <a:tabLst/>
            </a:pPr>
            <a:r>
              <a:rPr lang="ru-RU" sz="2400" b="1" dirty="0" smtClean="0">
                <a:solidFill>
                  <a:srgbClr val="002060"/>
                </a:solidFill>
                <a:latin typeface="Times New Roman" pitchFamily="18" charset="0"/>
                <a:cs typeface="Times New Roman" pitchFamily="18" charset="0"/>
              </a:rPr>
              <a:t>Большой -для меня было важным и интересным … . </a:t>
            </a:r>
          </a:p>
          <a:p>
            <a:pPr marL="342900" marR="0" lvl="0" indent="-342900" defTabSz="914400" eaLnBrk="0" fontAlgn="base" latinLnBrk="0" hangingPunct="0">
              <a:lnSpc>
                <a:spcPct val="100000"/>
              </a:lnSpc>
              <a:spcBef>
                <a:spcPct val="20000"/>
              </a:spcBef>
              <a:spcAft>
                <a:spcPct val="0"/>
              </a:spcAft>
              <a:buClrTx/>
              <a:buSzTx/>
              <a:buFontTx/>
              <a:buChar char="•"/>
              <a:tabLst/>
            </a:pPr>
            <a:r>
              <a:rPr lang="ru-RU" sz="2400" b="1" dirty="0" smtClean="0">
                <a:solidFill>
                  <a:srgbClr val="002060"/>
                </a:solidFill>
                <a:latin typeface="Times New Roman" pitchFamily="18" charset="0"/>
                <a:cs typeface="Times New Roman" pitchFamily="18" charset="0"/>
              </a:rPr>
              <a:t>Указательный - по этому вопросу я получил(а) конкретную информацию… </a:t>
            </a:r>
            <a:r>
              <a:rPr lang="ru-RU" sz="1200" b="1" dirty="0" smtClean="0">
                <a:solidFill>
                  <a:srgbClr val="002060"/>
                </a:solidFill>
                <a:latin typeface="Times New Roman" pitchFamily="18" charset="0"/>
                <a:cs typeface="Times New Roman" pitchFamily="18" charset="0"/>
              </a:rPr>
              <a:t>. </a:t>
            </a:r>
            <a:endParaRPr lang="ru-RU" sz="2400" b="1" dirty="0" smtClean="0">
              <a:solidFill>
                <a:srgbClr val="002060"/>
              </a:solidFill>
              <a:latin typeface="Times New Roman" pitchFamily="18" charset="0"/>
              <a:cs typeface="Times New Roman" pitchFamily="18" charset="0"/>
            </a:endParaRPr>
          </a:p>
          <a:p>
            <a:pPr marL="342900" marR="0" lvl="0" indent="-342900" defTabSz="914400" eaLnBrk="0" fontAlgn="base" latinLnBrk="0" hangingPunct="0">
              <a:lnSpc>
                <a:spcPct val="100000"/>
              </a:lnSpc>
              <a:spcBef>
                <a:spcPct val="20000"/>
              </a:spcBef>
              <a:spcAft>
                <a:spcPct val="0"/>
              </a:spcAft>
              <a:buClrTx/>
              <a:buSzTx/>
              <a:buFontTx/>
              <a:buChar char="•"/>
              <a:tabLst/>
            </a:pPr>
            <a:r>
              <a:rPr lang="ru-RU" sz="2400" b="1" dirty="0" smtClean="0">
                <a:solidFill>
                  <a:srgbClr val="002060"/>
                </a:solidFill>
                <a:latin typeface="Times New Roman" pitchFamily="18" charset="0"/>
                <a:cs typeface="Times New Roman" pitchFamily="18" charset="0"/>
              </a:rPr>
              <a:t>Средний –мне было трудно… . </a:t>
            </a:r>
          </a:p>
          <a:p>
            <a:pPr marL="342900" marR="0" lvl="0" indent="-342900" defTabSz="914400" eaLnBrk="0" fontAlgn="base" latinLnBrk="0" hangingPunct="0">
              <a:lnSpc>
                <a:spcPct val="100000"/>
              </a:lnSpc>
              <a:spcBef>
                <a:spcPct val="20000"/>
              </a:spcBef>
              <a:spcAft>
                <a:spcPct val="0"/>
              </a:spcAft>
              <a:buClrTx/>
              <a:buSzTx/>
              <a:buFontTx/>
              <a:buChar char="•"/>
              <a:tabLst/>
            </a:pPr>
            <a:r>
              <a:rPr lang="ru-RU" sz="2400" b="1" dirty="0" smtClean="0">
                <a:solidFill>
                  <a:srgbClr val="002060"/>
                </a:solidFill>
                <a:latin typeface="Times New Roman" pitchFamily="18" charset="0"/>
                <a:cs typeface="Times New Roman" pitchFamily="18" charset="0"/>
              </a:rPr>
              <a:t>Безымянный – моя оценка психологической атмосферы… . </a:t>
            </a:r>
          </a:p>
          <a:p>
            <a:pPr marL="342900" marR="0" lvl="0" indent="-342900" defTabSz="914400" eaLnBrk="0" fontAlgn="base" latinLnBrk="0" hangingPunct="0">
              <a:lnSpc>
                <a:spcPct val="100000"/>
              </a:lnSpc>
              <a:spcBef>
                <a:spcPct val="20000"/>
              </a:spcBef>
              <a:spcAft>
                <a:spcPct val="0"/>
              </a:spcAft>
              <a:buClrTx/>
              <a:buSzTx/>
              <a:buFontTx/>
              <a:buChar char="•"/>
              <a:tabLst/>
            </a:pPr>
            <a:r>
              <a:rPr lang="ru-RU" sz="2400" b="1" dirty="0" smtClean="0">
                <a:solidFill>
                  <a:srgbClr val="002060"/>
                </a:solidFill>
                <a:latin typeface="Times New Roman" pitchFamily="18" charset="0"/>
                <a:cs typeface="Times New Roman" pitchFamily="18" charset="0"/>
              </a:rPr>
              <a:t>Мизинец – для меня было недостаточно… .</a:t>
            </a:r>
          </a:p>
        </p:txBody>
      </p:sp>
      <p:pic>
        <p:nvPicPr>
          <p:cNvPr id="35843" name="Picture 3" descr="F:\Новая папка (2)\1.jpg"/>
          <p:cNvPicPr>
            <a:picLocks noChangeAspect="1" noChangeArrowheads="1"/>
          </p:cNvPicPr>
          <p:nvPr/>
        </p:nvPicPr>
        <p:blipFill>
          <a:blip r:embed="rId3" cstate="print"/>
          <a:srcRect r="50105" b="67071"/>
          <a:stretch>
            <a:fillRect/>
          </a:stretch>
        </p:blipFill>
        <p:spPr bwMode="auto">
          <a:xfrm rot="20482821">
            <a:off x="253839" y="502587"/>
            <a:ext cx="2376264" cy="1728192"/>
          </a:xfrm>
          <a:prstGeom prst="rect">
            <a:avLst/>
          </a:prstGeom>
          <a:solidFill>
            <a:srgbClr val="FFFFFF">
              <a:shade val="85000"/>
            </a:srgbClr>
          </a:solidFill>
          <a:ln w="28575" cap="sq">
            <a:solidFill>
              <a:srgbClr val="0066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44" name="Picture 4" descr="F:\Новая папка (2)\1.jpg"/>
          <p:cNvPicPr>
            <a:picLocks noChangeAspect="1" noChangeArrowheads="1"/>
          </p:cNvPicPr>
          <p:nvPr/>
        </p:nvPicPr>
        <p:blipFill>
          <a:blip r:embed="rId3" cstate="print"/>
          <a:srcRect t="67836" r="50000" b="607"/>
          <a:stretch>
            <a:fillRect/>
          </a:stretch>
        </p:blipFill>
        <p:spPr bwMode="auto">
          <a:xfrm rot="8189974">
            <a:off x="6519708" y="4525216"/>
            <a:ext cx="2381250" cy="1656184"/>
          </a:xfrm>
          <a:prstGeom prst="rect">
            <a:avLst/>
          </a:prstGeom>
          <a:noFill/>
          <a:ln w="28575">
            <a:solidFill>
              <a:schemeClr val="accent3">
                <a:lumMod val="50000"/>
              </a:schemeClr>
            </a:solidFill>
          </a:ln>
        </p:spPr>
      </p:pic>
      <p:pic>
        <p:nvPicPr>
          <p:cNvPr id="8" name="Picture 8" descr="C:\Users\User\Desktop\оценивание\skrepki\skrepki\Скрепки\Image19.png"/>
          <p:cNvPicPr>
            <a:picLocks noChangeAspect="1" noChangeArrowheads="1"/>
          </p:cNvPicPr>
          <p:nvPr/>
        </p:nvPicPr>
        <p:blipFill>
          <a:blip r:embed="rId4" cstate="print"/>
          <a:srcRect/>
          <a:stretch>
            <a:fillRect/>
          </a:stretch>
        </p:blipFill>
        <p:spPr bwMode="auto">
          <a:xfrm rot="11379720">
            <a:off x="7439287" y="624252"/>
            <a:ext cx="1039884" cy="16487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D9B2"/>
            </a:gs>
            <a:gs pos="50000">
              <a:schemeClr val="accent1">
                <a:shade val="67500"/>
                <a:satMod val="115000"/>
              </a:schemeClr>
            </a:gs>
            <a:gs pos="88000">
              <a:schemeClr val="accent1">
                <a:shade val="100000"/>
                <a:satMod val="115000"/>
              </a:schemeClr>
            </a:gs>
          </a:gsLst>
          <a:lin ang="6600000" scaled="0"/>
          <a:tileRect/>
        </a:gradFill>
        <a:effectLst/>
      </p:bgPr>
    </p:bg>
    <p:spTree>
      <p:nvGrpSpPr>
        <p:cNvPr id="1" name=""/>
        <p:cNvGrpSpPr/>
        <p:nvPr/>
      </p:nvGrpSpPr>
      <p:grpSpPr>
        <a:xfrm>
          <a:off x="0" y="0"/>
          <a:ext cx="0" cy="0"/>
          <a:chOff x="0" y="0"/>
          <a:chExt cx="0" cy="0"/>
        </a:xfrm>
      </p:grpSpPr>
      <p:sp>
        <p:nvSpPr>
          <p:cNvPr id="54" name="Прямоугольник с двумя скругленными противолежащими углами 53"/>
          <p:cNvSpPr/>
          <p:nvPr/>
        </p:nvSpPr>
        <p:spPr>
          <a:xfrm>
            <a:off x="412813" y="3911919"/>
            <a:ext cx="8753026" cy="2057942"/>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5400" b="1" cap="all" dirty="0" smtClean="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ОЦЕНКА</a:t>
            </a:r>
            <a:endParaRPr lang="ru-RU" sz="5400" b="1" cap="all" dirty="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sp>
        <p:nvSpPr>
          <p:cNvPr id="11" name="Прямоугольник с двумя скругленными противолежащими углами 10"/>
          <p:cNvSpPr/>
          <p:nvPr/>
        </p:nvSpPr>
        <p:spPr>
          <a:xfrm>
            <a:off x="395536" y="260647"/>
            <a:ext cx="8684964" cy="5739853"/>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4400" b="1" dirty="0" smtClean="0">
                <a:ln w="12700">
                  <a:solidFill>
                    <a:srgbClr val="FF0000"/>
                  </a:solidFill>
                  <a:prstDash val="solid"/>
                </a:ln>
                <a:solidFill>
                  <a:schemeClr val="accent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«Жить- значит оценивать»</a:t>
            </a:r>
            <a:endParaRPr lang="ru-RU" sz="4400" b="1" dirty="0" smtClean="0">
              <a:ln w="12700">
                <a:solidFill>
                  <a:srgbClr val="FF0000"/>
                </a:solidFill>
                <a:prstDash val="solid"/>
              </a:ln>
              <a:solidFill>
                <a:schemeClr val="accent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2159000" algn="r" defTabSz="1155700">
              <a:defRPr/>
            </a:pPr>
            <a:r>
              <a:rPr lang="kk-KZ" sz="2400" b="1" dirty="0" smtClean="0">
                <a:solidFill>
                  <a:srgbClr val="002060"/>
                </a:solidFill>
                <a:effectLst>
                  <a:outerShdw blurRad="50800" dist="38100" dir="18900000" algn="bl" rotWithShape="0">
                    <a:prstClr val="black">
                      <a:alpha val="40000"/>
                    </a:prstClr>
                  </a:outerShdw>
                </a:effectLst>
                <a:latin typeface="Times New Roman" pitchFamily="18" charset="0"/>
                <a:cs typeface="Times New Roman" pitchFamily="18" charset="0"/>
              </a:rPr>
              <a:t>Ф. Ницше</a:t>
            </a:r>
            <a:endParaRPr lang="ru-RU" sz="2800" b="1" dirty="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endParaRPr>
          </a:p>
        </p:txBody>
      </p:sp>
      <p:pic>
        <p:nvPicPr>
          <p:cNvPr id="15" name="Picture 13" descr="D:\галина\Рабочий стол\рисунки\kids_bottom_2.gif">
            <a:hlinkClick r:id="rId4" action="ppaction://hlinkfile"/>
          </p:cNvPr>
          <p:cNvPicPr>
            <a:picLocks noChangeAspect="1" noChangeArrowheads="1"/>
          </p:cNvPicPr>
          <p:nvPr/>
        </p:nvPicPr>
        <p:blipFill>
          <a:blip r:embed="rId5" cstate="print"/>
          <a:srcRect/>
          <a:stretch>
            <a:fillRect/>
          </a:stretch>
        </p:blipFill>
        <p:spPr bwMode="auto">
          <a:xfrm flipH="1">
            <a:off x="7698324" y="5694170"/>
            <a:ext cx="1285884" cy="1016078"/>
          </a:xfrm>
          <a:prstGeom prst="rect">
            <a:avLst/>
          </a:prstGeom>
          <a:noFill/>
        </p:spPr>
      </p:pic>
      <p:grpSp>
        <p:nvGrpSpPr>
          <p:cNvPr id="13" name="Группа 74"/>
          <p:cNvGrpSpPr/>
          <p:nvPr/>
        </p:nvGrpSpPr>
        <p:grpSpPr>
          <a:xfrm>
            <a:off x="208543" y="548680"/>
            <a:ext cx="468000" cy="5594964"/>
            <a:chOff x="2714612" y="909188"/>
            <a:chExt cx="428628" cy="5584543"/>
          </a:xfrm>
        </p:grpSpPr>
        <p:sp>
          <p:nvSpPr>
            <p:cNvPr id="17" name="Кольцо 16"/>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8" name="Кольцо 17"/>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9" name="Арка 18"/>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0" name="Кольцо 19"/>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1" name="Кольцо 20"/>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3" name="Кольцо 22"/>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5" name="Арка 24"/>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Арка 27"/>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Кольцо 28"/>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Арка 30"/>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4" name="Арка 33"/>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Арка 36"/>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8" name="Кольцо 37"/>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Кольцо 40"/>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2" name="Кольцо 41"/>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4" name="Кольцо 43"/>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5" name="Кольцо 44"/>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6" name="Арка 45"/>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7" name="Кольцо 46"/>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8" name="Кольцо 47"/>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9" name="Арка 48"/>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0" name="Кольцо 49"/>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1" name="Кольцо 50"/>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2" name="Арка 51"/>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cxnSp>
        <p:nvCxnSpPr>
          <p:cNvPr id="62" name="Прямая со стрелкой 61"/>
          <p:cNvCxnSpPr/>
          <p:nvPr/>
        </p:nvCxnSpPr>
        <p:spPr>
          <a:xfrm rot="16200000" flipH="1">
            <a:off x="137105" y="369515"/>
            <a:ext cx="142876" cy="71438"/>
          </a:xfrm>
          <a:prstGeom prst="straightConnector1">
            <a:avLst/>
          </a:prstGeom>
          <a:ln>
            <a:solidFill>
              <a:srgbClr val="FFFF00"/>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2861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rykoli.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4662" y="33784"/>
            <a:ext cx="9109337" cy="6832602"/>
          </a:xfrm>
        </p:spPr>
      </p:pic>
    </p:spTree>
    <p:extLst>
      <p:ext uri="{BB962C8B-B14F-4D97-AF65-F5344CB8AC3E}">
        <p14:creationId xmlns:p14="http://schemas.microsoft.com/office/powerpoint/2010/main" val="17572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D9B2"/>
            </a:gs>
            <a:gs pos="50000">
              <a:schemeClr val="accent1">
                <a:shade val="67500"/>
                <a:satMod val="115000"/>
              </a:schemeClr>
            </a:gs>
            <a:gs pos="88000">
              <a:schemeClr val="accent1">
                <a:shade val="100000"/>
                <a:satMod val="115000"/>
              </a:schemeClr>
            </a:gs>
          </a:gsLst>
          <a:lin ang="6600000" scaled="0"/>
          <a:tileRect/>
        </a:gradFill>
        <a:effectLst/>
      </p:bgPr>
    </p:bg>
    <p:spTree>
      <p:nvGrpSpPr>
        <p:cNvPr id="1" name=""/>
        <p:cNvGrpSpPr/>
        <p:nvPr/>
      </p:nvGrpSpPr>
      <p:grpSpPr>
        <a:xfrm>
          <a:off x="0" y="0"/>
          <a:ext cx="0" cy="0"/>
          <a:chOff x="0" y="0"/>
          <a:chExt cx="0" cy="0"/>
        </a:xfrm>
      </p:grpSpPr>
      <p:sp>
        <p:nvSpPr>
          <p:cNvPr id="11" name="Прямоугольник с двумя скругленными противолежащими углами 10"/>
          <p:cNvSpPr/>
          <p:nvPr/>
        </p:nvSpPr>
        <p:spPr>
          <a:xfrm>
            <a:off x="395536" y="260647"/>
            <a:ext cx="8684964" cy="5739853"/>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k-KZ" sz="4400" b="1" dirty="0" smtClean="0">
                <a:ln w="12700">
                  <a:solidFill>
                    <a:srgbClr val="FF0000"/>
                  </a:solidFill>
                  <a:prstDash val="solid"/>
                </a:ln>
                <a:solidFill>
                  <a:schemeClr val="accent2">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В чем «+» и «-» существующей системы оценивания?</a:t>
            </a:r>
            <a:endParaRPr lang="ru-RU" sz="2800" b="1" dirty="0">
              <a:ln>
                <a:solidFill>
                  <a:schemeClr val="accent1">
                    <a:lumMod val="25000"/>
                  </a:schemeClr>
                </a:solidFill>
              </a:ln>
              <a:solidFill>
                <a:srgbClr val="FF0000"/>
              </a:solidFill>
              <a:effectLst>
                <a:glow rad="63500">
                  <a:schemeClr val="accent2">
                    <a:satMod val="175000"/>
                    <a:alpha val="40000"/>
                  </a:schemeClr>
                </a:glow>
                <a:innerShdw blurRad="63500" dist="50800" dir="8100000">
                  <a:prstClr val="black">
                    <a:alpha val="50000"/>
                  </a:prstClr>
                </a:innerShdw>
              </a:effectLst>
              <a:latin typeface="Times New Roman" pitchFamily="18" charset="0"/>
              <a:cs typeface="Times New Roman" pitchFamily="18" charset="0"/>
            </a:endParaRPr>
          </a:p>
        </p:txBody>
      </p:sp>
      <p:pic>
        <p:nvPicPr>
          <p:cNvPr id="15" name="Picture 13" descr="D:\галина\Рабочий стол\рисунки\kids_bottom_2.gif">
            <a:hlinkClick r:id="rId4" action="ppaction://hlinkfile"/>
          </p:cNvPr>
          <p:cNvPicPr>
            <a:picLocks noChangeAspect="1" noChangeArrowheads="1"/>
          </p:cNvPicPr>
          <p:nvPr/>
        </p:nvPicPr>
        <p:blipFill>
          <a:blip r:embed="rId5" cstate="print"/>
          <a:srcRect/>
          <a:stretch>
            <a:fillRect/>
          </a:stretch>
        </p:blipFill>
        <p:spPr bwMode="auto">
          <a:xfrm flipH="1">
            <a:off x="7698324" y="5694170"/>
            <a:ext cx="1285884" cy="1016078"/>
          </a:xfrm>
          <a:prstGeom prst="rect">
            <a:avLst/>
          </a:prstGeom>
          <a:noFill/>
        </p:spPr>
      </p:pic>
      <p:grpSp>
        <p:nvGrpSpPr>
          <p:cNvPr id="13" name="Группа 74"/>
          <p:cNvGrpSpPr/>
          <p:nvPr/>
        </p:nvGrpSpPr>
        <p:grpSpPr>
          <a:xfrm>
            <a:off x="208543" y="548680"/>
            <a:ext cx="468000" cy="5594964"/>
            <a:chOff x="2714612" y="909188"/>
            <a:chExt cx="428628" cy="5584543"/>
          </a:xfrm>
        </p:grpSpPr>
        <p:sp>
          <p:nvSpPr>
            <p:cNvPr id="17" name="Кольцо 16"/>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8" name="Кольцо 17"/>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9" name="Арка 18"/>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0" name="Кольцо 19"/>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1" name="Кольцо 20"/>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3" name="Кольцо 22"/>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5" name="Арка 24"/>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Арка 27"/>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Кольцо 28"/>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Арка 30"/>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4" name="Арка 33"/>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Арка 36"/>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8" name="Кольцо 37"/>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Кольцо 40"/>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2" name="Кольцо 41"/>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4" name="Кольцо 43"/>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5" name="Кольцо 44"/>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6" name="Арка 45"/>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7" name="Кольцо 46"/>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8" name="Кольцо 47"/>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9" name="Арка 48"/>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0" name="Кольцо 49"/>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1" name="Кольцо 50"/>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2" name="Арка 51"/>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cxnSp>
        <p:nvCxnSpPr>
          <p:cNvPr id="62" name="Прямая со стрелкой 61"/>
          <p:cNvCxnSpPr/>
          <p:nvPr/>
        </p:nvCxnSpPr>
        <p:spPr>
          <a:xfrm rot="16200000" flipH="1">
            <a:off x="137105" y="369515"/>
            <a:ext cx="142876" cy="71438"/>
          </a:xfrm>
          <a:prstGeom prst="straightConnector1">
            <a:avLst/>
          </a:prstGeom>
          <a:ln>
            <a:solidFill>
              <a:srgbClr val="FFFF00"/>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240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с двумя скругленными противолежащими углами 49"/>
          <p:cNvSpPr/>
          <p:nvPr/>
        </p:nvSpPr>
        <p:spPr>
          <a:xfrm>
            <a:off x="980706" y="2162836"/>
            <a:ext cx="7131600" cy="1152128"/>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65113">
              <a:defRPr/>
            </a:pPr>
            <a:r>
              <a:rPr lang="ru-RU" sz="2400" b="1" spc="50" dirty="0" smtClean="0">
                <a:ln w="9525"/>
                <a:solidFill>
                  <a:srgbClr val="002060"/>
                </a:solidFill>
                <a:latin typeface="Times New Roman" pitchFamily="18" charset="0"/>
                <a:cs typeface="Times New Roman" pitchFamily="18" charset="0"/>
              </a:rPr>
              <a:t>Понятность для всех субъектов процесса (</a:t>
            </a:r>
            <a:r>
              <a:rPr lang="ru-RU" sz="2000" b="1" spc="50" dirty="0" smtClean="0">
                <a:ln w="9525"/>
                <a:solidFill>
                  <a:srgbClr val="002060"/>
                </a:solidFill>
                <a:latin typeface="Times New Roman" pitchFamily="18" charset="0"/>
                <a:cs typeface="Times New Roman" pitchFamily="18" charset="0"/>
              </a:rPr>
              <a:t>учеников, учителей, родителей, администрации</a:t>
            </a:r>
            <a:r>
              <a:rPr lang="ru-RU" sz="2400" b="1" spc="50" dirty="0" smtClean="0">
                <a:ln w="9525"/>
                <a:solidFill>
                  <a:srgbClr val="002060"/>
                </a:solidFill>
                <a:latin typeface="Times New Roman" pitchFamily="18" charset="0"/>
                <a:cs typeface="Times New Roman" pitchFamily="18" charset="0"/>
              </a:rPr>
              <a:t>). </a:t>
            </a:r>
          </a:p>
        </p:txBody>
      </p:sp>
      <p:sp>
        <p:nvSpPr>
          <p:cNvPr id="58" name="Прямоугольник с двумя скругленными противолежащими углами 57"/>
          <p:cNvSpPr/>
          <p:nvPr/>
        </p:nvSpPr>
        <p:spPr>
          <a:xfrm>
            <a:off x="1010686" y="404664"/>
            <a:ext cx="7089572" cy="720000"/>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66700">
              <a:defRPr/>
            </a:pPr>
            <a:r>
              <a:rPr lang="ru-RU" sz="2400" b="1" spc="50" dirty="0" smtClean="0">
                <a:ln w="9525"/>
                <a:solidFill>
                  <a:srgbClr val="002060"/>
                </a:solidFill>
                <a:latin typeface="Times New Roman" pitchFamily="18" charset="0"/>
                <a:cs typeface="Times New Roman" pitchFamily="18" charset="0"/>
              </a:rPr>
              <a:t>Простота.</a:t>
            </a:r>
          </a:p>
        </p:txBody>
      </p:sp>
      <p:sp>
        <p:nvSpPr>
          <p:cNvPr id="66" name="Прямоугольник с двумя скругленными противолежащими углами 65"/>
          <p:cNvSpPr/>
          <p:nvPr/>
        </p:nvSpPr>
        <p:spPr>
          <a:xfrm>
            <a:off x="966200" y="5801960"/>
            <a:ext cx="7146106" cy="720000"/>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77800">
              <a:defRPr/>
            </a:pPr>
            <a:r>
              <a:rPr lang="ru-RU" sz="2400" b="1" spc="50" dirty="0" smtClean="0">
                <a:ln w="9525"/>
                <a:solidFill>
                  <a:srgbClr val="002060"/>
                </a:solidFill>
                <a:latin typeface="Times New Roman" pitchFamily="18" charset="0"/>
                <a:cs typeface="Times New Roman" pitchFamily="18" charset="0"/>
              </a:rPr>
              <a:t>Сила воздействия.</a:t>
            </a:r>
          </a:p>
        </p:txBody>
      </p:sp>
      <p:sp>
        <p:nvSpPr>
          <p:cNvPr id="70" name="Прямоугольник с двумя скругленными противолежащими углами 69"/>
          <p:cNvSpPr/>
          <p:nvPr/>
        </p:nvSpPr>
        <p:spPr>
          <a:xfrm>
            <a:off x="968658" y="3458980"/>
            <a:ext cx="7131734" cy="1080120"/>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65113">
              <a:defRPr/>
            </a:pPr>
            <a:r>
              <a:rPr lang="ru-RU" sz="2400" b="1" spc="50" dirty="0" smtClean="0">
                <a:ln w="9525"/>
                <a:solidFill>
                  <a:srgbClr val="002060"/>
                </a:solidFill>
                <a:latin typeface="Times New Roman" pitchFamily="18" charset="0"/>
                <a:cs typeface="Times New Roman" pitchFamily="18" charset="0"/>
              </a:rPr>
              <a:t>Универсальность, позволяющая применять ее в различных образовательных системах.</a:t>
            </a:r>
          </a:p>
        </p:txBody>
      </p:sp>
      <p:sp>
        <p:nvSpPr>
          <p:cNvPr id="62" name="Прямоугольник с двумя скругленными противолежащими углами 61"/>
          <p:cNvSpPr/>
          <p:nvPr/>
        </p:nvSpPr>
        <p:spPr>
          <a:xfrm>
            <a:off x="980706" y="1253770"/>
            <a:ext cx="7131600" cy="792088"/>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66700">
              <a:defRPr/>
            </a:pPr>
            <a:r>
              <a:rPr lang="ru-RU" sz="2400" b="1" spc="50" dirty="0" smtClean="0">
                <a:ln w="9525"/>
                <a:solidFill>
                  <a:srgbClr val="002060"/>
                </a:solidFill>
                <a:latin typeface="Times New Roman" pitchFamily="18" charset="0"/>
                <a:cs typeface="Times New Roman" pitchFamily="18" charset="0"/>
              </a:rPr>
              <a:t>Традиционность в школе. </a:t>
            </a:r>
          </a:p>
        </p:txBody>
      </p:sp>
      <p:sp>
        <p:nvSpPr>
          <p:cNvPr id="76" name="Прямоугольник с двумя скругленными противолежащими углами 75"/>
          <p:cNvSpPr/>
          <p:nvPr/>
        </p:nvSpPr>
        <p:spPr>
          <a:xfrm>
            <a:off x="968658" y="4683116"/>
            <a:ext cx="7131600" cy="980728"/>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66700">
              <a:defRPr/>
            </a:pPr>
            <a:r>
              <a:rPr lang="ru-RU" sz="2400" b="1" spc="50" dirty="0" smtClean="0">
                <a:ln w="9525"/>
                <a:solidFill>
                  <a:srgbClr val="002060"/>
                </a:solidFill>
                <a:latin typeface="Times New Roman" pitchFamily="18" charset="0"/>
                <a:cs typeface="Times New Roman" pitchFamily="18" charset="0"/>
              </a:rPr>
              <a:t>Не исчерпанный потенциал модернизации.</a:t>
            </a:r>
          </a:p>
        </p:txBody>
      </p:sp>
      <p:sp>
        <p:nvSpPr>
          <p:cNvPr id="46" name="Rectangle 2"/>
          <p:cNvSpPr>
            <a:spLocks noGrp="1" noChangeArrowheads="1"/>
          </p:cNvSpPr>
          <p:nvPr>
            <p:ph type="title"/>
          </p:nvPr>
        </p:nvSpPr>
        <p:spPr>
          <a:xfrm>
            <a:off x="0" y="0"/>
            <a:ext cx="785786" cy="6858000"/>
          </a:xfrm>
          <a:prstGeom prst="round2DiagRect">
            <a:avLst>
              <a:gd name="adj1" fmla="val 0"/>
              <a:gd name="adj2" fmla="val 15112"/>
            </a:avLst>
          </a:prstGeom>
        </p:spPr>
        <p:style>
          <a:lnRef idx="1">
            <a:schemeClr val="accent2"/>
          </a:lnRef>
          <a:fillRef idx="2">
            <a:schemeClr val="accent2"/>
          </a:fillRef>
          <a:effectRef idx="1">
            <a:schemeClr val="accent2"/>
          </a:effectRef>
          <a:fontRef idx="minor">
            <a:schemeClr val="dk1"/>
          </a:fontRef>
        </p:style>
        <p:txBody>
          <a:bodyPr vert="wordArtVert"/>
          <a:lstStyle/>
          <a:p>
            <a:pPr lvl="0" eaLnBrk="1" fontAlgn="auto" hangingPunct="1">
              <a:spcAft>
                <a:spcPts val="0"/>
              </a:spcAft>
              <a:defRPr/>
            </a:pPr>
            <a:r>
              <a:rPr lang="ru-RU" sz="2800" b="1" kern="12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ookman Old Style" pitchFamily="18" charset="0"/>
              </a:rPr>
              <a:t>достоинства</a:t>
            </a:r>
            <a:endParaRPr lang="ru-RU" sz="2800" b="1" kern="12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ookman Old Style" pitchFamily="18" charset="0"/>
            </a:endParaRPr>
          </a:p>
        </p:txBody>
      </p:sp>
      <p:grpSp>
        <p:nvGrpSpPr>
          <p:cNvPr id="2" name="Группа 74"/>
          <p:cNvGrpSpPr/>
          <p:nvPr/>
        </p:nvGrpSpPr>
        <p:grpSpPr>
          <a:xfrm>
            <a:off x="611560" y="332656"/>
            <a:ext cx="642942" cy="6286544"/>
            <a:chOff x="2714612" y="909188"/>
            <a:chExt cx="428628" cy="5584543"/>
          </a:xfrm>
        </p:grpSpPr>
        <p:sp>
          <p:nvSpPr>
            <p:cNvPr id="27" name="Кольцо 26"/>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Кольцо 27"/>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Арка 28"/>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Кольцо 30"/>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Арка 32"/>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Арка 36"/>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Кольцо 39"/>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3" name="Кольцо 42"/>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4" name="Кольцо 43"/>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5" name="Арка 44"/>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7" name="Кольцо 46"/>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8" name="Кольцо 47"/>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9" name="Арка 48"/>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1" name="Кольцо 50"/>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2" name="Кольцо 51"/>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3" name="Арка 52"/>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5" name="Кольцо 54"/>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6" name="Кольцо 55"/>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7" name="Арка 56"/>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9" name="Кольцо 58"/>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0" name="Кольцо 59"/>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1" name="Арка 60"/>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3" name="Кольцо 62"/>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4" name="Кольцо 63"/>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5" name="Арка 64"/>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7" name="Кольцо 66"/>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8" name="Кольцо 67"/>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9" name="Арка 68"/>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71" name="Кольцо 70"/>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72" name="Кольцо 71"/>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73" name="Арка 72"/>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pic>
        <p:nvPicPr>
          <p:cNvPr id="78" name="Рисунок 5" descr="cont.gif"/>
          <p:cNvPicPr>
            <a:picLocks noChangeAspect="1"/>
          </p:cNvPicPr>
          <p:nvPr/>
        </p:nvPicPr>
        <p:blipFill>
          <a:blip r:embed="rId3" cstate="print"/>
          <a:srcRect/>
          <a:stretch>
            <a:fillRect/>
          </a:stretch>
        </p:blipFill>
        <p:spPr bwMode="auto">
          <a:xfrm>
            <a:off x="5076056" y="-95378"/>
            <a:ext cx="3354387" cy="500042"/>
          </a:xfrm>
          <a:prstGeom prst="rect">
            <a:avLst/>
          </a:prstGeom>
          <a:noFill/>
          <a:ln w="9525">
            <a:noFill/>
            <a:miter lim="800000"/>
            <a:headEnd/>
            <a:tailEnd/>
          </a:ln>
        </p:spPr>
      </p:pic>
      <p:sp>
        <p:nvSpPr>
          <p:cNvPr id="81" name="Rectangle 2"/>
          <p:cNvSpPr txBox="1">
            <a:spLocks noChangeArrowheads="1"/>
          </p:cNvSpPr>
          <p:nvPr/>
        </p:nvSpPr>
        <p:spPr bwMode="auto">
          <a:xfrm>
            <a:off x="8388424" y="0"/>
            <a:ext cx="709856" cy="6858000"/>
          </a:xfrm>
          <a:prstGeom prst="round2DiagRect">
            <a:avLst>
              <a:gd name="adj1" fmla="val 0"/>
              <a:gd name="adj2" fmla="val 36446"/>
            </a:avLst>
          </a:prstGeom>
          <a:ln w="9525" cap="flat" cmpd="sng" algn="ctr">
            <a:solidFill>
              <a:schemeClr val="accent2">
                <a:shade val="95000"/>
                <a:satMod val="105000"/>
              </a:schemeClr>
            </a:solidFill>
            <a:prstDash val="solid"/>
            <a:miter lim="800000"/>
            <a:headEnd/>
            <a:tailEnd/>
          </a:ln>
        </p:spPr>
        <p:style>
          <a:lnRef idx="1">
            <a:schemeClr val="accent2"/>
          </a:lnRef>
          <a:fillRef idx="2">
            <a:schemeClr val="accent2"/>
          </a:fillRef>
          <a:effectRef idx="1">
            <a:schemeClr val="accent2"/>
          </a:effectRef>
          <a:fontRef idx="minor">
            <a:schemeClr val="dk1"/>
          </a:fontRef>
        </p:style>
        <p:txBody>
          <a:bodyPr vert="wordArtVert" wrap="square" lIns="91440" tIns="45720" rIns="91440" bIns="45720" numCol="1" anchor="ctr" anchorCtr="0" compatLnSpc="1">
            <a:prstTxWarp prst="textNoShape">
              <a:avLst/>
            </a:prstTxWarp>
          </a:bodyPr>
          <a:lstStyle/>
          <a:p>
            <a:pPr lvl="0" algn="ctr">
              <a:spcBef>
                <a:spcPct val="0"/>
              </a:spcBef>
              <a:defRPr/>
            </a:pPr>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ookman Old Style" pitchFamily="18" charset="0"/>
              </a:rPr>
              <a:t>Системы оценивания</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ookman Old Style"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D9B2"/>
            </a:gs>
            <a:gs pos="50000">
              <a:schemeClr val="accent1">
                <a:shade val="67500"/>
                <a:satMod val="115000"/>
              </a:schemeClr>
            </a:gs>
            <a:gs pos="88000">
              <a:schemeClr val="accent1">
                <a:shade val="100000"/>
                <a:satMod val="115000"/>
              </a:schemeClr>
            </a:gs>
          </a:gsLst>
          <a:lin ang="6600000" scaled="0"/>
          <a:tileRect/>
        </a:gradFill>
        <a:effectLst/>
      </p:bgPr>
    </p:bg>
    <p:spTree>
      <p:nvGrpSpPr>
        <p:cNvPr id="1" name=""/>
        <p:cNvGrpSpPr/>
        <p:nvPr/>
      </p:nvGrpSpPr>
      <p:grpSpPr>
        <a:xfrm>
          <a:off x="0" y="0"/>
          <a:ext cx="0" cy="0"/>
          <a:chOff x="0" y="0"/>
          <a:chExt cx="0" cy="0"/>
        </a:xfrm>
      </p:grpSpPr>
      <p:sp>
        <p:nvSpPr>
          <p:cNvPr id="50" name="Прямоугольник с двумя скругленными противолежащими углами 49"/>
          <p:cNvSpPr/>
          <p:nvPr/>
        </p:nvSpPr>
        <p:spPr>
          <a:xfrm>
            <a:off x="4788024" y="407606"/>
            <a:ext cx="3780000" cy="1656184"/>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88900">
              <a:defRPr/>
            </a:pPr>
            <a:r>
              <a:rPr lang="ru-RU" b="1" spc="50" dirty="0" smtClean="0">
                <a:ln w="9525"/>
                <a:solidFill>
                  <a:srgbClr val="002060"/>
                </a:solidFill>
                <a:latin typeface="Times New Roman" pitchFamily="18" charset="0"/>
                <a:cs typeface="Times New Roman" pitchFamily="18" charset="0"/>
              </a:rPr>
              <a:t>Педагог выставляет отметку, ориентируясь на средний уровень знаний класса в целом, а не на достижение каждым учеником единых критериев.</a:t>
            </a:r>
          </a:p>
        </p:txBody>
      </p:sp>
      <p:sp>
        <p:nvSpPr>
          <p:cNvPr id="58" name="Прямоугольник с двумя скругленными противолежащими углами 57"/>
          <p:cNvSpPr/>
          <p:nvPr/>
        </p:nvSpPr>
        <p:spPr>
          <a:xfrm>
            <a:off x="899592" y="116632"/>
            <a:ext cx="3780000" cy="2132856"/>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0488">
              <a:defRPr/>
            </a:pPr>
            <a:r>
              <a:rPr lang="ru-RU" sz="2000" b="1" spc="50" dirty="0" smtClean="0">
                <a:ln w="9525"/>
                <a:solidFill>
                  <a:srgbClr val="002060"/>
                </a:solidFill>
                <a:latin typeface="Times New Roman" pitchFamily="18" charset="0"/>
                <a:cs typeface="Times New Roman" pitchFamily="18" charset="0"/>
              </a:rPr>
              <a:t>Отсутствует оперативная связь между учеником и учителем в процессе обучения, что не способствует высокой мотивации учащихся к обучению</a:t>
            </a:r>
          </a:p>
        </p:txBody>
      </p:sp>
      <p:sp>
        <p:nvSpPr>
          <p:cNvPr id="66" name="Прямоугольник с двумя скругленными противолежащими углами 65"/>
          <p:cNvSpPr/>
          <p:nvPr/>
        </p:nvSpPr>
        <p:spPr>
          <a:xfrm>
            <a:off x="4788024" y="3689994"/>
            <a:ext cx="3780000" cy="1116000"/>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0488">
              <a:defRPr/>
            </a:pPr>
            <a:r>
              <a:rPr lang="ru-RU" b="1" spc="50" dirty="0" smtClean="0">
                <a:ln w="9525"/>
                <a:solidFill>
                  <a:srgbClr val="002060"/>
                </a:solidFill>
                <a:latin typeface="Times New Roman" pitchFamily="18" charset="0"/>
                <a:cs typeface="Times New Roman" pitchFamily="18" charset="0"/>
              </a:rPr>
              <a:t>Трудность ранжирования результатов средствами пятибалльной оценки</a:t>
            </a:r>
            <a:endParaRPr lang="ru-RU" b="1" spc="50" dirty="0">
              <a:ln w="9525"/>
              <a:solidFill>
                <a:srgbClr val="002060"/>
              </a:solidFill>
              <a:latin typeface="Times New Roman" pitchFamily="18" charset="0"/>
              <a:cs typeface="Times New Roman" pitchFamily="18" charset="0"/>
            </a:endParaRPr>
          </a:p>
        </p:txBody>
      </p:sp>
      <p:sp>
        <p:nvSpPr>
          <p:cNvPr id="70" name="Прямоугольник с двумя скругленными противолежащими углами 69"/>
          <p:cNvSpPr/>
          <p:nvPr/>
        </p:nvSpPr>
        <p:spPr>
          <a:xfrm>
            <a:off x="4788024" y="2165778"/>
            <a:ext cx="3780000" cy="1440160"/>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88900">
              <a:defRPr/>
            </a:pPr>
            <a:r>
              <a:rPr lang="ru-RU" b="1" spc="50" dirty="0" smtClean="0">
                <a:ln w="9525"/>
                <a:solidFill>
                  <a:srgbClr val="002060"/>
                </a:solidFill>
                <a:latin typeface="Times New Roman" pitchFamily="18" charset="0"/>
                <a:cs typeface="Times New Roman" pitchFamily="18" charset="0"/>
              </a:rPr>
              <a:t>Существующая система оценивания отражает результат усвоения знаний, а не процесс их усвоения.</a:t>
            </a:r>
          </a:p>
        </p:txBody>
      </p:sp>
      <p:sp>
        <p:nvSpPr>
          <p:cNvPr id="62" name="Прямоугольник с двумя скругленными противолежащими углами 61"/>
          <p:cNvSpPr/>
          <p:nvPr/>
        </p:nvSpPr>
        <p:spPr>
          <a:xfrm>
            <a:off x="875496" y="2306852"/>
            <a:ext cx="3780000" cy="4392488"/>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88900">
              <a:defRPr/>
            </a:pPr>
            <a:r>
              <a:rPr lang="ru-RU" sz="2000" b="1" spc="50" dirty="0" smtClean="0">
                <a:ln w="9525"/>
                <a:solidFill>
                  <a:srgbClr val="002060"/>
                </a:solidFill>
                <a:latin typeface="Times New Roman" pitchFamily="18" charset="0"/>
                <a:cs typeface="Times New Roman" pitchFamily="18" charset="0"/>
              </a:rPr>
              <a:t>Отметки, выставляемые учащимся, не дают представления об усвоении конкретных элементов знаний, умений, навыков по отдельным разделам учебной программы, что не позволяет определить индивидуальную траекторию обучения каждого ученика.</a:t>
            </a:r>
          </a:p>
        </p:txBody>
      </p:sp>
      <p:sp>
        <p:nvSpPr>
          <p:cNvPr id="76" name="Прямоугольник с двумя скругленными противолежащими углами 75"/>
          <p:cNvSpPr/>
          <p:nvPr/>
        </p:nvSpPr>
        <p:spPr>
          <a:xfrm>
            <a:off x="4800072" y="4914130"/>
            <a:ext cx="3780000" cy="1728192"/>
          </a:xfrm>
          <a:prstGeom prst="round2DiagRect">
            <a:avLst>
              <a:gd name="adj1" fmla="val 9871"/>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9525"/>
                <a:solidFill>
                  <a:srgbClr val="002060"/>
                </a:solidFill>
                <a:latin typeface="Times New Roman" pitchFamily="18" charset="0"/>
                <a:cs typeface="Times New Roman" pitchFamily="18" charset="0"/>
              </a:rPr>
              <a:t>Отсутствуют четкие критерии оценки достижения планируемых результатов обучения, понятные учащимся, родителям и  педагогам.</a:t>
            </a:r>
          </a:p>
        </p:txBody>
      </p:sp>
      <p:sp>
        <p:nvSpPr>
          <p:cNvPr id="46" name="Rectangle 2"/>
          <p:cNvSpPr>
            <a:spLocks noGrp="1" noChangeArrowheads="1"/>
          </p:cNvSpPr>
          <p:nvPr>
            <p:ph type="title"/>
          </p:nvPr>
        </p:nvSpPr>
        <p:spPr>
          <a:xfrm>
            <a:off x="0" y="692696"/>
            <a:ext cx="785786" cy="5572140"/>
          </a:xfrm>
          <a:prstGeom prst="round2DiagRect">
            <a:avLst>
              <a:gd name="adj1" fmla="val 0"/>
              <a:gd name="adj2" fmla="val 36446"/>
            </a:avLst>
          </a:prstGeom>
        </p:spPr>
        <p:style>
          <a:lnRef idx="1">
            <a:schemeClr val="accent2"/>
          </a:lnRef>
          <a:fillRef idx="2">
            <a:schemeClr val="accent2"/>
          </a:fillRef>
          <a:effectRef idx="1">
            <a:schemeClr val="accent2"/>
          </a:effectRef>
          <a:fontRef idx="minor">
            <a:schemeClr val="dk1"/>
          </a:fontRef>
        </p:style>
        <p:txBody>
          <a:bodyPr vert="wordArtVert"/>
          <a:lstStyle/>
          <a:p>
            <a:pPr lvl="0" eaLnBrk="1" fontAlgn="auto" hangingPunct="1">
              <a:spcAft>
                <a:spcPts val="0"/>
              </a:spcAft>
              <a:defRPr/>
            </a:pPr>
            <a:r>
              <a:rPr lang="ru-RU" sz="1800" b="1" kern="12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ookman Old Style" pitchFamily="18" charset="0"/>
              </a:rPr>
              <a:t>недостатки</a:t>
            </a:r>
            <a:endParaRPr lang="ru-RU" sz="1800" b="1" kern="12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ookman Old Style" pitchFamily="18" charset="0"/>
            </a:endParaRPr>
          </a:p>
        </p:txBody>
      </p:sp>
      <p:grpSp>
        <p:nvGrpSpPr>
          <p:cNvPr id="75" name="Группа 74"/>
          <p:cNvGrpSpPr/>
          <p:nvPr/>
        </p:nvGrpSpPr>
        <p:grpSpPr>
          <a:xfrm>
            <a:off x="4357686" y="214290"/>
            <a:ext cx="642942" cy="6286544"/>
            <a:chOff x="2714612" y="909188"/>
            <a:chExt cx="428628" cy="5584543"/>
          </a:xfrm>
        </p:grpSpPr>
        <p:sp>
          <p:nvSpPr>
            <p:cNvPr id="27" name="Кольцо 26"/>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Кольцо 27"/>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Арка 28"/>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Кольцо 30"/>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Арка 32"/>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Арка 36"/>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Кольцо 39"/>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3" name="Кольцо 42"/>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4" name="Кольцо 43"/>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5" name="Арка 44"/>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7" name="Кольцо 46"/>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8" name="Кольцо 47"/>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9" name="Арка 48"/>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1" name="Кольцо 50"/>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2" name="Кольцо 51"/>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3" name="Арка 52"/>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5" name="Кольцо 54"/>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6" name="Кольцо 55"/>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7" name="Арка 56"/>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9" name="Кольцо 58"/>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0" name="Кольцо 59"/>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1" name="Арка 60"/>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3" name="Кольцо 62"/>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4" name="Кольцо 63"/>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5" name="Арка 64"/>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7" name="Кольцо 66"/>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8" name="Кольцо 67"/>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69" name="Арка 68"/>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71" name="Кольцо 70"/>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72" name="Кольцо 71"/>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73" name="Арка 72"/>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pic>
        <p:nvPicPr>
          <p:cNvPr id="78" name="Рисунок 5" descr="cont.gif"/>
          <p:cNvPicPr>
            <a:picLocks noChangeAspect="1"/>
          </p:cNvPicPr>
          <p:nvPr/>
        </p:nvPicPr>
        <p:blipFill>
          <a:blip r:embed="rId4" cstate="print"/>
          <a:srcRect/>
          <a:stretch>
            <a:fillRect/>
          </a:stretch>
        </p:blipFill>
        <p:spPr bwMode="auto">
          <a:xfrm>
            <a:off x="5076056" y="-95378"/>
            <a:ext cx="3354387" cy="500042"/>
          </a:xfrm>
          <a:prstGeom prst="rect">
            <a:avLst/>
          </a:prstGeom>
          <a:noFill/>
          <a:ln w="9525">
            <a:noFill/>
            <a:miter lim="800000"/>
            <a:headEnd/>
            <a:tailEnd/>
          </a:ln>
        </p:spPr>
      </p:pic>
      <p:sp>
        <p:nvSpPr>
          <p:cNvPr id="81" name="Rectangle 2"/>
          <p:cNvSpPr txBox="1">
            <a:spLocks noChangeArrowheads="1"/>
          </p:cNvSpPr>
          <p:nvPr/>
        </p:nvSpPr>
        <p:spPr bwMode="auto">
          <a:xfrm>
            <a:off x="8598246" y="0"/>
            <a:ext cx="500034" cy="6858000"/>
          </a:xfrm>
          <a:prstGeom prst="round2DiagRect">
            <a:avLst>
              <a:gd name="adj1" fmla="val 0"/>
              <a:gd name="adj2" fmla="val 36446"/>
            </a:avLst>
          </a:prstGeom>
          <a:ln w="9525" cap="flat" cmpd="sng" algn="ctr">
            <a:solidFill>
              <a:schemeClr val="accent2">
                <a:shade val="95000"/>
                <a:satMod val="105000"/>
              </a:schemeClr>
            </a:solidFill>
            <a:prstDash val="solid"/>
            <a:miter lim="800000"/>
            <a:headEnd/>
            <a:tailEnd/>
          </a:ln>
        </p:spPr>
        <p:style>
          <a:lnRef idx="1">
            <a:schemeClr val="accent2"/>
          </a:lnRef>
          <a:fillRef idx="2">
            <a:schemeClr val="accent2"/>
          </a:fillRef>
          <a:effectRef idx="1">
            <a:schemeClr val="accent2"/>
          </a:effectRef>
          <a:fontRef idx="minor">
            <a:schemeClr val="dk1"/>
          </a:fontRef>
        </p:style>
        <p:txBody>
          <a:bodyPr vert="wordArtVert" wrap="square" lIns="91440" tIns="45720" rIns="91440" bIns="45720" numCol="1" anchor="ctr" anchorCtr="0" compatLnSpc="1">
            <a:prstTxWarp prst="textNoShape">
              <a:avLst/>
            </a:prstTxWarp>
          </a:bodyPr>
          <a:lstStyle/>
          <a:p>
            <a:pPr lvl="0" algn="ctr">
              <a:spcBef>
                <a:spcPct val="0"/>
              </a:spcBef>
              <a:defRPr/>
            </a:pPr>
            <a:r>
              <a:rPr lang="ru-RU"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ookman Old Style" pitchFamily="18" charset="0"/>
              </a:rPr>
              <a:t>Системы оценивания</a:t>
            </a:r>
            <a:endParaRPr lang="ru-RU"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ookman Old Style"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Прямоугольник с двумя скругленными противолежащими углами 41"/>
          <p:cNvSpPr/>
          <p:nvPr/>
        </p:nvSpPr>
        <p:spPr>
          <a:xfrm>
            <a:off x="1187624" y="404664"/>
            <a:ext cx="7056784" cy="1296144"/>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cap="all" dirty="0" smtClean="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Критерии оценивания:</a:t>
            </a:r>
            <a:endParaRPr lang="ru-RU" sz="3200" b="1" cap="all" dirty="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pic>
        <p:nvPicPr>
          <p:cNvPr id="4" name="Рисунок 29" descr="Описание: http://festival.1september.ru/articles/6020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58946">
            <a:off x="317743" y="1766811"/>
            <a:ext cx="2088232" cy="28803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rot="16200000">
            <a:off x="4297457" y="-2821801"/>
            <a:ext cx="642942" cy="6286544"/>
            <a:chOff x="2714612" y="909188"/>
            <a:chExt cx="428628" cy="5584543"/>
          </a:xfrm>
        </p:grpSpPr>
        <p:sp>
          <p:nvSpPr>
            <p:cNvPr id="6" name="Кольцо 5"/>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7" name="Кольцо 6"/>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8" name="Арка 7"/>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9" name="Кольцо 8"/>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0" name="Кольцо 9"/>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1" name="Арка 10"/>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2" name="Кольцо 11"/>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3" name="Кольцо 12"/>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4" name="Арка 13"/>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5" name="Кольцо 14"/>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6" name="Кольцо 15"/>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7" name="Арка 16"/>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8" name="Кольцо 17"/>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9" name="Кольцо 18"/>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0" name="Арка 19"/>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1" name="Кольцо 20"/>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2" name="Кольцо 21"/>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3" name="Арка 22"/>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5" name="Кольцо 24"/>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6" name="Арка 25"/>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Кольцо 27"/>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Арка 28"/>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Кольцо 30"/>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Арка 31"/>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4" name="Кольцо 33"/>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Арка 34"/>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Кольцо 36"/>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8" name="Арка 37"/>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Кольцо 39"/>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Арка 40"/>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sp>
        <p:nvSpPr>
          <p:cNvPr id="46" name="Прямоугольник с двумя скругленными противолежащими углами 45"/>
          <p:cNvSpPr/>
          <p:nvPr/>
        </p:nvSpPr>
        <p:spPr>
          <a:xfrm rot="704663" flipH="1">
            <a:off x="2369420" y="2328592"/>
            <a:ext cx="5544616" cy="3816424"/>
          </a:xfrm>
          <a:prstGeom prst="round2DiagRect">
            <a:avLst>
              <a:gd name="adj1" fmla="val 19573"/>
              <a:gd name="adj2" fmla="val 264"/>
            </a:avLst>
          </a:prstGeom>
          <a:gradFill flip="none" rotWithShape="1">
            <a:gsLst>
              <a:gs pos="0">
                <a:srgbClr val="A9CBA9">
                  <a:tint val="66000"/>
                  <a:satMod val="160000"/>
                </a:srgbClr>
              </a:gs>
              <a:gs pos="50000">
                <a:srgbClr val="A9CBA9">
                  <a:tint val="44500"/>
                  <a:satMod val="160000"/>
                </a:srgbClr>
              </a:gs>
              <a:gs pos="100000">
                <a:srgbClr val="A9CBA9">
                  <a:tint val="23500"/>
                  <a:satMod val="160000"/>
                </a:srgbClr>
              </a:gs>
            </a:gsLst>
            <a:lin ang="8100000" scaled="1"/>
            <a:tileRect/>
          </a:grad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b="1" spc="50" dirty="0" smtClean="0">
                <a:ln w="9525">
                  <a:prstDash val="dash"/>
                </a:ln>
                <a:solidFill>
                  <a:srgbClr val="002060"/>
                </a:solidFill>
                <a:latin typeface="Times New Roman" pitchFamily="18" charset="0"/>
                <a:cs typeface="Times New Roman" pitchFamily="18" charset="0"/>
              </a:rPr>
              <a:t>1. Фундамент – 1 балл</a:t>
            </a:r>
          </a:p>
          <a:p>
            <a:r>
              <a:rPr lang="ru-RU" b="1" spc="50" dirty="0" smtClean="0">
                <a:ln w="9525">
                  <a:prstDash val="dash"/>
                </a:ln>
                <a:solidFill>
                  <a:srgbClr val="002060"/>
                </a:solidFill>
                <a:latin typeface="Times New Roman" pitchFamily="18" charset="0"/>
                <a:cs typeface="Times New Roman" pitchFamily="18" charset="0"/>
              </a:rPr>
              <a:t>2. Ступени –1 балл</a:t>
            </a:r>
          </a:p>
          <a:p>
            <a:r>
              <a:rPr lang="ru-RU" b="1" spc="50" dirty="0" smtClean="0">
                <a:ln w="9525">
                  <a:prstDash val="dash"/>
                </a:ln>
                <a:solidFill>
                  <a:srgbClr val="002060"/>
                </a:solidFill>
                <a:latin typeface="Times New Roman" pitchFamily="18" charset="0"/>
                <a:cs typeface="Times New Roman" pitchFamily="18" charset="0"/>
              </a:rPr>
              <a:t>3. Перила – 1балл</a:t>
            </a:r>
          </a:p>
          <a:p>
            <a:r>
              <a:rPr lang="ru-RU" b="1" spc="50" dirty="0" smtClean="0">
                <a:ln w="9525">
                  <a:prstDash val="dash"/>
                </a:ln>
                <a:solidFill>
                  <a:srgbClr val="002060"/>
                </a:solidFill>
                <a:latin typeface="Times New Roman" pitchFamily="18" charset="0"/>
                <a:cs typeface="Times New Roman" pitchFamily="18" charset="0"/>
              </a:rPr>
              <a:t>4. Дверь – 1 балл</a:t>
            </a:r>
          </a:p>
          <a:p>
            <a:r>
              <a:rPr lang="ru-RU" b="1" spc="50" dirty="0" smtClean="0">
                <a:ln w="9525">
                  <a:prstDash val="dash"/>
                </a:ln>
                <a:solidFill>
                  <a:srgbClr val="002060"/>
                </a:solidFill>
                <a:latin typeface="Times New Roman" pitchFamily="18" charset="0"/>
                <a:cs typeface="Times New Roman" pitchFamily="18" charset="0"/>
              </a:rPr>
              <a:t>5. Окно – 1 балл</a:t>
            </a:r>
          </a:p>
          <a:p>
            <a:r>
              <a:rPr lang="ru-RU" b="1" spc="50" dirty="0" smtClean="0">
                <a:ln w="9525">
                  <a:prstDash val="dash"/>
                </a:ln>
                <a:solidFill>
                  <a:srgbClr val="002060"/>
                </a:solidFill>
                <a:latin typeface="Times New Roman" pitchFamily="18" charset="0"/>
                <a:cs typeface="Times New Roman" pitchFamily="18" charset="0"/>
              </a:rPr>
              <a:t>6. Окно на чердаке – 1 балл</a:t>
            </a:r>
          </a:p>
          <a:p>
            <a:r>
              <a:rPr lang="ru-RU" b="1" spc="50" dirty="0" smtClean="0">
                <a:ln w="9525">
                  <a:prstDash val="dash"/>
                </a:ln>
                <a:solidFill>
                  <a:srgbClr val="002060"/>
                </a:solidFill>
                <a:latin typeface="Times New Roman" pitchFamily="18" charset="0"/>
                <a:cs typeface="Times New Roman" pitchFamily="18" charset="0"/>
              </a:rPr>
              <a:t>7. Водосточная труба – 1 балл</a:t>
            </a:r>
          </a:p>
          <a:p>
            <a:r>
              <a:rPr lang="ru-RU" b="1" spc="50" dirty="0" smtClean="0">
                <a:ln w="9525">
                  <a:prstDash val="dash"/>
                </a:ln>
                <a:solidFill>
                  <a:srgbClr val="002060"/>
                </a:solidFill>
                <a:latin typeface="Times New Roman" pitchFamily="18" charset="0"/>
                <a:cs typeface="Times New Roman" pitchFamily="18" charset="0"/>
              </a:rPr>
              <a:t>8. Труба на крыше дома – 1 балл</a:t>
            </a:r>
          </a:p>
          <a:p>
            <a:r>
              <a:rPr lang="ru-RU" b="1" spc="50" dirty="0" smtClean="0">
                <a:ln w="9525">
                  <a:prstDash val="dash"/>
                </a:ln>
                <a:solidFill>
                  <a:srgbClr val="002060"/>
                </a:solidFill>
                <a:latin typeface="Times New Roman" pitchFamily="18" charset="0"/>
                <a:cs typeface="Times New Roman" pitchFamily="18" charset="0"/>
              </a:rPr>
              <a:t>9. Трава возле дома – 1 балл</a:t>
            </a:r>
          </a:p>
          <a:p>
            <a:r>
              <a:rPr lang="ru-RU" b="1" spc="50" dirty="0" smtClean="0">
                <a:ln w="9525">
                  <a:prstDash val="dash"/>
                </a:ln>
                <a:solidFill>
                  <a:srgbClr val="002060"/>
                </a:solidFill>
                <a:latin typeface="Times New Roman" pitchFamily="18" charset="0"/>
                <a:cs typeface="Times New Roman" pitchFamily="18" charset="0"/>
              </a:rPr>
              <a:t>10. Использовали не менее 3 цветов – 1 балл</a:t>
            </a:r>
          </a:p>
          <a:p>
            <a:r>
              <a:rPr lang="ru-RU" b="1" spc="50" dirty="0" smtClean="0">
                <a:ln w="9525">
                  <a:prstDash val="dash"/>
                </a:ln>
                <a:solidFill>
                  <a:srgbClr val="C00000"/>
                </a:solidFill>
                <a:latin typeface="Times New Roman" pitchFamily="18" charset="0"/>
                <a:cs typeface="Times New Roman" pitchFamily="18" charset="0"/>
              </a:rPr>
              <a:t>Максимальное количество баллов – 10 </a:t>
            </a:r>
            <a:r>
              <a:rPr lang="ru-RU" b="1" spc="50" dirty="0" smtClean="0">
                <a:ln w="9525">
                  <a:prstDash val="dash"/>
                </a:ln>
                <a:solidFill>
                  <a:srgbClr val="002060"/>
                </a:solidFill>
                <a:latin typeface="Times New Roman" pitchFamily="18" charset="0"/>
                <a:cs typeface="Times New Roman" pitchFamily="18" charset="0"/>
              </a:rPr>
              <a:t> </a:t>
            </a:r>
          </a:p>
          <a:p>
            <a:pPr>
              <a:defRPr/>
            </a:pPr>
            <a:endParaRPr lang="ru-RU" dirty="0">
              <a:latin typeface="Times New Roman" pitchFamily="18" charset="0"/>
              <a:cs typeface="Times New Roman" pitchFamily="18" charset="0"/>
            </a:endParaRPr>
          </a:p>
        </p:txBody>
      </p:sp>
      <p:sp>
        <p:nvSpPr>
          <p:cNvPr id="49" name="Прямоугольник с двумя скругленными противолежащими углами 48"/>
          <p:cNvSpPr/>
          <p:nvPr/>
        </p:nvSpPr>
        <p:spPr>
          <a:xfrm rot="979683" flipH="1">
            <a:off x="5863888" y="1785496"/>
            <a:ext cx="2999571" cy="2426087"/>
          </a:xfrm>
          <a:prstGeom prst="round2DiagRect">
            <a:avLst>
              <a:gd name="adj1" fmla="val 35912"/>
              <a:gd name="adj2" fmla="val 264"/>
            </a:avLst>
          </a:prstGeom>
          <a:gradFill flip="none" rotWithShape="1">
            <a:gsLst>
              <a:gs pos="0">
                <a:srgbClr val="A9CBA9">
                  <a:tint val="66000"/>
                  <a:satMod val="160000"/>
                </a:srgbClr>
              </a:gs>
              <a:gs pos="50000">
                <a:srgbClr val="A9CBA9">
                  <a:tint val="44500"/>
                  <a:satMod val="160000"/>
                </a:srgbClr>
              </a:gs>
              <a:gs pos="100000">
                <a:srgbClr val="A9CBA9">
                  <a:tint val="23500"/>
                  <a:satMod val="160000"/>
                </a:srgbClr>
              </a:gs>
            </a:gsLst>
            <a:lin ang="8100000" scaled="1"/>
            <a:tileRect/>
          </a:grad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1000"/>
              </a:spcAft>
            </a:pPr>
            <a:r>
              <a:rPr lang="ru-RU" b="1" spc="50" dirty="0" smtClean="0">
                <a:ln w="9525">
                  <a:prstDash val="dash"/>
                </a:ln>
                <a:solidFill>
                  <a:srgbClr val="FF0000"/>
                </a:solidFill>
                <a:latin typeface="Times New Roman" pitchFamily="18" charset="0"/>
                <a:cs typeface="Times New Roman" pitchFamily="18" charset="0"/>
              </a:rPr>
              <a:t>0 – 4 балла  – «2»</a:t>
            </a:r>
          </a:p>
          <a:p>
            <a:pPr>
              <a:lnSpc>
                <a:spcPct val="115000"/>
              </a:lnSpc>
              <a:spcAft>
                <a:spcPts val="1000"/>
              </a:spcAft>
            </a:pPr>
            <a:r>
              <a:rPr lang="ru-RU" b="1" spc="50" dirty="0" smtClean="0">
                <a:ln w="9525">
                  <a:prstDash val="dash"/>
                </a:ln>
                <a:solidFill>
                  <a:srgbClr val="FF0000"/>
                </a:solidFill>
                <a:latin typeface="Times New Roman" pitchFamily="18" charset="0"/>
                <a:cs typeface="Times New Roman" pitchFamily="18" charset="0"/>
              </a:rPr>
              <a:t>5– 6 баллов – «3»</a:t>
            </a:r>
          </a:p>
          <a:p>
            <a:pPr>
              <a:lnSpc>
                <a:spcPct val="115000"/>
              </a:lnSpc>
              <a:spcAft>
                <a:spcPts val="1000"/>
              </a:spcAft>
            </a:pPr>
            <a:r>
              <a:rPr lang="ru-RU" b="1" spc="50" dirty="0" smtClean="0">
                <a:ln w="9525">
                  <a:prstDash val="dash"/>
                </a:ln>
                <a:solidFill>
                  <a:srgbClr val="FF0000"/>
                </a:solidFill>
                <a:latin typeface="Times New Roman" pitchFamily="18" charset="0"/>
                <a:cs typeface="Times New Roman" pitchFamily="18" charset="0"/>
              </a:rPr>
              <a:t>7– 8 баллов – «4»</a:t>
            </a:r>
          </a:p>
          <a:p>
            <a:pPr>
              <a:lnSpc>
                <a:spcPct val="115000"/>
              </a:lnSpc>
              <a:spcAft>
                <a:spcPts val="1000"/>
              </a:spcAft>
            </a:pPr>
            <a:r>
              <a:rPr lang="ru-RU" b="1" spc="50" dirty="0" smtClean="0">
                <a:ln w="9525">
                  <a:prstDash val="dash"/>
                </a:ln>
                <a:solidFill>
                  <a:srgbClr val="FF0000"/>
                </a:solidFill>
                <a:latin typeface="Times New Roman" pitchFamily="18" charset="0"/>
                <a:cs typeface="Times New Roman" pitchFamily="18" charset="0"/>
              </a:rPr>
              <a:t>9 – 10 баллов – «5»</a:t>
            </a:r>
          </a:p>
          <a:p>
            <a:pPr>
              <a:defRPr/>
            </a:pPr>
            <a:endParaRPr lang="ru-RU" dirty="0">
              <a:latin typeface="Times New Roman" pitchFamily="18" charset="0"/>
              <a:cs typeface="Times New Roman" pitchFamily="18" charset="0"/>
            </a:endParaRPr>
          </a:p>
        </p:txBody>
      </p:sp>
      <p:pic>
        <p:nvPicPr>
          <p:cNvPr id="50" name="Picture 6" descr="C:\Users\User\Desktop\оценивание\skrepki\skrepki\Скрепки\KW_butterflyclip2.png"/>
          <p:cNvPicPr>
            <a:picLocks noChangeAspect="1" noChangeArrowheads="1"/>
          </p:cNvPicPr>
          <p:nvPr/>
        </p:nvPicPr>
        <p:blipFill>
          <a:blip r:embed="rId4" cstate="print"/>
          <a:srcRect/>
          <a:stretch>
            <a:fillRect/>
          </a:stretch>
        </p:blipFill>
        <p:spPr bwMode="auto">
          <a:xfrm rot="21389630">
            <a:off x="2452976" y="1076118"/>
            <a:ext cx="806683" cy="1372600"/>
          </a:xfrm>
          <a:prstGeom prst="rect">
            <a:avLst/>
          </a:prstGeom>
          <a:noFill/>
        </p:spPr>
      </p:pic>
      <p:cxnSp>
        <p:nvCxnSpPr>
          <p:cNvPr id="51" name="Прямая со стрелкой 50"/>
          <p:cNvCxnSpPr/>
          <p:nvPr/>
        </p:nvCxnSpPr>
        <p:spPr>
          <a:xfrm>
            <a:off x="6372200" y="1340768"/>
            <a:ext cx="72008" cy="288032"/>
          </a:xfrm>
          <a:prstGeom prst="straightConnector1">
            <a:avLst/>
          </a:prstGeom>
          <a:ln>
            <a:solidFill>
              <a:srgbClr val="FFFF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H="1">
            <a:off x="1763688" y="1484784"/>
            <a:ext cx="72008" cy="288032"/>
          </a:xfrm>
          <a:prstGeom prst="straightConnector1">
            <a:avLst/>
          </a:prstGeom>
          <a:ln>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BD9B2"/>
            </a:gs>
            <a:gs pos="50000">
              <a:schemeClr val="accent1">
                <a:shade val="67500"/>
                <a:satMod val="115000"/>
              </a:schemeClr>
            </a:gs>
            <a:gs pos="88000">
              <a:schemeClr val="accent1">
                <a:shade val="100000"/>
                <a:satMod val="115000"/>
              </a:schemeClr>
            </a:gs>
          </a:gsLst>
          <a:lin ang="6600000" scaled="0"/>
          <a:tileRect/>
        </a:gradFill>
        <a:effectLst/>
      </p:bgPr>
    </p:bg>
    <p:spTree>
      <p:nvGrpSpPr>
        <p:cNvPr id="1" name=""/>
        <p:cNvGrpSpPr/>
        <p:nvPr/>
      </p:nvGrpSpPr>
      <p:grpSpPr>
        <a:xfrm>
          <a:off x="0" y="0"/>
          <a:ext cx="0" cy="0"/>
          <a:chOff x="0" y="0"/>
          <a:chExt cx="0" cy="0"/>
        </a:xfrm>
      </p:grpSpPr>
      <p:sp>
        <p:nvSpPr>
          <p:cNvPr id="57" name="Прямоугольник с двумя скругленными противолежащими углами 56"/>
          <p:cNvSpPr/>
          <p:nvPr/>
        </p:nvSpPr>
        <p:spPr>
          <a:xfrm>
            <a:off x="331658" y="188639"/>
            <a:ext cx="8753026" cy="5997915"/>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6600" b="1" cap="all" dirty="0" err="1" smtClean="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Критериальное</a:t>
            </a:r>
            <a:r>
              <a:rPr lang="ru-RU" sz="6600" b="1" cap="all" dirty="0" smtClean="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a:t>
            </a:r>
          </a:p>
          <a:p>
            <a:pPr algn="ctr">
              <a:defRPr/>
            </a:pPr>
            <a:r>
              <a:rPr lang="ru-RU" sz="6600" b="1" cap="all" dirty="0" smtClean="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оценивание</a:t>
            </a:r>
            <a:endParaRPr lang="ru-RU" sz="6600" b="1" cap="all" dirty="0">
              <a:ln w="9000" cmpd="sng">
                <a:solidFill>
                  <a:schemeClr val="accent4">
                    <a:shade val="50000"/>
                    <a:satMod val="120000"/>
                  </a:schemeClr>
                </a:solidFill>
                <a:prstDash val="solid"/>
              </a:ln>
              <a:solidFill>
                <a:srgbClr val="0070C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endParaRPr>
          </a:p>
        </p:txBody>
      </p:sp>
      <p:pic>
        <p:nvPicPr>
          <p:cNvPr id="15" name="Picture 13" descr="D:\галина\Рабочий стол\рисунки\kids_bottom_2.gif">
            <a:hlinkClick r:id="rId4" action="ppaction://hlinkfile"/>
          </p:cNvPr>
          <p:cNvPicPr>
            <a:picLocks noChangeAspect="1" noChangeArrowheads="1"/>
          </p:cNvPicPr>
          <p:nvPr/>
        </p:nvPicPr>
        <p:blipFill>
          <a:blip r:embed="rId5" cstate="print"/>
          <a:srcRect/>
          <a:stretch>
            <a:fillRect/>
          </a:stretch>
        </p:blipFill>
        <p:spPr bwMode="auto">
          <a:xfrm flipH="1">
            <a:off x="7698324" y="5694170"/>
            <a:ext cx="1285884" cy="1016078"/>
          </a:xfrm>
          <a:prstGeom prst="rect">
            <a:avLst/>
          </a:prstGeom>
          <a:noFill/>
        </p:spPr>
      </p:pic>
      <p:grpSp>
        <p:nvGrpSpPr>
          <p:cNvPr id="13" name="Группа 74"/>
          <p:cNvGrpSpPr/>
          <p:nvPr/>
        </p:nvGrpSpPr>
        <p:grpSpPr>
          <a:xfrm>
            <a:off x="208543" y="548680"/>
            <a:ext cx="468000" cy="5594964"/>
            <a:chOff x="2714612" y="909188"/>
            <a:chExt cx="428628" cy="5584543"/>
          </a:xfrm>
        </p:grpSpPr>
        <p:sp>
          <p:nvSpPr>
            <p:cNvPr id="17" name="Кольцо 16"/>
            <p:cNvSpPr/>
            <p:nvPr/>
          </p:nvSpPr>
          <p:spPr>
            <a:xfrm>
              <a:off x="2714612" y="92156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8" name="Кольцо 17"/>
            <p:cNvSpPr/>
            <p:nvPr/>
          </p:nvSpPr>
          <p:spPr>
            <a:xfrm>
              <a:off x="2972888" y="1207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9" name="Арка 18"/>
            <p:cNvSpPr/>
            <p:nvPr/>
          </p:nvSpPr>
          <p:spPr>
            <a:xfrm rot="1673391">
              <a:off x="2723005" y="90918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0" name="Кольцо 19"/>
            <p:cNvSpPr/>
            <p:nvPr/>
          </p:nvSpPr>
          <p:spPr>
            <a:xfrm>
              <a:off x="2714612" y="138916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1" name="Кольцо 20"/>
            <p:cNvSpPr/>
            <p:nvPr/>
          </p:nvSpPr>
          <p:spPr>
            <a:xfrm>
              <a:off x="2972888" y="1674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2" name="Арка 21"/>
            <p:cNvSpPr/>
            <p:nvPr/>
          </p:nvSpPr>
          <p:spPr>
            <a:xfrm rot="1673391">
              <a:off x="2723005" y="137678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3" name="Кольцо 22"/>
            <p:cNvSpPr/>
            <p:nvPr/>
          </p:nvSpPr>
          <p:spPr>
            <a:xfrm>
              <a:off x="2714612" y="18567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4" name="Кольцо 23"/>
            <p:cNvSpPr/>
            <p:nvPr/>
          </p:nvSpPr>
          <p:spPr>
            <a:xfrm>
              <a:off x="2972888" y="2142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5" name="Арка 24"/>
            <p:cNvSpPr/>
            <p:nvPr/>
          </p:nvSpPr>
          <p:spPr>
            <a:xfrm rot="1673391">
              <a:off x="2723005" y="184437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6" name="Кольцо 25"/>
            <p:cNvSpPr/>
            <p:nvPr/>
          </p:nvSpPr>
          <p:spPr>
            <a:xfrm>
              <a:off x="2714612" y="232434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7" name="Кольцо 26"/>
            <p:cNvSpPr/>
            <p:nvPr/>
          </p:nvSpPr>
          <p:spPr>
            <a:xfrm>
              <a:off x="2972888" y="261010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8" name="Арка 27"/>
            <p:cNvSpPr/>
            <p:nvPr/>
          </p:nvSpPr>
          <p:spPr>
            <a:xfrm rot="1673391">
              <a:off x="2723005" y="231197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29" name="Кольцо 28"/>
            <p:cNvSpPr/>
            <p:nvPr/>
          </p:nvSpPr>
          <p:spPr>
            <a:xfrm>
              <a:off x="2714612" y="279194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0" name="Кольцо 29"/>
            <p:cNvSpPr/>
            <p:nvPr/>
          </p:nvSpPr>
          <p:spPr>
            <a:xfrm>
              <a:off x="2972888" y="307769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1" name="Арка 30"/>
            <p:cNvSpPr/>
            <p:nvPr/>
          </p:nvSpPr>
          <p:spPr>
            <a:xfrm rot="1673391">
              <a:off x="2723005" y="277956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2" name="Кольцо 31"/>
            <p:cNvSpPr/>
            <p:nvPr/>
          </p:nvSpPr>
          <p:spPr>
            <a:xfrm>
              <a:off x="2714612" y="325953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3" name="Кольцо 32"/>
            <p:cNvSpPr/>
            <p:nvPr/>
          </p:nvSpPr>
          <p:spPr>
            <a:xfrm>
              <a:off x="2972888" y="354528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4" name="Арка 33"/>
            <p:cNvSpPr/>
            <p:nvPr/>
          </p:nvSpPr>
          <p:spPr>
            <a:xfrm rot="1673391">
              <a:off x="2723005" y="324715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5" name="Кольцо 34"/>
            <p:cNvSpPr/>
            <p:nvPr/>
          </p:nvSpPr>
          <p:spPr>
            <a:xfrm>
              <a:off x="2714612" y="372713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6" name="Кольцо 35"/>
            <p:cNvSpPr/>
            <p:nvPr/>
          </p:nvSpPr>
          <p:spPr>
            <a:xfrm>
              <a:off x="2972888" y="401288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7" name="Арка 36"/>
            <p:cNvSpPr/>
            <p:nvPr/>
          </p:nvSpPr>
          <p:spPr>
            <a:xfrm rot="1673391">
              <a:off x="2723005" y="3714752"/>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8" name="Кольцо 37"/>
            <p:cNvSpPr/>
            <p:nvPr/>
          </p:nvSpPr>
          <p:spPr>
            <a:xfrm>
              <a:off x="2714612" y="419472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39" name="Кольцо 38"/>
            <p:cNvSpPr/>
            <p:nvPr/>
          </p:nvSpPr>
          <p:spPr>
            <a:xfrm>
              <a:off x="2972888" y="448047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0" name="Арка 39"/>
            <p:cNvSpPr/>
            <p:nvPr/>
          </p:nvSpPr>
          <p:spPr>
            <a:xfrm rot="1673391">
              <a:off x="2723005" y="4182346"/>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1" name="Кольцо 40"/>
            <p:cNvSpPr/>
            <p:nvPr/>
          </p:nvSpPr>
          <p:spPr>
            <a:xfrm>
              <a:off x="2714612" y="466231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2" name="Кольцо 41"/>
            <p:cNvSpPr/>
            <p:nvPr/>
          </p:nvSpPr>
          <p:spPr>
            <a:xfrm>
              <a:off x="2972888" y="4948071"/>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3" name="Арка 42"/>
            <p:cNvSpPr/>
            <p:nvPr/>
          </p:nvSpPr>
          <p:spPr>
            <a:xfrm rot="1673391">
              <a:off x="2723005" y="4649940"/>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4" name="Кольцо 43"/>
            <p:cNvSpPr/>
            <p:nvPr/>
          </p:nvSpPr>
          <p:spPr>
            <a:xfrm>
              <a:off x="2714612" y="512991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5" name="Кольцо 44"/>
            <p:cNvSpPr/>
            <p:nvPr/>
          </p:nvSpPr>
          <p:spPr>
            <a:xfrm>
              <a:off x="2972888" y="541566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6" name="Арка 45"/>
            <p:cNvSpPr/>
            <p:nvPr/>
          </p:nvSpPr>
          <p:spPr>
            <a:xfrm rot="1673391">
              <a:off x="2723005" y="511753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7" name="Кольцо 46"/>
            <p:cNvSpPr/>
            <p:nvPr/>
          </p:nvSpPr>
          <p:spPr>
            <a:xfrm>
              <a:off x="2714612" y="5597507"/>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8" name="Кольцо 47"/>
            <p:cNvSpPr/>
            <p:nvPr/>
          </p:nvSpPr>
          <p:spPr>
            <a:xfrm>
              <a:off x="2972888" y="5883259"/>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49" name="Арка 48"/>
            <p:cNvSpPr/>
            <p:nvPr/>
          </p:nvSpPr>
          <p:spPr>
            <a:xfrm rot="1673391">
              <a:off x="2723005" y="5585128"/>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0" name="Кольцо 49"/>
            <p:cNvSpPr/>
            <p:nvPr/>
          </p:nvSpPr>
          <p:spPr>
            <a:xfrm>
              <a:off x="2714612" y="6065103"/>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1" name="Кольцо 50"/>
            <p:cNvSpPr/>
            <p:nvPr/>
          </p:nvSpPr>
          <p:spPr>
            <a:xfrm>
              <a:off x="2972888" y="6350855"/>
              <a:ext cx="112758" cy="142876"/>
            </a:xfrm>
            <a:prstGeom prst="don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52" name="Арка 51"/>
            <p:cNvSpPr/>
            <p:nvPr/>
          </p:nvSpPr>
          <p:spPr>
            <a:xfrm rot="1673391">
              <a:off x="2723005" y="6052724"/>
              <a:ext cx="420235" cy="399950"/>
            </a:xfrm>
            <a:prstGeom prst="blockArc">
              <a:avLst>
                <a:gd name="adj1" fmla="val 10800000"/>
                <a:gd name="adj2" fmla="val 2095093"/>
                <a:gd name="adj3" fmla="val 15268"/>
              </a:avLst>
            </a:prstGeom>
            <a:solidFill>
              <a:srgbClr val="547E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cxnSp>
        <p:nvCxnSpPr>
          <p:cNvPr id="62" name="Прямая со стрелкой 61"/>
          <p:cNvCxnSpPr/>
          <p:nvPr/>
        </p:nvCxnSpPr>
        <p:spPr>
          <a:xfrm rot="16200000" flipH="1">
            <a:off x="137105" y="369515"/>
            <a:ext cx="142876" cy="71438"/>
          </a:xfrm>
          <a:prstGeom prst="straightConnector1">
            <a:avLst/>
          </a:prstGeom>
          <a:ln>
            <a:solidFill>
              <a:srgbClr val="FFFF00"/>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650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251520" y="188640"/>
            <a:ext cx="8640960" cy="1944216"/>
          </a:xfrm>
          <a:prstGeom prst="round2DiagRect">
            <a:avLst>
              <a:gd name="adj1" fmla="val 19573"/>
              <a:gd name="adj2" fmla="val 264"/>
            </a:avLst>
          </a:prstGeom>
          <a:noFill/>
          <a:ln>
            <a:solidFill>
              <a:srgbClr val="FFFFFF"/>
            </a:solidFill>
          </a:ln>
          <a:effectLst>
            <a:glow rad="228600">
              <a:srgbClr val="0066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b="1" cap="all" dirty="0" err="1" smtClean="0">
                <a:ln w="9000" cmpd="sng">
                  <a:solidFill>
                    <a:schemeClr val="accent4">
                      <a:shade val="50000"/>
                      <a:satMod val="120000"/>
                    </a:schemeClr>
                  </a:solidFill>
                  <a:prstDash val="solid"/>
                </a:ln>
                <a:solidFill>
                  <a:srgbClr val="C0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Критериальное</a:t>
            </a:r>
            <a:r>
              <a:rPr lang="ru-RU" b="1" cap="all" dirty="0" smtClean="0">
                <a:ln w="9000" cmpd="sng">
                  <a:solidFill>
                    <a:schemeClr val="accent4">
                      <a:shade val="50000"/>
                      <a:satMod val="120000"/>
                    </a:schemeClr>
                  </a:solidFill>
                  <a:prstDash val="solid"/>
                </a:ln>
                <a:solidFill>
                  <a:srgbClr val="C00000"/>
                </a:solidFill>
                <a:effectLst>
                  <a:glow rad="139700">
                    <a:schemeClr val="accent2">
                      <a:satMod val="175000"/>
                      <a:alpha val="40000"/>
                    </a:schemeClr>
                  </a:glow>
                  <a:reflection blurRad="12700" stA="28000" endPos="45000" dist="1000" dir="5400000" sy="-100000" algn="bl" rotWithShape="0"/>
                </a:effectLst>
                <a:latin typeface="Times New Roman" pitchFamily="18" charset="0"/>
                <a:cs typeface="Times New Roman" pitchFamily="18" charset="0"/>
              </a:rPr>
              <a:t> оценивание </a:t>
            </a:r>
            <a:r>
              <a:rPr lang="ru-RU" sz="2800" dirty="0" smtClean="0">
                <a:solidFill>
                  <a:schemeClr val="tx1"/>
                </a:solidFill>
                <a:latin typeface="Arial Narrow" pitchFamily="34" charset="0"/>
              </a:rPr>
              <a:t>– </a:t>
            </a:r>
            <a:r>
              <a:rPr lang="ru-RU" b="1" spc="50" dirty="0" smtClean="0">
                <a:ln w="9525"/>
                <a:solidFill>
                  <a:srgbClr val="002060"/>
                </a:solidFill>
                <a:latin typeface="Times New Roman" pitchFamily="18" charset="0"/>
                <a:cs typeface="Times New Roman" pitchFamily="18" charset="0"/>
              </a:rPr>
              <a:t>это процесс, основанный на сравнении учебных достижений учащихся с четко определенными, коллективно выработанными, заранее известными всем участникам процесса критериями, соответствующими целям и содержанию образования, способствующими формированию учебно-познавательной компетентности учащихся.</a:t>
            </a:r>
            <a:endParaRPr lang="ru-RU" b="1" spc="50" dirty="0">
              <a:ln w="9525"/>
              <a:solidFill>
                <a:srgbClr val="002060"/>
              </a:solidFill>
              <a:latin typeface="Times New Roman" pitchFamily="18" charset="0"/>
              <a:cs typeface="Times New Roman" pitchFamily="18" charset="0"/>
            </a:endParaRPr>
          </a:p>
        </p:txBody>
      </p:sp>
      <p:sp>
        <p:nvSpPr>
          <p:cNvPr id="7" name="Прямоугольник с двумя скругленными противолежащими углами 6"/>
          <p:cNvSpPr/>
          <p:nvPr/>
        </p:nvSpPr>
        <p:spPr>
          <a:xfrm>
            <a:off x="754708" y="2217879"/>
            <a:ext cx="3097212" cy="1080000"/>
          </a:xfrm>
          <a:prstGeom prst="round2DiagRect">
            <a:avLst>
              <a:gd name="adj1" fmla="val 45928"/>
              <a:gd name="adj2" fmla="val 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a:solidFill>
                  <a:srgbClr val="FF0000"/>
                </a:solidFill>
                <a:latin typeface="Times New Roman" pitchFamily="18" charset="0"/>
                <a:cs typeface="Times New Roman" pitchFamily="18" charset="0"/>
              </a:rPr>
              <a:t>Формирующее (текущее) оценивание </a:t>
            </a:r>
          </a:p>
        </p:txBody>
      </p:sp>
      <p:sp>
        <p:nvSpPr>
          <p:cNvPr id="8" name="Прямоугольник с двумя скругленными противолежащими углами 7"/>
          <p:cNvSpPr/>
          <p:nvPr/>
        </p:nvSpPr>
        <p:spPr>
          <a:xfrm>
            <a:off x="5076056" y="2204343"/>
            <a:ext cx="3168650" cy="1080641"/>
          </a:xfrm>
          <a:prstGeom prst="round2DiagRect">
            <a:avLst>
              <a:gd name="adj1" fmla="val 50000"/>
              <a:gd name="adj2" fmla="val 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b="1" dirty="0">
                <a:solidFill>
                  <a:srgbClr val="FF0000"/>
                </a:solidFill>
                <a:latin typeface="Times New Roman" pitchFamily="18" charset="0"/>
                <a:cs typeface="Times New Roman" pitchFamily="18" charset="0"/>
              </a:rPr>
              <a:t>Констатирующее (итоговое) оценивание</a:t>
            </a:r>
          </a:p>
        </p:txBody>
      </p:sp>
      <p:sp>
        <p:nvSpPr>
          <p:cNvPr id="9" name="Скругленный прямоугольник 8"/>
          <p:cNvSpPr/>
          <p:nvPr/>
        </p:nvSpPr>
        <p:spPr>
          <a:xfrm>
            <a:off x="251520" y="3356992"/>
            <a:ext cx="4033838" cy="3168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265113">
              <a:defRPr/>
            </a:pPr>
            <a:endParaRPr lang="ru-RU" b="1" dirty="0">
              <a:solidFill>
                <a:srgbClr val="002060"/>
              </a:solidFill>
              <a:latin typeface="Times New Roman" pitchFamily="18" charset="0"/>
              <a:cs typeface="Times New Roman" pitchFamily="18" charset="0"/>
            </a:endParaRPr>
          </a:p>
        </p:txBody>
      </p:sp>
      <p:sp>
        <p:nvSpPr>
          <p:cNvPr id="10" name="Скругленный прямоугольник 9"/>
          <p:cNvSpPr/>
          <p:nvPr/>
        </p:nvSpPr>
        <p:spPr>
          <a:xfrm>
            <a:off x="4788024" y="3356992"/>
            <a:ext cx="3960812" cy="31687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42913">
              <a:defRPr/>
            </a:pPr>
            <a:endParaRPr lang="ru-RU" dirty="0"/>
          </a:p>
        </p:txBody>
      </p:sp>
      <p:grpSp>
        <p:nvGrpSpPr>
          <p:cNvPr id="11" name="Группа 10"/>
          <p:cNvGrpSpPr/>
          <p:nvPr/>
        </p:nvGrpSpPr>
        <p:grpSpPr>
          <a:xfrm rot="463938">
            <a:off x="6033994" y="1951518"/>
            <a:ext cx="540000" cy="361049"/>
            <a:chOff x="7929586" y="5471218"/>
            <a:chExt cx="468000" cy="361049"/>
          </a:xfrm>
        </p:grpSpPr>
        <p:sp>
          <p:nvSpPr>
            <p:cNvPr id="12" name="Кольцо 11"/>
            <p:cNvSpPr/>
            <p:nvPr/>
          </p:nvSpPr>
          <p:spPr>
            <a:xfrm>
              <a:off x="7929586" y="5481351"/>
              <a:ext cx="123115" cy="116972"/>
            </a:xfrm>
            <a:prstGeom prst="donut">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3" name="Кольцо 12"/>
            <p:cNvSpPr/>
            <p:nvPr/>
          </p:nvSpPr>
          <p:spPr>
            <a:xfrm>
              <a:off x="8211586" y="5715295"/>
              <a:ext cx="123115" cy="116972"/>
            </a:xfrm>
            <a:prstGeom prst="donut">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4" name="Арка 13"/>
            <p:cNvSpPr/>
            <p:nvPr/>
          </p:nvSpPr>
          <p:spPr>
            <a:xfrm rot="1673391">
              <a:off x="7938750" y="5471218"/>
              <a:ext cx="458836" cy="327437"/>
            </a:xfrm>
            <a:prstGeom prst="blockArc">
              <a:avLst>
                <a:gd name="adj1" fmla="val 10800000"/>
                <a:gd name="adj2" fmla="val 2095093"/>
                <a:gd name="adj3" fmla="val 15268"/>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grpSp>
        <p:nvGrpSpPr>
          <p:cNvPr id="15" name="Группа 14"/>
          <p:cNvGrpSpPr/>
          <p:nvPr/>
        </p:nvGrpSpPr>
        <p:grpSpPr>
          <a:xfrm rot="16200000">
            <a:off x="3149106" y="2012869"/>
            <a:ext cx="540000" cy="361049"/>
            <a:chOff x="7929586" y="5471218"/>
            <a:chExt cx="468000" cy="361049"/>
          </a:xfrm>
        </p:grpSpPr>
        <p:sp>
          <p:nvSpPr>
            <p:cNvPr id="16" name="Кольцо 15"/>
            <p:cNvSpPr/>
            <p:nvPr/>
          </p:nvSpPr>
          <p:spPr>
            <a:xfrm>
              <a:off x="7929586" y="5481351"/>
              <a:ext cx="123115" cy="116972"/>
            </a:xfrm>
            <a:prstGeom prst="donut">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7" name="Кольцо 16"/>
            <p:cNvSpPr/>
            <p:nvPr/>
          </p:nvSpPr>
          <p:spPr>
            <a:xfrm>
              <a:off x="8211586" y="5715295"/>
              <a:ext cx="123115" cy="116972"/>
            </a:xfrm>
            <a:prstGeom prst="donut">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sp>
          <p:nvSpPr>
            <p:cNvPr id="18" name="Арка 17"/>
            <p:cNvSpPr/>
            <p:nvPr/>
          </p:nvSpPr>
          <p:spPr>
            <a:xfrm rot="1673391">
              <a:off x="7938750" y="5471218"/>
              <a:ext cx="458836" cy="327437"/>
            </a:xfrm>
            <a:prstGeom prst="blockArc">
              <a:avLst>
                <a:gd name="adj1" fmla="val 10800000"/>
                <a:gd name="adj2" fmla="val 2095093"/>
                <a:gd name="adj3" fmla="val 15268"/>
              </a:avLst>
            </a:prstGeom>
            <a:solidFill>
              <a:srgbClr val="0070C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solidFill>
                  <a:schemeClr val="tx1"/>
                </a:solidFill>
              </a:endParaRPr>
            </a:p>
          </p:txBody>
        </p:sp>
      </p:grpSp>
      <p:pic>
        <p:nvPicPr>
          <p:cNvPr id="19" name="Picture 3" descr="C:\Users\User\Desktop\оценивание\skrepki\skrepki\Скрепки\KW_butterflyclip1.png"/>
          <p:cNvPicPr>
            <a:picLocks noChangeAspect="1" noChangeArrowheads="1"/>
          </p:cNvPicPr>
          <p:nvPr/>
        </p:nvPicPr>
        <p:blipFill>
          <a:blip r:embed="rId3" cstate="print"/>
          <a:srcRect/>
          <a:stretch>
            <a:fillRect/>
          </a:stretch>
        </p:blipFill>
        <p:spPr bwMode="auto">
          <a:xfrm rot="20811996">
            <a:off x="7556240" y="2910238"/>
            <a:ext cx="617860" cy="985838"/>
          </a:xfrm>
          <a:prstGeom prst="rect">
            <a:avLst/>
          </a:prstGeom>
          <a:noFill/>
        </p:spPr>
      </p:pic>
      <p:pic>
        <p:nvPicPr>
          <p:cNvPr id="20" name="Picture 5" descr="C:\Users\User\Desktop\оценивание\skrepki\skrepki\Скрепки\KW_butterflyclip3.png"/>
          <p:cNvPicPr>
            <a:picLocks noChangeAspect="1" noChangeArrowheads="1"/>
          </p:cNvPicPr>
          <p:nvPr/>
        </p:nvPicPr>
        <p:blipFill>
          <a:blip r:embed="rId4" cstate="print"/>
          <a:srcRect/>
          <a:stretch>
            <a:fillRect/>
          </a:stretch>
        </p:blipFill>
        <p:spPr bwMode="auto">
          <a:xfrm rot="1164280">
            <a:off x="891197" y="2778150"/>
            <a:ext cx="573087" cy="914400"/>
          </a:xfrm>
          <a:prstGeom prst="rect">
            <a:avLst/>
          </a:prstGeom>
          <a:noFill/>
        </p:spPr>
      </p:pic>
      <p:graphicFrame>
        <p:nvGraphicFramePr>
          <p:cNvPr id="2" name="Таблица 1"/>
          <p:cNvGraphicFramePr>
            <a:graphicFrameLocks noGrp="1"/>
          </p:cNvGraphicFramePr>
          <p:nvPr>
            <p:extLst>
              <p:ext uri="{D42A27DB-BD31-4B8C-83A1-F6EECF244321}">
                <p14:modId xmlns:p14="http://schemas.microsoft.com/office/powerpoint/2010/main" val="2922278771"/>
              </p:ext>
            </p:extLst>
          </p:nvPr>
        </p:nvGraphicFramePr>
        <p:xfrm>
          <a:off x="251520" y="3645024"/>
          <a:ext cx="4033838" cy="2678430"/>
        </p:xfrm>
        <a:graphic>
          <a:graphicData uri="http://schemas.openxmlformats.org/drawingml/2006/table">
            <a:tbl>
              <a:tblPr firstRow="1" firstCol="1" bandRow="1">
                <a:tableStyleId>{5C22544A-7EE6-4342-B048-85BDC9FD1C3A}</a:tableStyleId>
              </a:tblPr>
              <a:tblGrid>
                <a:gridCol w="4033838"/>
              </a:tblGrid>
              <a:tr h="0">
                <a:tc>
                  <a:txBody>
                    <a:bodyPr/>
                    <a:lstStyle/>
                    <a:p>
                      <a:pPr>
                        <a:lnSpc>
                          <a:spcPct val="115000"/>
                        </a:lnSpc>
                        <a:spcAft>
                          <a:spcPts val="0"/>
                        </a:spcAft>
                      </a:pPr>
                      <a:r>
                        <a:rPr lang="ru-RU" sz="1300" dirty="0">
                          <a:solidFill>
                            <a:schemeClr val="tx1"/>
                          </a:solidFill>
                          <a:effectLst/>
                        </a:rPr>
                        <a:t>производится в ходе обучения (с помощью небольших самостоятельных работ, тестов и т.д.)</a:t>
                      </a:r>
                      <a:endParaRPr lang="ru-RU" sz="1300" dirty="0">
                        <a:solidFill>
                          <a:schemeClr val="tx1"/>
                        </a:solidFill>
                        <a:effectLst/>
                        <a:latin typeface="Calibri"/>
                        <a:ea typeface="Calibri"/>
                        <a:cs typeface="Times New Roman"/>
                      </a:endParaRPr>
                    </a:p>
                  </a:txBody>
                  <a:tcPr marL="66675" marR="66675" marT="66675" marB="66675">
                    <a:noFill/>
                  </a:tcPr>
                </a:tc>
              </a:tr>
              <a:tr h="0">
                <a:tc>
                  <a:txBody>
                    <a:bodyPr/>
                    <a:lstStyle/>
                    <a:p>
                      <a:pPr>
                        <a:lnSpc>
                          <a:spcPct val="115000"/>
                        </a:lnSpc>
                        <a:spcAft>
                          <a:spcPts val="0"/>
                        </a:spcAft>
                      </a:pPr>
                      <a:r>
                        <a:rPr lang="ru-RU" sz="1300" dirty="0">
                          <a:solidFill>
                            <a:schemeClr val="tx1"/>
                          </a:solidFill>
                          <a:effectLst/>
                        </a:rPr>
                        <a:t>помогает учащемуся скорректировать свою работу, достичь более высоких результатов</a:t>
                      </a:r>
                      <a:endParaRPr lang="ru-RU" sz="1300" dirty="0">
                        <a:solidFill>
                          <a:schemeClr val="tx1"/>
                        </a:solidFill>
                        <a:effectLst/>
                        <a:latin typeface="Calibri"/>
                        <a:ea typeface="Calibri"/>
                        <a:cs typeface="Times New Roman"/>
                      </a:endParaRPr>
                    </a:p>
                  </a:txBody>
                  <a:tcPr marL="66675" marR="66675" marT="66675" marB="66675">
                    <a:noFill/>
                  </a:tcPr>
                </a:tc>
              </a:tr>
              <a:tr h="0">
                <a:tc>
                  <a:txBody>
                    <a:bodyPr/>
                    <a:lstStyle/>
                    <a:p>
                      <a:pPr>
                        <a:lnSpc>
                          <a:spcPct val="115000"/>
                        </a:lnSpc>
                        <a:spcAft>
                          <a:spcPts val="0"/>
                        </a:spcAft>
                      </a:pPr>
                      <a:r>
                        <a:rPr lang="ru-RU" sz="1300" dirty="0">
                          <a:solidFill>
                            <a:schemeClr val="tx1"/>
                          </a:solidFill>
                          <a:effectLst/>
                        </a:rPr>
                        <a:t>позволяет учителю накапливать информацию об усвоении материала каждым учеником, анализировать ее и планировать дальнейшую работу, то есть осуществлять более качественно процесс обучения</a:t>
                      </a:r>
                      <a:endParaRPr lang="ru-RU" sz="1300" dirty="0">
                        <a:solidFill>
                          <a:schemeClr val="tx1"/>
                        </a:solidFill>
                        <a:effectLst/>
                        <a:latin typeface="Calibri"/>
                        <a:ea typeface="Calibri"/>
                        <a:cs typeface="Times New Roman"/>
                      </a:endParaRPr>
                    </a:p>
                  </a:txBody>
                  <a:tcPr marL="66675" marR="66675" marT="66675" marB="66675">
                    <a:no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295334574"/>
              </p:ext>
            </p:extLst>
          </p:nvPr>
        </p:nvGraphicFramePr>
        <p:xfrm>
          <a:off x="4850060" y="3696023"/>
          <a:ext cx="3898776" cy="2450592"/>
        </p:xfrm>
        <a:graphic>
          <a:graphicData uri="http://schemas.openxmlformats.org/drawingml/2006/table">
            <a:tbl>
              <a:tblPr firstRow="1" firstCol="1" bandRow="1">
                <a:tableStyleId>{5C22544A-7EE6-4342-B048-85BDC9FD1C3A}</a:tableStyleId>
              </a:tblPr>
              <a:tblGrid>
                <a:gridCol w="3898776"/>
              </a:tblGrid>
              <a:tr h="0">
                <a:tc>
                  <a:txBody>
                    <a:bodyPr/>
                    <a:lstStyle/>
                    <a:p>
                      <a:pPr>
                        <a:lnSpc>
                          <a:spcPct val="115000"/>
                        </a:lnSpc>
                        <a:spcAft>
                          <a:spcPts val="0"/>
                        </a:spcAft>
                      </a:pPr>
                      <a:r>
                        <a:rPr lang="ru-RU" sz="1300" dirty="0">
                          <a:solidFill>
                            <a:schemeClr val="tx1"/>
                          </a:solidFill>
                          <a:effectLst/>
                        </a:rPr>
                        <a:t>в конце изученной темы или раздела (с помощью контрольной или зачётной работы)</a:t>
                      </a:r>
                      <a:endParaRPr lang="ru-RU" sz="1300" dirty="0">
                        <a:solidFill>
                          <a:schemeClr val="tx1"/>
                        </a:solidFill>
                        <a:effectLst/>
                        <a:latin typeface="Calibri"/>
                        <a:ea typeface="Calibri"/>
                        <a:cs typeface="Times New Roman"/>
                      </a:endParaRPr>
                    </a:p>
                  </a:txBody>
                  <a:tcPr marL="66675" marR="66675" marT="66675" marB="66675">
                    <a:noFill/>
                  </a:tcPr>
                </a:tc>
              </a:tr>
              <a:tr h="0">
                <a:tc>
                  <a:txBody>
                    <a:bodyPr/>
                    <a:lstStyle/>
                    <a:p>
                      <a:pPr>
                        <a:lnSpc>
                          <a:spcPct val="115000"/>
                        </a:lnSpc>
                        <a:spcAft>
                          <a:spcPts val="0"/>
                        </a:spcAft>
                      </a:pPr>
                      <a:r>
                        <a:rPr lang="ru-RU" sz="1300" dirty="0">
                          <a:solidFill>
                            <a:schemeClr val="tx1"/>
                          </a:solidFill>
                          <a:effectLst/>
                        </a:rPr>
                        <a:t>даёт возможность ученикам продемонстрировать свои достижения по изученной теме</a:t>
                      </a:r>
                      <a:endParaRPr lang="ru-RU" sz="1300" dirty="0">
                        <a:solidFill>
                          <a:schemeClr val="tx1"/>
                        </a:solidFill>
                        <a:effectLst/>
                        <a:latin typeface="Calibri"/>
                        <a:ea typeface="Calibri"/>
                        <a:cs typeface="Times New Roman"/>
                      </a:endParaRPr>
                    </a:p>
                  </a:txBody>
                  <a:tcPr marL="66675" marR="66675" marT="66675" marB="66675">
                    <a:noFill/>
                  </a:tcPr>
                </a:tc>
              </a:tr>
              <a:tr h="0">
                <a:tc>
                  <a:txBody>
                    <a:bodyPr/>
                    <a:lstStyle/>
                    <a:p>
                      <a:pPr>
                        <a:lnSpc>
                          <a:spcPct val="115000"/>
                        </a:lnSpc>
                        <a:spcAft>
                          <a:spcPts val="0"/>
                        </a:spcAft>
                      </a:pPr>
                      <a:r>
                        <a:rPr lang="ru-RU" sz="1300" dirty="0">
                          <a:solidFill>
                            <a:schemeClr val="tx1"/>
                          </a:solidFill>
                          <a:effectLst/>
                        </a:rPr>
                        <a:t>даёт возможность учителю сделать заключительное суждение о достижениях учащихся, выставить итоговые отметки</a:t>
                      </a:r>
                      <a:endParaRPr lang="ru-RU" sz="1300" dirty="0">
                        <a:solidFill>
                          <a:schemeClr val="tx1"/>
                        </a:solidFill>
                        <a:effectLst/>
                        <a:latin typeface="Calibri"/>
                        <a:ea typeface="Calibri"/>
                        <a:cs typeface="Times New Roman"/>
                      </a:endParaRPr>
                    </a:p>
                  </a:txBody>
                  <a:tcPr marL="66675" marR="66675" marT="66675" marB="66675">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2.xml><?xml version="1.0" encoding="utf-8"?>
<a:themeOverride xmlns:a="http://schemas.openxmlformats.org/drawingml/2006/main">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3.xml><?xml version="1.0" encoding="utf-8"?>
<a:themeOverride xmlns:a="http://schemas.openxmlformats.org/drawingml/2006/main">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4.xml><?xml version="1.0" encoding="utf-8"?>
<a:themeOverride xmlns:a="http://schemas.openxmlformats.org/drawingml/2006/main">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5.xml><?xml version="1.0" encoding="utf-8"?>
<a:themeOverride xmlns:a="http://schemas.openxmlformats.org/drawingml/2006/main">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ppt/theme/themeOverride6.xml><?xml version="1.0" encoding="utf-8"?>
<a:themeOverride xmlns:a="http://schemas.openxmlformats.org/drawingml/2006/main">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themeOverride>
</file>

<file path=docProps/app.xml><?xml version="1.0" encoding="utf-8"?>
<Properties xmlns="http://schemas.openxmlformats.org/officeDocument/2006/extended-properties" xmlns:vt="http://schemas.openxmlformats.org/officeDocument/2006/docPropsVTypes">
  <Template/>
  <TotalTime>4149</TotalTime>
  <Words>1861</Words>
  <Application>Microsoft Office PowerPoint</Application>
  <PresentationFormat>Экран (4:3)</PresentationFormat>
  <Paragraphs>264</Paragraphs>
  <Slides>18</Slides>
  <Notes>18</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Оформление по умолчанию</vt:lpstr>
      <vt:lpstr>Презентация PowerPoint</vt:lpstr>
      <vt:lpstr>Презентация PowerPoint</vt:lpstr>
      <vt:lpstr>Презентация PowerPoint</vt:lpstr>
      <vt:lpstr>Презентация PowerPoint</vt:lpstr>
      <vt:lpstr>достоинства</vt:lpstr>
      <vt:lpstr>недостатки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Практическая значимость критериального оценивания</vt:lpstr>
      <vt:lpstr>Критериальное оценивание позволяет:</vt:lpstr>
      <vt:lpstr>Критериальное оценивание</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Татьяна</cp:lastModifiedBy>
  <cp:revision>347</cp:revision>
  <cp:lastPrinted>2015-11-20T10:40:21Z</cp:lastPrinted>
  <dcterms:created xsi:type="dcterms:W3CDTF">2011-10-14T14:03:05Z</dcterms:created>
  <dcterms:modified xsi:type="dcterms:W3CDTF">2016-03-11T15:22:27Z</dcterms:modified>
</cp:coreProperties>
</file>