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65" r:id="rId4"/>
    <p:sldId id="257" r:id="rId5"/>
    <p:sldId id="263" r:id="rId6"/>
    <p:sldId id="264" r:id="rId7"/>
    <p:sldId id="259" r:id="rId8"/>
    <p:sldId id="266" r:id="rId9"/>
    <p:sldId id="258" r:id="rId10"/>
    <p:sldId id="267" r:id="rId11"/>
    <p:sldId id="269" r:id="rId12"/>
    <p:sldId id="270" r:id="rId13"/>
    <p:sldId id="262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9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1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0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1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1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1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1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6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4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D61308D0-072A-4596-91A1-91D76FDA4B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875D30A0-AF7F-47D4-9DBD-B9F2956A47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8136903" cy="3168352"/>
          </a:xfrm>
        </p:spPr>
        <p:txBody>
          <a:bodyPr>
            <a:normAutofit/>
          </a:bodyPr>
          <a:lstStyle/>
          <a:p>
            <a:pPr marL="18288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Консультация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«Индивидуальный образовательный маршрут» 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690048" cy="8821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ГБОУ Гимназия № 1565 «Свиблово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Дошкольное отделение 487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5576" y="5499209"/>
            <a:ext cx="7690048" cy="66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</a:rPr>
              <a:t>Москва, 2015</a:t>
            </a:r>
            <a:endParaRPr lang="ru-RU" sz="2000" b="1" kern="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ИОМ: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1. Этап наблюдения</a:t>
            </a:r>
          </a:p>
          <a:p>
            <a:pPr marL="0" indent="0">
              <a:buNone/>
            </a:pPr>
            <a:r>
              <a:rPr lang="ru-RU" b="1" dirty="0" smtClean="0"/>
              <a:t>2. Диагностический этап </a:t>
            </a:r>
          </a:p>
          <a:p>
            <a:pPr marL="0" indent="0">
              <a:buNone/>
            </a:pPr>
            <a:r>
              <a:rPr lang="ru-RU" b="1" dirty="0" smtClean="0"/>
              <a:t>3. Этап конструирования</a:t>
            </a:r>
          </a:p>
          <a:p>
            <a:pPr marL="0" indent="0">
              <a:buNone/>
            </a:pPr>
            <a:r>
              <a:rPr lang="ru-RU" b="1" dirty="0" smtClean="0"/>
              <a:t>4. Этап реализации</a:t>
            </a:r>
          </a:p>
          <a:p>
            <a:pPr marL="0" indent="0">
              <a:buNone/>
            </a:pPr>
            <a:r>
              <a:rPr lang="ru-RU" b="1" dirty="0" smtClean="0"/>
              <a:t>5. Этап итоговой </a:t>
            </a:r>
            <a:br>
              <a:rPr lang="ru-RU" b="1" dirty="0" smtClean="0"/>
            </a:br>
            <a:r>
              <a:rPr lang="ru-RU" b="1" dirty="0" smtClean="0"/>
              <a:t>    диагностики</a:t>
            </a:r>
          </a:p>
        </p:txBody>
      </p:sp>
      <p:pic>
        <p:nvPicPr>
          <p:cNvPr id="14338" name="Picture 2" descr="http://intclub.info/images/manager650/top_023807014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813" y="4365104"/>
            <a:ext cx="2656388" cy="1527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7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71326"/>
              </p:ext>
            </p:extLst>
          </p:nvPr>
        </p:nvGraphicFramePr>
        <p:xfrm>
          <a:off x="611560" y="2283530"/>
          <a:ext cx="7920879" cy="3058566"/>
        </p:xfrm>
        <a:graphic>
          <a:graphicData uri="http://schemas.openxmlformats.org/drawingml/2006/table">
            <a:tbl>
              <a:tblPr firstRow="1" firstCol="1" bandRow="1"/>
              <a:tblGrid>
                <a:gridCol w="1269414"/>
                <a:gridCol w="1068981"/>
                <a:gridCol w="1495245"/>
                <a:gridCol w="1469848"/>
                <a:gridCol w="1389391"/>
                <a:gridCol w="1228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Фамилия,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имя ребенка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личностные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психомоторные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психомоторные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коммуникативные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Матвеев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Иван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30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30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Тютин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Кирилл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30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6572" y="1700808"/>
            <a:ext cx="798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«Выявление групп дошкольников  по трудностям»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наблюдения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96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16706"/>
              </p:ext>
            </p:extLst>
          </p:nvPr>
        </p:nvGraphicFramePr>
        <p:xfrm>
          <a:off x="611559" y="1772816"/>
          <a:ext cx="8014242" cy="4330810"/>
        </p:xfrm>
        <a:graphic>
          <a:graphicData uri="http://schemas.openxmlformats.org/drawingml/2006/table">
            <a:tbl>
              <a:tblPr firstRow="1" firstCol="1" bandRow="1"/>
              <a:tblGrid>
                <a:gridCol w="1946246"/>
                <a:gridCol w="1947059"/>
                <a:gridCol w="1947059"/>
                <a:gridCol w="2173878"/>
              </a:tblGrid>
              <a:tr h="1176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Фамилия, имя ребенка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Выявленные трудности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18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(в конце сопровождения)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Тютин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Кирилл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 умение удерживать внимание, слушая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короткий 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текст,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который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читает взрослый.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Нет 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усидчивости,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низкий </a:t>
                      </a: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внимания.</a:t>
                      </a:r>
                      <a:endParaRPr lang="ru-RU" sz="20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1" y="1268760"/>
            <a:ext cx="8086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«Выявленные трудности дошкольников и их причины»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914400" y="34178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ru-RU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Диагностический этап</a:t>
            </a:r>
            <a:endParaRPr lang="ru-RU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86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Предполагаемый результат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4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развитие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социальной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компетентности</a:t>
            </a:r>
            <a:endParaRPr lang="ru-RU" sz="2400" b="1" dirty="0">
              <a:solidFill>
                <a:schemeClr val="bg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развитие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коммуникативных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навыков</a:t>
            </a:r>
            <a:endParaRPr lang="ru-RU" sz="2400" b="1" dirty="0">
              <a:solidFill>
                <a:schemeClr val="bg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приближение к адекватной самооценки</a:t>
            </a:r>
            <a:endParaRPr lang="ru-RU" sz="2400" b="1" dirty="0">
              <a:solidFill>
                <a:schemeClr val="bg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развитие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чувства </a:t>
            </a:r>
            <a:r>
              <a:rPr lang="ru-RU" sz="2400" b="1" dirty="0" err="1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самоценности</a:t>
            </a:r>
            <a:endParaRPr lang="ru-RU" sz="2400" b="1" dirty="0">
              <a:solidFill>
                <a:schemeClr val="bg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коррекция </a:t>
            </a: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имеющихся у ребенка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a typeface="Calibri"/>
                <a:cs typeface="Times New Roman"/>
              </a:rPr>
              <a:t>социально-личностных проблем</a:t>
            </a:r>
            <a:endParaRPr lang="ru-RU" sz="2400" b="1" dirty="0">
              <a:solidFill>
                <a:schemeClr val="bg2">
                  <a:lumMod val="75000"/>
                </a:schemeClr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15362" name="Picture 2" descr="http://groupava1.mycdn.me/getImage?photoId=515709785749&amp;photoType=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61048"/>
            <a:ext cx="2385814" cy="2385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81113"/>
            <a:ext cx="7772400" cy="3492103"/>
          </a:xfrm>
        </p:spPr>
        <p:txBody>
          <a:bodyPr/>
          <a:lstStyle/>
          <a:p>
            <a:pPr algn="ctr"/>
            <a:r>
              <a:rPr lang="ru-RU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внимание!</a:t>
            </a:r>
            <a:b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cap="none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всем </a:t>
            </a:r>
            <a:br>
              <a:rPr lang="ru-RU" cap="none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cap="none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творческих успехов!</a:t>
            </a:r>
            <a:endParaRPr lang="ru-RU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14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Индивидуальный образовательный </a:t>
            </a:r>
            <a:r>
              <a:rPr lang="ru-RU" sz="4000" b="1" dirty="0" smtClean="0">
                <a:solidFill>
                  <a:srgbClr val="00B050"/>
                </a:solidFill>
              </a:rPr>
              <a:t>маршрут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это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персональный путь реализации личностного потенциала ребенка (воспитанника) в образовании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 обучении.</a:t>
            </a:r>
          </a:p>
        </p:txBody>
      </p:sp>
      <p:pic>
        <p:nvPicPr>
          <p:cNvPr id="16388" name="Picture 4" descr="http://www.stevewatsononline.com/wp-content/uploads/2013/04/traffic-commu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1859223" cy="18592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2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цель ИОМ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создание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в детском саду условий, способствующих позитивной социализации дошкольников, их 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социально-личностного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которое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неразрывно связано с общими процессами интеллектуального, эмоционального, эстетического, физического и других видов развития личности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2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по социально-личностному развитию: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создать </a:t>
            </a:r>
            <a:r>
              <a:rPr lang="ru-RU" sz="2400" b="1" dirty="0"/>
              <a:t>благоприятную предметно-развивающую среду для социального развития ребенка;</a:t>
            </a:r>
          </a:p>
          <a:p>
            <a:r>
              <a:rPr lang="ru-RU" sz="2400" b="1" dirty="0" smtClean="0"/>
              <a:t>организовать </a:t>
            </a:r>
            <a:r>
              <a:rPr lang="ru-RU" sz="2400" b="1" dirty="0"/>
              <a:t>единую систему </a:t>
            </a:r>
            <a:r>
              <a:rPr lang="ru-RU" sz="2400" b="1" dirty="0" smtClean="0"/>
              <a:t>работы;</a:t>
            </a:r>
            <a:endParaRPr lang="ru-RU" sz="2400" b="1" dirty="0"/>
          </a:p>
          <a:p>
            <a:r>
              <a:rPr lang="ru-RU" sz="2400" b="1" dirty="0" smtClean="0"/>
              <a:t>совершенствовать </a:t>
            </a:r>
            <a:r>
              <a:rPr lang="ru-RU" sz="2400" b="1" dirty="0"/>
              <a:t>стиль общения педагога с </a:t>
            </a:r>
            <a:r>
              <a:rPr lang="ru-RU" sz="2400" b="1" dirty="0" smtClean="0"/>
              <a:t>ребенком;</a:t>
            </a:r>
            <a:endParaRPr lang="ru-RU" sz="2400" b="1" dirty="0"/>
          </a:p>
          <a:p>
            <a:r>
              <a:rPr lang="ru-RU" sz="2400" b="1" dirty="0" smtClean="0"/>
              <a:t>создать </a:t>
            </a:r>
            <a:r>
              <a:rPr lang="ru-RU" sz="2400" b="1" dirty="0"/>
              <a:t>условия для развития положительного отношения ребенка к себе, другим людям, окружающему миру, коммуникативной и социальной компетентности детей;</a:t>
            </a:r>
          </a:p>
          <a:p>
            <a:r>
              <a:rPr lang="ru-RU" sz="2400" b="1" dirty="0"/>
              <a:t>ф</a:t>
            </a:r>
            <a:r>
              <a:rPr lang="ru-RU" sz="2400" b="1" dirty="0" smtClean="0"/>
              <a:t>ормировать </a:t>
            </a:r>
            <a:r>
              <a:rPr lang="ru-RU" sz="2400" b="1" dirty="0"/>
              <a:t>у ребенка чувство собственного достоинства, осознания своих прав и </a:t>
            </a:r>
            <a:r>
              <a:rPr lang="ru-RU" sz="2400" b="1" dirty="0" smtClean="0"/>
              <a:t>свобод.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697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ИОМ определяется: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государственным заказом </a:t>
            </a: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потребностями и запросами родителей</a:t>
            </a: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индивидуальными функциональными возможностями и уровнем развития воспитанников</a:t>
            </a:r>
          </a:p>
          <a:p>
            <a:pPr>
              <a:spcBef>
                <a:spcPts val="1200"/>
              </a:spcBef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возможностями </a:t>
            </a:r>
            <a:b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дошкольного</a:t>
            </a:r>
            <a:b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учреждения </a:t>
            </a:r>
          </a:p>
          <a:p>
            <a:pPr marL="45720" indent="0" algn="ctr">
              <a:buNone/>
            </a:pPr>
            <a:endParaRPr lang="ru-RU" sz="38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1026" name="Picture 2" descr="http://the-nitty-gritty.biz/wp-content/uploads/2012/03/Depositphotos_2078856_X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4908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3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ИОМ разрабатываются: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детей, не усваивающих основную общеобразовательную программу дошкольного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образования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502920" indent="-457200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детей, с ограниченными возможностями здоровья,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детей-инвалидов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  <a:p>
            <a:pPr marL="502920" indent="-457200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детей с высоким интеллектуальным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развитием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ИОМ: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ea typeface="Calibri"/>
              </a:rPr>
              <a:t>развитие общей и мелкой моторики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развитие культурно-гигиенических и социально-коммуникативных навыков;</a:t>
            </a:r>
          </a:p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формирование деятельности ребенка;</a:t>
            </a:r>
          </a:p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развитие речи;</a:t>
            </a:r>
          </a:p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формирование представлений об окружающем мире;</a:t>
            </a:r>
          </a:p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формирование представлений о пространстве, времени и количестве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56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беседы, игры, занятия, чтение художественной литературы, этюды, направленные на знакомство с различными эмоциями и чувствами</a:t>
            </a:r>
          </a:p>
          <a:p>
            <a:r>
              <a:rPr lang="ru-RU" sz="2800" b="1" dirty="0"/>
              <a:t>и</a:t>
            </a:r>
            <a:r>
              <a:rPr lang="ru-RU" sz="2800" b="1" dirty="0" smtClean="0"/>
              <a:t>гры, упражнения и тренинги </a:t>
            </a:r>
          </a:p>
          <a:p>
            <a:r>
              <a:rPr lang="ru-RU" sz="2800" b="1" dirty="0" smtClean="0"/>
              <a:t>занятия, игры и упражнения на развитие психических процессов</a:t>
            </a:r>
          </a:p>
          <a:p>
            <a:r>
              <a:rPr lang="ru-RU" sz="2800" b="1" dirty="0"/>
              <a:t>п</a:t>
            </a:r>
            <a:r>
              <a:rPr lang="ru-RU" sz="2800" b="1" dirty="0" smtClean="0"/>
              <a:t>риемы арт-терапии</a:t>
            </a:r>
          </a:p>
          <a:p>
            <a:r>
              <a:rPr lang="ru-RU" sz="2800" b="1" dirty="0" smtClean="0"/>
              <a:t>релаксационные </a:t>
            </a:r>
            <a:r>
              <a:rPr lang="ru-RU" sz="2800" b="1" dirty="0" err="1" smtClean="0"/>
              <a:t>психогимнастические</a:t>
            </a:r>
            <a:r>
              <a:rPr lang="ru-RU" sz="2800" b="1" dirty="0" smtClean="0"/>
              <a:t>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19592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ИОМ: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ru-RU" sz="2800" b="1" dirty="0" smtClean="0"/>
              <a:t>принцип опоры на обучаемость ребенка</a:t>
            </a:r>
          </a:p>
          <a:p>
            <a:r>
              <a:rPr lang="ru-RU" sz="2800" b="1" dirty="0" smtClean="0"/>
              <a:t>принцип соотнесения уровня актуального развития и зоны ближайшего развития</a:t>
            </a:r>
          </a:p>
          <a:p>
            <a:r>
              <a:rPr lang="ru-RU" sz="2800" b="1" dirty="0" smtClean="0"/>
              <a:t>принцип соблюдения интересов ребенка</a:t>
            </a:r>
          </a:p>
          <a:p>
            <a:r>
              <a:rPr lang="ru-RU" sz="2800" b="1" dirty="0" smtClean="0"/>
              <a:t>принцип тесного взаимодействия;</a:t>
            </a:r>
          </a:p>
          <a:p>
            <a:r>
              <a:rPr lang="ru-RU" sz="2800" b="1" dirty="0" smtClean="0"/>
              <a:t>принцип непрерывности</a:t>
            </a:r>
          </a:p>
          <a:p>
            <a:r>
              <a:rPr lang="ru-RU" sz="2800" b="1" dirty="0" smtClean="0"/>
              <a:t>принцип отказа от усредненного нормирования</a:t>
            </a:r>
          </a:p>
          <a:p>
            <a:r>
              <a:rPr lang="ru-RU" sz="2800" b="1" dirty="0" smtClean="0"/>
              <a:t>принцип опоры на детскую субкультуру</a:t>
            </a:r>
          </a:p>
        </p:txBody>
      </p:sp>
    </p:spTree>
    <p:extLst>
      <p:ext uri="{BB962C8B-B14F-4D97-AF65-F5344CB8AC3E}">
        <p14:creationId xmlns:p14="http://schemas.microsoft.com/office/powerpoint/2010/main" val="17411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1126</TotalTime>
  <Words>378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Консультация  «Индивидуальный образовательный маршрут» </vt:lpstr>
      <vt:lpstr>Презентация PowerPoint</vt:lpstr>
      <vt:lpstr>Основная цель ИОМ</vt:lpstr>
      <vt:lpstr>Задачи по социально-личностному развитию:</vt:lpstr>
      <vt:lpstr>ИОМ определяется:</vt:lpstr>
      <vt:lpstr>ИОМ разрабатываются:</vt:lpstr>
      <vt:lpstr>Направления ИОМ:</vt:lpstr>
      <vt:lpstr>Методы:</vt:lpstr>
      <vt:lpstr>Принципы ИОМ:</vt:lpstr>
      <vt:lpstr>Этапы ИОМ:</vt:lpstr>
      <vt:lpstr>Этап наблюдения</vt:lpstr>
      <vt:lpstr>Презентация PowerPoint</vt:lpstr>
      <vt:lpstr>Предполагаемый результат</vt:lpstr>
      <vt:lpstr>Спасибо за внимание!  Желаю всем  творческих успехов!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</dc:title>
  <dc:creator>дом</dc:creator>
  <cp:lastModifiedBy>Marina</cp:lastModifiedBy>
  <cp:revision>55</cp:revision>
  <dcterms:created xsi:type="dcterms:W3CDTF">2014-11-03T07:54:09Z</dcterms:created>
  <dcterms:modified xsi:type="dcterms:W3CDTF">2015-10-29T08:55:53Z</dcterms:modified>
</cp:coreProperties>
</file>