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0" r:id="rId9"/>
    <p:sldId id="261" r:id="rId10"/>
  </p:sldIdLst>
  <p:sldSz cx="9144000" cy="6858000" type="screen4x3"/>
  <p:notesSz cx="6858000" cy="9144000"/>
  <p:custShowLst>
    <p:custShow name="Произвольный показ 1" id="0">
      <p:sldLst>
        <p:sld r:id="rId2"/>
        <p:sld r:id="rId9"/>
        <p:sld r:id="rId10"/>
        <p:sld r:id="rId3"/>
        <p:sld r:id="rId4"/>
        <p:sld r:id="rId5"/>
        <p:sld r:id="rId6"/>
      </p:sldLst>
    </p:custShow>
  </p:custShow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04" autoAdjust="0"/>
    <p:restoredTop sz="94700" autoAdjust="0"/>
  </p:normalViewPr>
  <p:slideViewPr>
    <p:cSldViewPr>
      <p:cViewPr varScale="1">
        <p:scale>
          <a:sx n="78" d="100"/>
          <a:sy n="78" d="100"/>
        </p:scale>
        <p:origin x="-274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2526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CC5377-B50B-4FBD-BD27-DC3C6BFA1825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8D3FC5-3D88-454E-8568-E89BB14278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FD3B3-863A-4103-808B-62EF398F7B8F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885EB9-BD17-48A3-B709-0FFC598B0E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885EB9-BD17-48A3-B709-0FFC598B0ECD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8EEF4-0A58-4300-B8EC-2D58B681703D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1AC3-25D7-47C6-8210-0E421B6E5B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8EEF4-0A58-4300-B8EC-2D58B681703D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1AC3-25D7-47C6-8210-0E421B6E5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8EEF4-0A58-4300-B8EC-2D58B681703D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1AC3-25D7-47C6-8210-0E421B6E5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8EEF4-0A58-4300-B8EC-2D58B681703D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1AC3-25D7-47C6-8210-0E421B6E5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8EEF4-0A58-4300-B8EC-2D58B681703D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B2F1AC3-25D7-47C6-8210-0E421B6E5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8EEF4-0A58-4300-B8EC-2D58B681703D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1AC3-25D7-47C6-8210-0E421B6E5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8EEF4-0A58-4300-B8EC-2D58B681703D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1AC3-25D7-47C6-8210-0E421B6E5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8EEF4-0A58-4300-B8EC-2D58B681703D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1AC3-25D7-47C6-8210-0E421B6E5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8EEF4-0A58-4300-B8EC-2D58B681703D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1AC3-25D7-47C6-8210-0E421B6E5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8EEF4-0A58-4300-B8EC-2D58B681703D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1AC3-25D7-47C6-8210-0E421B6E5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8EEF4-0A58-4300-B8EC-2D58B681703D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F1AC3-25D7-47C6-8210-0E421B6E5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C78EEF4-0A58-4300-B8EC-2D58B681703D}" type="datetimeFigureOut">
              <a:rPr lang="ru-RU" smtClean="0"/>
              <a:pPr/>
              <a:t>08.11.2013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B2F1AC3-25D7-47C6-8210-0E421B6E5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2.bp.blogspot.com/_8Ku0Q3rZmAc/SsJkP1fmegI/AAAAAAAAAUE/ZzpM35XNqNY/s1600-h/%D0%A0%D0%B8%D1%81%D1%83%D0%BD%D0%BE%D0%BA2.pn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85750"/>
            <a:ext cx="7632700" cy="14890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/>
              <a:t>история возникновения письма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1506" name="Picture 2" descr="http://img-fotki.yandex.ru/get/41/leeny2.3/0_184d9_92804cd8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700808"/>
            <a:ext cx="6192688" cy="376671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F:\документы\Downloads\0005-005-Iz-istorii-pism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488" cy="672336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Узелковое письмо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77281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400" dirty="0" smtClean="0"/>
              <a:t>Узелковое письмо считается одним из древнейших способов тайнописи.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000372"/>
            <a:ext cx="4572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Этот вид шифрования представлял из себя шнур или веревку с последовательно завязанными на ней узлами. Каждый узел отличался по способу завязывания. Например, два узла вместе, означали слово «да", три узла – «нет", четыре узла – «опасность" и т.д. </a:t>
            </a:r>
            <a:endParaRPr lang="ru-RU" sz="2400" dirty="0"/>
          </a:p>
        </p:txBody>
      </p:sp>
      <p:pic>
        <p:nvPicPr>
          <p:cNvPr id="3073" name="Picture 1" descr="F:\документы\Downloads\1212278158_i-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268760"/>
            <a:ext cx="2714625" cy="47625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4810" y="714356"/>
            <a:ext cx="4572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u="sng" dirty="0" smtClean="0"/>
              <a:t>БЕРЕСТЯНЫЕ ГРАМОТЫ</a:t>
            </a:r>
            <a:r>
              <a:rPr lang="ru-RU" sz="2800" b="1" dirty="0" smtClean="0"/>
              <a:t> </a:t>
            </a:r>
            <a:r>
              <a:rPr lang="ru-RU" sz="2800" dirty="0" smtClean="0"/>
              <a:t>– письма, записки, документы 11–15 вв., написанные на внутренней стороне отделенного слоя березовой коры (бересте).</a:t>
            </a:r>
          </a:p>
        </p:txBody>
      </p:sp>
      <p:pic>
        <p:nvPicPr>
          <p:cNvPr id="2049" name="Picture 1" descr="F:\документы\Downloads\ce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5794"/>
            <a:ext cx="4182849" cy="509261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7984" y="548680"/>
            <a:ext cx="4572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u="sng" dirty="0" smtClean="0"/>
              <a:t>Пергамент</a:t>
            </a:r>
            <a:r>
              <a:rPr lang="ru-RU" dirty="0" smtClean="0"/>
              <a:t> имел целый ряд преимуществ и всего один недостаток. Преимущества заключались в прочности и долговечности материала. Чернильную надпись на пергаменте можно было смыть и использовать полотнище повторно. Срок службы пергамента был неограниченным. Книгу, написанную на пергаменте, можно было свернуть в свиток, сложить вдвое или вчетверо. Пергамент не темнел, не пересыхал, не трескался и не ломался. Полотнища пергамента можно было сшивать, получая листы очень большого размера. </a:t>
            </a:r>
            <a:endParaRPr lang="ru-RU" dirty="0"/>
          </a:p>
        </p:txBody>
      </p:sp>
      <p:pic>
        <p:nvPicPr>
          <p:cNvPr id="1025" name="Picture 1" descr="F:\документы\Downloads\dante_code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48680"/>
            <a:ext cx="3662824" cy="511256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357686" y="485776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/>
              <a:t>Недостаток пергамента заключался в трудоемкости производства, что приводило к его непомерной дороговизне.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55976" y="18864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u="sng" dirty="0" smtClean="0"/>
              <a:t>Глиняная табличка </a:t>
            </a:r>
            <a:r>
              <a:rPr lang="ru-RU" dirty="0" smtClean="0"/>
              <a:t>— древнейший письменный инструмент. Глиняные таблички появились там, где возникла первая письменность, — в Египте и Месопотамии. Они представляли собой деревянные дощечки со слоем сырой глины на лицевой поверхности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427984" y="2564904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/>
              <a:t>На глиняной табличке писали тростниковыми или костяными палочками. Затем табличку подсушивали. Благодаря тому, что слой глины был достаточно тонким, табличка при высыхании не растрескивалась и сохранялась в целости довольно долго. Надпись стирали, смачивая табличку водой и выравнивали глиняную поверхность.</a:t>
            </a:r>
            <a:endParaRPr lang="ru-RU" dirty="0"/>
          </a:p>
        </p:txBody>
      </p:sp>
      <p:pic>
        <p:nvPicPr>
          <p:cNvPr id="21506" name="Picture 2" descr="F:\документы\Downloads\sumer-writ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24744"/>
            <a:ext cx="4110574" cy="316835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427984" y="508518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/>
              <a:t>Если же письмена надо было сохранить надолго, табличку обжигали в печи. Надписи на обожженных табличках не разрушались со временем.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000496" y="1130843"/>
            <a:ext cx="4714908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u="sng" dirty="0" smtClean="0">
                <a:latin typeface="Georgia" pitchFamily="18" charset="0"/>
                <a:cs typeface="Times New Roman" pitchFamily="18" charset="0"/>
              </a:rPr>
              <a:t>ПИСЬМА  В  КАРТИНКАХ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29303B"/>
                </a:solidFill>
                <a:effectLst/>
                <a:latin typeface="Georgia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29303B"/>
                </a:solidFill>
                <a:effectLst/>
                <a:latin typeface="Georgia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Georgia" pitchFamily="18" charset="0"/>
                <a:cs typeface="Times New Roman" pitchFamily="18" charset="0"/>
              </a:rPr>
              <a:t>Известно, что люди сначала научились рисовать, а потом уже писать буквами. Если нужно было написать «тигр», то люди рисовали тигра. Надо было написать «охота» — люди рисовали охотника и зверя. На стенах пещер, где жили древние люди, найдено много таких рисунков. Получилось так, что древние люди оставили для потомков письма-рассказы, хотя и не умели писать.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effectLst/>
                <a:latin typeface="Georgia" pitchFamily="18" charset="0"/>
                <a:cs typeface="Times New Roman" pitchFamily="18" charset="0"/>
              </a:rPr>
            </a:br>
            <a:endParaRPr kumimoji="0" lang="ru-RU" b="0" i="0" u="sng" strike="noStrike" cap="none" normalizeH="0" baseline="0" dirty="0" smtClean="0">
              <a:ln>
                <a:noFill/>
              </a:ln>
              <a:effectLst/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://2.bp.blogspot.com/_8Ku0Q3rZmAc/SsJkP1fmegI/AAAAAAAAAUE/ZzpM35XNqNY/s200/%D0%A0%D0%B8%D1%81%D1%83%D0%BD%D0%BE%D0%BA2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916832"/>
            <a:ext cx="3279244" cy="331236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786181" y="-84002"/>
          <a:ext cx="4818266" cy="6513399"/>
        </p:xfrm>
        <a:graphic>
          <a:graphicData uri="http://schemas.openxmlformats.org/drawingml/2006/table">
            <a:tbl>
              <a:tblPr/>
              <a:tblGrid>
                <a:gridCol w="4818266"/>
              </a:tblGrid>
              <a:tr h="360420">
                <a:tc>
                  <a:txBody>
                    <a:bodyPr/>
                    <a:lstStyle/>
                    <a:p>
                      <a:r>
                        <a:rPr lang="ru-RU" sz="3200" b="1" i="0" dirty="0">
                          <a:solidFill>
                            <a:schemeClr val="tx1"/>
                          </a:solidFill>
                          <a:latin typeface="Arial"/>
                        </a:rPr>
                        <a:t/>
                      </a:r>
                      <a:br>
                        <a:rPr lang="ru-RU" sz="3200" b="1" i="0" dirty="0">
                          <a:solidFill>
                            <a:schemeClr val="tx1"/>
                          </a:solidFill>
                          <a:latin typeface="Arial"/>
                        </a:rPr>
                      </a:br>
                      <a:r>
                        <a:rPr lang="ru-RU" sz="3200" b="1" i="0" dirty="0" err="1" smtClean="0">
                          <a:solidFill>
                            <a:schemeClr val="tx1"/>
                          </a:solidFill>
                          <a:latin typeface="Arial"/>
                        </a:rPr>
                        <a:t>Голубеграммы</a:t>
                      </a:r>
                      <a:endParaRPr lang="ru-RU" sz="3200" b="1" i="0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50499">
                <a:tc>
                  <a:txBody>
                    <a:bodyPr/>
                    <a:lstStyle/>
                    <a:p>
                      <a:pPr algn="just"/>
                      <a:r>
                        <a:rPr lang="ru-RU" sz="1400" b="1" i="1" dirty="0">
                          <a:solidFill>
                            <a:schemeClr val="tx1"/>
                          </a:solidFill>
                          <a:latin typeface="Arial"/>
                        </a:rPr>
                        <a:t>Голубей особых пород отличает прекрасная память, привязанность к месту гнездования и отличные навигационные способности. </a:t>
                      </a:r>
                      <a:r>
                        <a:rPr lang="ru-RU" sz="1400" b="1" i="1" dirty="0" err="1">
                          <a:solidFill>
                            <a:schemeClr val="tx1"/>
                          </a:solidFill>
                          <a:latin typeface="Arial"/>
                        </a:rPr>
                        <a:t>Голубеграммы</a:t>
                      </a:r>
                      <a:r>
                        <a:rPr lang="ru-RU" sz="1400" b="1" i="1" dirty="0">
                          <a:solidFill>
                            <a:schemeClr val="tx1"/>
                          </a:solidFill>
                          <a:latin typeface="Arial"/>
                        </a:rPr>
                        <a:t> применялись для военных и гражданских целей. </a:t>
                      </a:r>
                      <a:endParaRPr lang="ru-RU" sz="1400" b="1" i="0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0420">
                <a:tc>
                  <a:txBody>
                    <a:bodyPr/>
                    <a:lstStyle/>
                    <a:p>
                      <a:pPr algn="just"/>
                      <a:r>
                        <a:rPr lang="ru-RU" sz="1100" b="1" i="0" dirty="0">
                          <a:solidFill>
                            <a:schemeClr val="tx1"/>
                          </a:solidFill>
                          <a:latin typeface="Arial"/>
                        </a:rPr>
                        <a:t/>
                      </a:r>
                      <a:br>
                        <a:rPr lang="ru-RU" sz="1100" b="1" i="0" dirty="0">
                          <a:solidFill>
                            <a:schemeClr val="tx1"/>
                          </a:solidFill>
                          <a:latin typeface="Arial"/>
                        </a:rPr>
                      </a:br>
                      <a:endParaRPr lang="ru-RU" sz="1100" b="1" i="0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26485">
                <a:tc>
                  <a:txBody>
                    <a:bodyPr/>
                    <a:lstStyle/>
                    <a:p>
                      <a:pPr algn="just"/>
                      <a:r>
                        <a:rPr lang="ru-RU" sz="1400" b="1" i="0" dirty="0">
                          <a:solidFill>
                            <a:schemeClr val="tx1"/>
                          </a:solidFill>
                          <a:latin typeface="Arial"/>
                        </a:rPr>
                        <a:t>Выведением </a:t>
                      </a: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latin typeface="Arial"/>
                        </a:rPr>
                        <a:t>голубиных </a:t>
                      </a:r>
                      <a:r>
                        <a:rPr lang="ru-RU" sz="1400" b="1" i="0" dirty="0">
                          <a:solidFill>
                            <a:schemeClr val="tx1"/>
                          </a:solidFill>
                          <a:latin typeface="Arial"/>
                        </a:rPr>
                        <a:t>«почтальонов» </a:t>
                      </a: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latin typeface="Arial"/>
                        </a:rPr>
                        <a:t>специально </a:t>
                      </a:r>
                      <a:r>
                        <a:rPr lang="ru-RU" sz="1400" b="1" i="0" dirty="0">
                          <a:solidFill>
                            <a:schemeClr val="tx1"/>
                          </a:solidFill>
                          <a:latin typeface="Arial"/>
                        </a:rPr>
                        <a:t>занимались в Древнем </a:t>
                      </a: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latin typeface="Arial"/>
                        </a:rPr>
                        <a:t>Египте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latin typeface="Arial"/>
                        </a:rPr>
                        <a:t> и</a:t>
                      </a: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latin typeface="Arial"/>
                        </a:rPr>
                        <a:t> </a:t>
                      </a:r>
                      <a:r>
                        <a:rPr lang="ru-RU" sz="1400" b="1" i="0" dirty="0">
                          <a:solidFill>
                            <a:schemeClr val="tx1"/>
                          </a:solidFill>
                          <a:latin typeface="Arial"/>
                        </a:rPr>
                        <a:t>Древней </a:t>
                      </a: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latin typeface="Arial"/>
                        </a:rPr>
                        <a:t>Греции.</a:t>
                      </a:r>
                      <a:r>
                        <a:rPr lang="ru-RU" sz="1400" b="1" i="0" dirty="0">
                          <a:solidFill>
                            <a:schemeClr val="tx1"/>
                          </a:solidFill>
                          <a:latin typeface="Arial"/>
                        </a:rPr>
                        <a:t/>
                      </a:r>
                      <a:br>
                        <a:rPr lang="ru-RU" sz="1400" b="1" i="0" dirty="0">
                          <a:solidFill>
                            <a:schemeClr val="tx1"/>
                          </a:solidFill>
                          <a:latin typeface="Arial"/>
                        </a:rPr>
                      </a:br>
                      <a:r>
                        <a:rPr lang="ru-RU" sz="1400" b="1" i="0" dirty="0">
                          <a:solidFill>
                            <a:schemeClr val="tx1"/>
                          </a:solidFill>
                          <a:latin typeface="Arial"/>
                        </a:rPr>
                        <a:t/>
                      </a:r>
                      <a:br>
                        <a:rPr lang="ru-RU" sz="1400" b="1" i="0" dirty="0">
                          <a:solidFill>
                            <a:schemeClr val="tx1"/>
                          </a:solidFill>
                          <a:latin typeface="Arial"/>
                        </a:rPr>
                      </a:br>
                      <a:r>
                        <a:rPr lang="ru-RU" sz="1400" b="1" i="0" dirty="0">
                          <a:solidFill>
                            <a:schemeClr val="tx1"/>
                          </a:solidFill>
                          <a:latin typeface="Arial"/>
                        </a:rPr>
                        <a:t>Множество голубей «служили в </a:t>
                      </a: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latin typeface="Arial"/>
                        </a:rPr>
                        <a:t>армии»Так</a:t>
                      </a:r>
                      <a:r>
                        <a:rPr lang="ru-RU" sz="1400" b="1" i="0" dirty="0">
                          <a:solidFill>
                            <a:schemeClr val="tx1"/>
                          </a:solidFill>
                          <a:latin typeface="Arial"/>
                        </a:rPr>
                        <a:t>, почтовые голуби доставили более миллиона писем во время франко-прусской войны 1870-1871 гг. Голуби из осажденного немцами Парижа летели с депешами сквозь шрапнель и ружейную стрельбу. Поэтому птицы прилетали на голубятню порой израненные и даже ослепленные. Для перехвата пернатых курьеров немцы бросили на фронт «эскадрильи» соколов, и голуби стали гибнуть один за другим. Но французам помогло оригинальное решение проблемы – они снабдили голубей оружием устрашения, прикрепив к их хвостам крошечные свистки. И соколы, хотя и были очень голодны, стали бояться нападать на свистящих птиц.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6147" name="Picture 3" descr="http://www.golubevodstvo.ru/images/content/pochta%2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068960"/>
            <a:ext cx="3333750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6" name="Picture 2" descr="http://www.golubevodstvo.ru/images/content/pochta%2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2304256" cy="21930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645024"/>
            <a:ext cx="4572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В античные времена обходились вовсе без конвертов. Послания писались на восковых табличках, их складывали попарно лицом друг к другу и перевязывали шнурком, на котором ставили печать.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515719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На содержание письма указывал цвет печати: свадебные приглашения обозначались белым цветом, а трагические сообщения – черным.</a:t>
            </a:r>
            <a:endParaRPr lang="ru-RU" dirty="0"/>
          </a:p>
        </p:txBody>
      </p:sp>
      <p:pic>
        <p:nvPicPr>
          <p:cNvPr id="5121" name="Picture 1" descr="F:\документы\Downloads\0_55f99_23ea5bbf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556792"/>
            <a:ext cx="3672408" cy="24285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427984" y="26064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Бумажные конверты появились в 1820 году, а до этого корреспонденцию писали на бумаге, потом складывали его «конвертиком» и подписывали адрес.</a:t>
            </a:r>
            <a:endParaRPr lang="ru-RU" dirty="0"/>
          </a:p>
        </p:txBody>
      </p:sp>
      <p:pic>
        <p:nvPicPr>
          <p:cNvPr id="5122" name="Picture 2" descr="F:\документы\Downloads\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57214"/>
            <a:ext cx="3361556" cy="34013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158</TotalTime>
  <Words>361</Words>
  <Application>Microsoft Office PowerPoint</Application>
  <PresentationFormat>Экран (4:3)</PresentationFormat>
  <Paragraphs>20</Paragraphs>
  <Slides>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  <vt:variant>
        <vt:lpstr>Произвольные показы</vt:lpstr>
      </vt:variant>
      <vt:variant>
        <vt:i4>1</vt:i4>
      </vt:variant>
    </vt:vector>
  </HeadingPairs>
  <TitlesOfParts>
    <vt:vector size="11" baseType="lpstr">
      <vt:lpstr>Апекс</vt:lpstr>
      <vt:lpstr> история возникновения письма </vt:lpstr>
      <vt:lpstr>Слайд 2</vt:lpstr>
      <vt:lpstr>Узелковое письмо</vt:lpstr>
      <vt:lpstr>Слайд 4</vt:lpstr>
      <vt:lpstr>Слайд 5</vt:lpstr>
      <vt:lpstr>Слайд 6</vt:lpstr>
      <vt:lpstr>Слайд 7</vt:lpstr>
      <vt:lpstr>Слайд 8</vt:lpstr>
      <vt:lpstr>Слайд 9</vt:lpstr>
      <vt:lpstr>Произвольный показ 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Письмо история письма </dc:title>
  <dc:creator>WIN7XP</dc:creator>
  <cp:lastModifiedBy>777</cp:lastModifiedBy>
  <cp:revision>28</cp:revision>
  <dcterms:created xsi:type="dcterms:W3CDTF">2011-11-11T15:08:24Z</dcterms:created>
  <dcterms:modified xsi:type="dcterms:W3CDTF">2013-11-08T13:52:06Z</dcterms:modified>
</cp:coreProperties>
</file>