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5" r:id="rId4"/>
    <p:sldId id="257" r:id="rId5"/>
    <p:sldId id="262" r:id="rId6"/>
    <p:sldId id="258" r:id="rId7"/>
    <p:sldId id="259" r:id="rId8"/>
    <p:sldId id="261" r:id="rId9"/>
    <p:sldId id="268" r:id="rId10"/>
    <p:sldId id="263" r:id="rId11"/>
    <p:sldId id="264" r:id="rId12"/>
  </p:sldIdLst>
  <p:sldSz cx="9144000" cy="6858000" type="screen4x3"/>
  <p:notesSz cx="6858000" cy="9144000"/>
  <p:embeddedFontLst>
    <p:embeddedFont>
      <p:font typeface="Arial Black" pitchFamily="34" charset="0"/>
      <p:bold r:id="rId14"/>
    </p:embeddedFont>
    <p:embeddedFont>
      <p:font typeface="Segoe UI Light" charset="0"/>
      <p:regular r:id="rId15"/>
    </p:embeddedFont>
    <p:embeddedFont>
      <p:font typeface="Segoe UI" pitchFamily="34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Georgia" pitchFamily="18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9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8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3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7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2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7" algn="l" defTabSz="9143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60" autoAdjust="0"/>
    <p:restoredTop sz="99392" autoAdjust="0"/>
  </p:normalViewPr>
  <p:slideViewPr>
    <p:cSldViewPr>
      <p:cViewPr varScale="1">
        <p:scale>
          <a:sx n="87" d="100"/>
          <a:sy n="87" d="100"/>
        </p:scale>
        <p:origin x="-78" y="-84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A087C-99FD-4323-8E16-7DE3B2E43D33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47D3F-99F2-4A87-8BB1-CAAD04B88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34"/>
            <a:ext cx="7772400" cy="14700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3" y="3886207"/>
            <a:ext cx="64007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968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45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781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043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643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793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2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49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698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7" indent="0">
              <a:buNone/>
              <a:defRPr sz="1600" b="1"/>
            </a:lvl7pPr>
            <a:lvl8pPr marL="3200222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80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5" y="153512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49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698" indent="0">
              <a:buNone/>
              <a:defRPr sz="1600" b="1"/>
            </a:lvl5pPr>
            <a:lvl6pPr marL="2285873" indent="0">
              <a:buNone/>
              <a:defRPr sz="1600" b="1"/>
            </a:lvl6pPr>
            <a:lvl7pPr marL="2743047" indent="0">
              <a:buNone/>
              <a:defRPr sz="1600" b="1"/>
            </a:lvl7pPr>
            <a:lvl8pPr marL="3200222" indent="0">
              <a:buNone/>
              <a:defRPr sz="1600" b="1"/>
            </a:lvl8pPr>
            <a:lvl9pPr marL="36573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5" y="2174880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862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586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209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2" y="273059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9" y="273062"/>
            <a:ext cx="51117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2" y="1435109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49" indent="0">
              <a:buNone/>
              <a:defRPr sz="1000"/>
            </a:lvl3pPr>
            <a:lvl4pPr marL="1371524" indent="0">
              <a:buNone/>
              <a:defRPr sz="900"/>
            </a:lvl4pPr>
            <a:lvl5pPr marL="1828698" indent="0">
              <a:buNone/>
              <a:defRPr sz="900"/>
            </a:lvl5pPr>
            <a:lvl6pPr marL="2285873" indent="0">
              <a:buNone/>
              <a:defRPr sz="900"/>
            </a:lvl6pPr>
            <a:lvl7pPr marL="2743047" indent="0">
              <a:buNone/>
              <a:defRPr sz="900"/>
            </a:lvl7pPr>
            <a:lvl8pPr marL="3200222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707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9" y="480061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9" y="61277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49" indent="0">
              <a:buNone/>
              <a:defRPr sz="2400"/>
            </a:lvl3pPr>
            <a:lvl4pPr marL="1371524" indent="0">
              <a:buNone/>
              <a:defRPr sz="2000"/>
            </a:lvl4pPr>
            <a:lvl5pPr marL="1828698" indent="0">
              <a:buNone/>
              <a:defRPr sz="2000"/>
            </a:lvl5pPr>
            <a:lvl6pPr marL="2285873" indent="0">
              <a:buNone/>
              <a:defRPr sz="2000"/>
            </a:lvl6pPr>
            <a:lvl7pPr marL="2743047" indent="0">
              <a:buNone/>
              <a:defRPr sz="2000"/>
            </a:lvl7pPr>
            <a:lvl8pPr marL="3200222" indent="0">
              <a:buNone/>
              <a:defRPr sz="2000"/>
            </a:lvl8pPr>
            <a:lvl9pPr marL="3657397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9" y="536734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49" indent="0">
              <a:buNone/>
              <a:defRPr sz="1000"/>
            </a:lvl3pPr>
            <a:lvl4pPr marL="1371524" indent="0">
              <a:buNone/>
              <a:defRPr sz="900"/>
            </a:lvl4pPr>
            <a:lvl5pPr marL="1828698" indent="0">
              <a:buNone/>
              <a:defRPr sz="900"/>
            </a:lvl5pPr>
            <a:lvl6pPr marL="2285873" indent="0">
              <a:buNone/>
              <a:defRPr sz="900"/>
            </a:lvl6pPr>
            <a:lvl7pPr marL="2743047" indent="0">
              <a:buNone/>
              <a:defRPr sz="900"/>
            </a:lvl7pPr>
            <a:lvl8pPr marL="3200222" indent="0">
              <a:buNone/>
              <a:defRPr sz="900"/>
            </a:lvl8pPr>
            <a:lvl9pPr marL="365739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269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55"/>
            <a:ext cx="8229600" cy="1142999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600204"/>
            <a:ext cx="8229600" cy="4525964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6356357"/>
            <a:ext cx="2133600" cy="365124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0D465-709E-4436-9BF6-8C2BFBB80563}" type="datetimeFigureOut">
              <a:rPr lang="ru-RU" smtClean="0"/>
              <a:pPr/>
              <a:t>12.01.2013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11" y="6356357"/>
            <a:ext cx="2895599" cy="365124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3" y="6356357"/>
            <a:ext cx="2133600" cy="365124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9199-A56C-42DF-9BF0-9E7B9B30593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985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1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0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5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0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7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7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8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5899" y="0"/>
            <a:ext cx="10089899" cy="6858000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843866" cy="5715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Работа выполнена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7224" y="1285860"/>
            <a:ext cx="7858180" cy="2714644"/>
          </a:xfrm>
          <a:prstGeom prst="rect">
            <a:avLst/>
          </a:prstGeom>
          <a:solidFill>
            <a:schemeClr val="accent1"/>
          </a:solidFill>
        </p:spPr>
        <p:txBody>
          <a:bodyPr vert="horz" lIns="91435" tIns="45718" rIns="91435" bIns="45718" rtlCol="0" anchor="ctr">
            <a:normAutofit fontScale="62500" lnSpcReduction="20000"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Учителем  математики</a:t>
            </a:r>
            <a:b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МБОУ «СОШ № 143 с углубленным изучением отдельных предметов» Ново-Савиновского района г.Казани </a:t>
            </a:r>
          </a:p>
          <a:p>
            <a:pPr algn="ctr">
              <a:buNone/>
            </a:pPr>
            <a:r>
              <a:rPr lang="ru-RU" sz="4400" dirty="0" smtClean="0">
                <a:latin typeface="Arial Black" pitchFamily="34" charset="0"/>
              </a:rPr>
              <a:t>	</a:t>
            </a:r>
            <a:r>
              <a:rPr lang="ru-RU" sz="4400" u="sng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Махияновой</a:t>
            </a:r>
            <a:r>
              <a:rPr lang="ru-RU" sz="44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 Эльвирой </a:t>
            </a:r>
            <a:r>
              <a:rPr lang="ru-RU" sz="4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</a:rPr>
              <a:t>Ильдусовной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143380"/>
            <a:ext cx="5143536" cy="2714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50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571744"/>
            <a:ext cx="8337920" cy="3609476"/>
          </a:xfrm>
        </p:spPr>
      </p:pic>
      <p:sp>
        <p:nvSpPr>
          <p:cNvPr id="11" name="TextBox 10"/>
          <p:cNvSpPr txBox="1"/>
          <p:nvPr/>
        </p:nvSpPr>
        <p:spPr>
          <a:xfrm>
            <a:off x="5508104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786190"/>
            <a:ext cx="1080120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itchFamily="34" charset="0"/>
              </a:rPr>
              <a:t>y=</a:t>
            </a:r>
            <a:r>
              <a:rPr lang="ru-RU" sz="1200" dirty="0" smtClean="0">
                <a:latin typeface="Segoe UI Light" pitchFamily="34" charset="0"/>
              </a:rPr>
              <a:t>2</a:t>
            </a:r>
            <a:r>
              <a:rPr lang="en-US" sz="1200" dirty="0" smtClean="0">
                <a:latin typeface="Segoe UI Light" pitchFamily="34" charset="0"/>
              </a:rPr>
              <a:t>sin(x-</a:t>
            </a:r>
            <a:r>
              <a:rPr lang="ru-RU" sz="1200" dirty="0" smtClean="0">
                <a:latin typeface="Segoe UI Light" pitchFamily="34" charset="0"/>
              </a:rPr>
              <a:t>2</a:t>
            </a:r>
            <a:r>
              <a:rPr lang="en-US" sz="1200" dirty="0" smtClean="0">
                <a:latin typeface="Segoe UI Light" pitchFamily="34" charset="0"/>
              </a:rPr>
              <a:t>)+</a:t>
            </a:r>
            <a:r>
              <a:rPr lang="ru-RU" sz="1200" dirty="0" smtClean="0">
                <a:latin typeface="Segoe UI Light" pitchFamily="34" charset="0"/>
              </a:rPr>
              <a:t>2</a:t>
            </a:r>
            <a:endParaRPr lang="ru-RU" sz="1200" dirty="0">
              <a:latin typeface="Segoe UI Ligh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3000372"/>
            <a:ext cx="1080120" cy="276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itchFamily="34" charset="0"/>
              </a:rPr>
              <a:t>y=</a:t>
            </a:r>
            <a:r>
              <a:rPr lang="ru-RU" sz="1200" dirty="0" smtClean="0">
                <a:latin typeface="Segoe UI Light" pitchFamily="34" charset="0"/>
              </a:rPr>
              <a:t>3</a:t>
            </a:r>
            <a:r>
              <a:rPr lang="en-US" sz="1200" dirty="0" smtClean="0">
                <a:latin typeface="Segoe UI Light" pitchFamily="34" charset="0"/>
              </a:rPr>
              <a:t>sin(x-</a:t>
            </a:r>
            <a:r>
              <a:rPr lang="ru-RU" sz="1200" dirty="0" smtClean="0">
                <a:latin typeface="Segoe UI Light" pitchFamily="34" charset="0"/>
              </a:rPr>
              <a:t>3</a:t>
            </a:r>
            <a:r>
              <a:rPr lang="en-US" sz="1200" dirty="0" smtClean="0">
                <a:latin typeface="Segoe UI Light" pitchFamily="34" charset="0"/>
              </a:rPr>
              <a:t>)+</a:t>
            </a:r>
            <a:r>
              <a:rPr lang="ru-RU" sz="1200" dirty="0" smtClean="0">
                <a:latin typeface="Segoe UI Light" pitchFamily="34" charset="0"/>
              </a:rPr>
              <a:t>3</a:t>
            </a:r>
            <a:endParaRPr lang="ru-RU" sz="1200" dirty="0">
              <a:latin typeface="Segoe UI Light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3786182" y="5072074"/>
            <a:ext cx="66848" cy="716904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1071546"/>
            <a:ext cx="8337921" cy="1464231"/>
          </a:xfrm>
          <a:prstGeom prst="round2SameRect">
            <a:avLst>
              <a:gd name="adj1" fmla="val 33600"/>
              <a:gd name="adj2" fmla="val 0"/>
            </a:avLst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y=</a:t>
            </a:r>
            <a:r>
              <a:rPr lang="en-US" sz="2000" b="1" dirty="0" err="1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×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sin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(x-</a:t>
            </a:r>
            <a:r>
              <a:rPr lang="en-US" sz="20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)+</a:t>
            </a:r>
            <a:r>
              <a:rPr lang="en-US" sz="20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(где 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≥1)</a:t>
            </a:r>
            <a:endParaRPr lang="ru-RU" sz="20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Растяжение графика вдоль оси </a:t>
            </a:r>
            <a:r>
              <a:rPr lang="en-US" sz="2000" dirty="0" err="1" smtClean="0">
                <a:solidFill>
                  <a:schemeClr val="bg1"/>
                </a:solidFill>
                <a:latin typeface="Segoe UI Light" pitchFamily="34" charset="0"/>
              </a:rPr>
              <a:t>Oy</a:t>
            </a:r>
            <a:r>
              <a:rPr lang="ru-RU" sz="2000" dirty="0">
                <a:solidFill>
                  <a:schemeClr val="bg1"/>
                </a:solidFill>
                <a:latin typeface="Segoe UI Light" pitchFamily="34" charset="0"/>
              </a:rPr>
              <a:t>, </a:t>
            </a:r>
            <a:endParaRPr lang="ru-RU" sz="20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смещение </a:t>
            </a:r>
            <a:r>
              <a:rPr lang="ru-RU" sz="2000" dirty="0">
                <a:solidFill>
                  <a:schemeClr val="bg1"/>
                </a:solidFill>
                <a:latin typeface="Segoe UI Light" pitchFamily="34" charset="0"/>
              </a:rPr>
              <a:t>графика по оси </a:t>
            </a:r>
            <a:r>
              <a:rPr lang="en-US" sz="2000" dirty="0" err="1" smtClean="0">
                <a:solidFill>
                  <a:schemeClr val="bg1"/>
                </a:solidFill>
                <a:latin typeface="Segoe UI Light" pitchFamily="34" charset="0"/>
              </a:rPr>
              <a:t>Oy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и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смещение графика по оси 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Ox.</a:t>
            </a:r>
            <a:endParaRPr lang="ru-RU" sz="20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27" name="Рисунок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480212" y="6381328"/>
            <a:ext cx="18362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 Light" pitchFamily="34" charset="0"/>
              </a:rPr>
              <a:t>Назад к содержанию</a:t>
            </a:r>
            <a:endParaRPr lang="ru-RU" sz="1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926" y="5786454"/>
            <a:ext cx="108012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itchFamily="34" charset="0"/>
              </a:rPr>
              <a:t>y=</a:t>
            </a:r>
            <a:r>
              <a:rPr lang="ru-RU" sz="1200" dirty="0" smtClean="0">
                <a:latin typeface="Segoe UI Light" pitchFamily="34" charset="0"/>
              </a:rPr>
              <a:t>1</a:t>
            </a:r>
            <a:r>
              <a:rPr lang="en-US" sz="1200" dirty="0" smtClean="0">
                <a:latin typeface="Segoe UI Light" pitchFamily="34" charset="0"/>
              </a:rPr>
              <a:t>sin(x-</a:t>
            </a:r>
            <a:r>
              <a:rPr lang="ru-RU" sz="1200" dirty="0" smtClean="0">
                <a:latin typeface="Segoe UI Light" pitchFamily="34" charset="0"/>
              </a:rPr>
              <a:t>1</a:t>
            </a:r>
            <a:r>
              <a:rPr lang="en-US" sz="1200" dirty="0" smtClean="0">
                <a:latin typeface="Segoe UI Light" pitchFamily="34" charset="0"/>
              </a:rPr>
              <a:t>)+</a:t>
            </a:r>
            <a:r>
              <a:rPr lang="ru-RU" sz="1200" dirty="0" smtClean="0">
                <a:latin typeface="Segoe UI Light" pitchFamily="34" charset="0"/>
              </a:rPr>
              <a:t>1</a:t>
            </a:r>
            <a:endParaRPr lang="ru-RU" sz="1200" dirty="0">
              <a:latin typeface="Segoe UI Light" pitchFamily="34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3" y="274655"/>
            <a:ext cx="8229600" cy="58257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900" b="1" kern="1200" dirty="0" smtClean="0">
                <a:solidFill>
                  <a:schemeClr val="tx2"/>
                </a:solidFill>
                <a:latin typeface="Segoe UI Light"/>
                <a:ea typeface="+mn-ea"/>
                <a:cs typeface="+mn-cs"/>
              </a:rPr>
              <a:t>зависимость двух коэффициентов  </a:t>
            </a:r>
            <a:r>
              <a:rPr lang="en-US" sz="19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a</a:t>
            </a:r>
            <a:r>
              <a:rPr lang="ru-RU" sz="18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,</a:t>
            </a:r>
            <a:r>
              <a:rPr lang="ru-RU" sz="1800" kern="1200" dirty="0" smtClean="0">
                <a:solidFill>
                  <a:schemeClr val="tx1"/>
                </a:solidFill>
                <a:latin typeface="Segoe UI Light"/>
                <a:ea typeface="+mn-ea"/>
                <a:cs typeface="Segoe UI"/>
              </a:rPr>
              <a:t> </a:t>
            </a:r>
            <a:r>
              <a:rPr lang="en-US" sz="19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b</a:t>
            </a:r>
            <a:r>
              <a:rPr lang="ru-RU" sz="19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 </a:t>
            </a:r>
            <a:r>
              <a:rPr lang="ru-RU" sz="2000" b="1" kern="1200" dirty="0" smtClean="0">
                <a:solidFill>
                  <a:schemeClr val="tx1"/>
                </a:solidFill>
                <a:latin typeface="Segoe UI Light"/>
                <a:ea typeface="+mn-ea"/>
                <a:cs typeface="Segoe UI"/>
              </a:rPr>
              <a:t>и</a:t>
            </a:r>
            <a:r>
              <a:rPr lang="en-US" sz="2000" b="1" kern="1200" dirty="0" smtClean="0">
                <a:solidFill>
                  <a:schemeClr val="tx1"/>
                </a:solidFill>
                <a:latin typeface="Segoe UI Light"/>
                <a:ea typeface="+mn-ea"/>
                <a:cs typeface="Segoe UI"/>
              </a:rPr>
              <a:t> </a:t>
            </a:r>
            <a:r>
              <a:rPr lang="ru-RU" sz="19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с </a:t>
            </a:r>
            <a:r>
              <a:rPr lang="ru-RU" sz="1900" b="1" kern="1200" dirty="0" smtClean="0">
                <a:latin typeface="Segoe UI"/>
                <a:ea typeface="+mn-ea"/>
                <a:cs typeface="Segoe UI"/>
              </a:rPr>
              <a:t>(ответ)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03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3456384" cy="605931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Использованная литература:</a:t>
            </a:r>
            <a:endParaRPr lang="ru-RU" sz="20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7" name="Рисунок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00000">
            <a:off x="8460432" y="6262720"/>
            <a:ext cx="516035" cy="52926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071934" y="214290"/>
            <a:ext cx="4071966" cy="22254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35" tIns="45718" rIns="91435" bIns="45718" rtlCol="0" anchor="ctr">
            <a:normAutofit fontScale="92500" lnSpcReduction="10000"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 Алгебра и начала анализа</a:t>
            </a:r>
          </a:p>
          <a:p>
            <a:pPr algn="l"/>
            <a:r>
              <a:rPr lang="ru-RU" sz="1800" dirty="0" err="1" smtClean="0">
                <a:solidFill>
                  <a:schemeClr val="bg1"/>
                </a:solidFill>
                <a:latin typeface="Segoe UI Light" pitchFamily="34" charset="0"/>
              </a:rPr>
              <a:t>Уч</a:t>
            </a: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. для 10-11 </a:t>
            </a:r>
            <a:r>
              <a:rPr lang="ru-RU" sz="1800" dirty="0" err="1" smtClean="0">
                <a:solidFill>
                  <a:schemeClr val="bg1"/>
                </a:solidFill>
                <a:latin typeface="Segoe UI Light" pitchFamily="34" charset="0"/>
              </a:rPr>
              <a:t>кл</a:t>
            </a: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  <a:latin typeface="Segoe UI Light" pitchFamily="34" charset="0"/>
              </a:rPr>
              <a:t>бщеобразоват</a:t>
            </a: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. учреждений./Под редакцией А. Н</a:t>
            </a:r>
            <a:r>
              <a:rPr lang="ru-RU" sz="1800" dirty="0">
                <a:solidFill>
                  <a:schemeClr val="bg1"/>
                </a:solidFill>
                <a:latin typeface="Segoe UI Light" pitchFamily="34" charset="0"/>
              </a:rPr>
              <a:t>. </a:t>
            </a:r>
            <a:r>
              <a:rPr lang="ru-RU" sz="1700" dirty="0" smtClean="0">
                <a:solidFill>
                  <a:schemeClr val="bg1"/>
                </a:solidFill>
                <a:latin typeface="Segoe UI Light" pitchFamily="34" charset="0"/>
              </a:rPr>
              <a:t>Колмогорова и другие-</a:t>
            </a: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.:</a:t>
            </a:r>
            <a:r>
              <a:rPr lang="ru-RU" sz="1500" dirty="0" smtClean="0">
                <a:solidFill>
                  <a:schemeClr val="bg1"/>
                </a:solidFill>
                <a:latin typeface="Segoe UI Light" pitchFamily="34" charset="0"/>
              </a:rPr>
              <a:t>Просвещение,2007г</a:t>
            </a:r>
          </a:p>
          <a:p>
            <a:pPr algn="l"/>
            <a:endParaRPr lang="ru-RU" sz="15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  </a:t>
            </a:r>
            <a:r>
              <a:rPr lang="ru-RU" sz="1800" b="1" cap="small" dirty="0" smtClean="0">
                <a:solidFill>
                  <a:schemeClr val="bg1"/>
                </a:solidFill>
              </a:rPr>
              <a:t>стандартам среднего(полного) образования по математике</a:t>
            </a:r>
            <a:r>
              <a:rPr lang="ru-RU" sz="1800" cap="small" dirty="0" smtClean="0">
                <a:solidFill>
                  <a:schemeClr val="bg1"/>
                </a:solidFill>
              </a:rPr>
              <a:t> Требование к уровню подготовки выпускников (Начала математического анализа).</a:t>
            </a:r>
            <a:endParaRPr lang="ru-RU" sz="1800" dirty="0" smtClean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14348" y="3429000"/>
            <a:ext cx="3467224" cy="6059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35" tIns="45718" rIns="91435" bIns="45718" rtlCol="0" anchor="ctr">
            <a:normAutofit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Использованное ПО:</a:t>
            </a:r>
            <a:endParaRPr lang="ru-RU" sz="20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143372" y="3071810"/>
            <a:ext cx="3888443" cy="15841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35" tIns="45718" rIns="91435" bIns="45718" rtlCol="0" anchor="ctr">
            <a:normAutofit lnSpcReduction="10000"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 Графики 3.03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Автор программы: </a:t>
            </a:r>
            <a:r>
              <a:rPr lang="ru-RU" sz="1800" dirty="0" err="1" smtClean="0">
                <a:solidFill>
                  <a:schemeClr val="bg1"/>
                </a:solidFill>
                <a:latin typeface="Segoe UI Light" pitchFamily="34" charset="0"/>
              </a:rPr>
              <a:t>Кветкин</a:t>
            </a: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 Иван</a:t>
            </a:r>
            <a:endParaRPr lang="en-US" sz="1800" dirty="0">
              <a:solidFill>
                <a:schemeClr val="bg1"/>
              </a:solidFill>
              <a:latin typeface="Segoe UI Light" pitchFamily="34" charset="0"/>
            </a:endParaRPr>
          </a:p>
          <a:p>
            <a:pPr algn="l"/>
            <a:endParaRPr lang="ru-RU" sz="18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Segoe UI Light" pitchFamily="34" charset="0"/>
              </a:rPr>
              <a:t>Adobe Photoshop CS5</a:t>
            </a:r>
            <a:endParaRPr lang="ru-RU" sz="18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pPr algn="l"/>
            <a:endParaRPr lang="ru-RU" sz="18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 Light" pitchFamily="34" charset="0"/>
              </a:rPr>
              <a:t>Microsoft Office PowerPoint </a:t>
            </a:r>
            <a:r>
              <a:rPr lang="en-US" sz="1800" dirty="0">
                <a:solidFill>
                  <a:schemeClr val="bg1"/>
                </a:solidFill>
                <a:latin typeface="Segoe UI Light" pitchFamily="34" charset="0"/>
              </a:rPr>
              <a:t>2010</a:t>
            </a:r>
            <a:endParaRPr lang="ru-RU" sz="1800" dirty="0" smtClean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6480212" y="6381328"/>
            <a:ext cx="18362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 Light" pitchFamily="34" charset="0"/>
              </a:rPr>
              <a:t>Назад к содержанию</a:t>
            </a:r>
            <a:endParaRPr lang="ru-RU" sz="1400" dirty="0">
              <a:solidFill>
                <a:schemeClr val="bg1"/>
              </a:soli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0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26432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UI Light" pitchFamily="34" charset="0"/>
              </a:rPr>
              <a:t>Преобразование</a:t>
            </a:r>
            <a:r>
              <a:rPr lang="ru-RU" sz="4600" b="1" dirty="0" smtClean="0">
                <a:solidFill>
                  <a:schemeClr val="bg1"/>
                </a:solidFill>
                <a:latin typeface="Segoe UI Light" pitchFamily="34" charset="0"/>
              </a:rPr>
              <a:t>   графиков </a:t>
            </a:r>
            <a:r>
              <a:rPr lang="ru-RU" b="1" dirty="0">
                <a:solidFill>
                  <a:schemeClr val="bg1"/>
                </a:solidFill>
                <a:latin typeface="Segoe UI Light" pitchFamily="34" charset="0"/>
              </a:rPr>
              <a:t>тригонометрических </a:t>
            </a:r>
            <a:r>
              <a:rPr lang="ru-RU" b="1" dirty="0" smtClean="0">
                <a:solidFill>
                  <a:schemeClr val="bg1"/>
                </a:solidFill>
                <a:latin typeface="Segoe UI Light" pitchFamily="34" charset="0"/>
              </a:rPr>
              <a:t> функций</a:t>
            </a:r>
            <a:endParaRPr lang="ru-RU" b="1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28662" y="3357562"/>
            <a:ext cx="2214578" cy="646327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91435" tIns="45718" rIns="91435" bIns="45718" rtlCol="0" anchor="t" anchorCtr="0">
            <a:spAutoFit/>
          </a:bodyPr>
          <a:lstStyle>
            <a:lvl1pPr marL="0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5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49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24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98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73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47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22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397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bg1"/>
                </a:solidFill>
                <a:latin typeface="Segoe UI Light" pitchFamily="34" charset="0"/>
              </a:rPr>
              <a:t>Функция:</a:t>
            </a:r>
            <a:endParaRPr lang="ru-RU" sz="36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000364" y="3357562"/>
            <a:ext cx="5429288" cy="6463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91435" tIns="45718" rIns="91435" bIns="45718" rtlCol="0">
            <a:spAutoFit/>
          </a:bodyPr>
          <a:lstStyle>
            <a:lvl1pPr marL="0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5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49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24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98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73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47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22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397" indent="0" algn="ctr" defTabSz="914349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</a:rPr>
              <a:t>y=</a:t>
            </a:r>
            <a:r>
              <a:rPr lang="en-US" sz="3600" b="1" dirty="0" err="1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×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</a:rPr>
              <a:t>sin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</a:rPr>
              <a:t>(x-</a:t>
            </a:r>
            <a:r>
              <a:rPr lang="en-US" sz="3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Segoe UI Light" pitchFamily="34" charset="0"/>
              </a:rPr>
              <a:t>)+</a:t>
            </a:r>
            <a:r>
              <a:rPr lang="en-US" sz="3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ru-RU" sz="3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(где 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</a:rPr>
              <a:t>а</a:t>
            </a:r>
            <a:r>
              <a:rPr lang="ru-RU" sz="3600" dirty="0" smtClean="0">
                <a:solidFill>
                  <a:schemeClr val="tx1"/>
                </a:solidFill>
              </a:rPr>
              <a:t> ≥1</a:t>
            </a:r>
            <a:r>
              <a:rPr lang="ru-RU" sz="3600" b="1" dirty="0" smtClean="0">
                <a:solidFill>
                  <a:schemeClr val="tx1"/>
                </a:solidFill>
              </a:rPr>
              <a:t>)</a:t>
            </a:r>
            <a:endParaRPr lang="ru-RU" sz="3600" b="1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78579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Тема: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150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28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19" y="764704"/>
            <a:ext cx="3456384" cy="605931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Содержание</a:t>
            </a:r>
            <a:endParaRPr lang="ru-RU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3" name="Заголовок 1">
            <a:hlinkClick r:id="rId4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500034" y="1772816"/>
            <a:ext cx="796039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35" tIns="45718" rIns="91435" bIns="45718" rtlCol="0" anchor="ctr">
            <a:normAutofit fontScale="92500" lnSpcReduction="10000"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Segoe UI Light" pitchFamily="34" charset="0"/>
              </a:rPr>
              <a:t>1.Основной </a:t>
            </a:r>
            <a:r>
              <a:rPr lang="ru-RU" sz="2000" b="1" dirty="0">
                <a:latin typeface="Segoe UI Light" pitchFamily="34" charset="0"/>
              </a:rPr>
              <a:t>график тригонометрической функции </a:t>
            </a:r>
            <a:r>
              <a:rPr lang="en-US" sz="2000" b="1" dirty="0" smtClean="0">
                <a:latin typeface="Segoe UI Light" pitchFamily="34" charset="0"/>
              </a:rPr>
              <a:t>y=</a:t>
            </a:r>
            <a:r>
              <a:rPr lang="en-US" sz="2000" b="1" dirty="0" err="1" smtClean="0">
                <a:latin typeface="Segoe UI Light" pitchFamily="34" charset="0"/>
              </a:rPr>
              <a:t>sinx</a:t>
            </a:r>
            <a:r>
              <a:rPr lang="ru-RU" sz="2000" b="1" dirty="0" smtClean="0">
                <a:latin typeface="Segoe UI Light" pitchFamily="34" charset="0"/>
              </a:rPr>
              <a:t>.</a:t>
            </a:r>
            <a:r>
              <a:rPr lang="ru-RU" sz="1800" b="1" dirty="0" smtClean="0">
                <a:latin typeface="Segoe UI Light" pitchFamily="34" charset="0"/>
              </a:rPr>
              <a:t>		</a:t>
            </a:r>
          </a:p>
        </p:txBody>
      </p:sp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9" name="Заголовок 1">
            <a:hlinkClick r:id="rId6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467295" y="2274032"/>
            <a:ext cx="7993137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35" tIns="45718" rIns="91435" bIns="45718" rtlCol="0" anchor="ctr">
            <a:noAutofit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2.Зависимость графика  тригонометрических функций от коэффициента </a:t>
            </a:r>
            <a:r>
              <a:rPr lang="en-US" sz="1900" b="1" dirty="0" smtClean="0">
                <a:solidFill>
                  <a:srgbClr val="FF0000"/>
                </a:solidFill>
                <a:latin typeface="Segoe UI Light" charset="0"/>
                <a:cs typeface="Segoe UI" pitchFamily="34" charset="0"/>
              </a:rPr>
              <a:t>a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. </a:t>
            </a:r>
          </a:p>
        </p:txBody>
      </p:sp>
      <p:sp>
        <p:nvSpPr>
          <p:cNvPr id="11" name="Заголовок 1">
            <a:hlinkClick r:id="rId7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428596" y="3429000"/>
            <a:ext cx="799288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35" tIns="45718" rIns="91435" bIns="45718" rtlCol="0" anchor="ctr">
            <a:normAutofit lnSpcReduction="10000"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4.Зависимость графика тригонометрических функций от коэффициента </a:t>
            </a:r>
            <a:r>
              <a:rPr lang="en-US" sz="1800" b="1" dirty="0" smtClean="0">
                <a:solidFill>
                  <a:srgbClr val="FF0000"/>
                </a:solidFill>
                <a:latin typeface="Georgia" pitchFamily="18" charset="0"/>
                <a:ea typeface="Segoe UI" pitchFamily="34" charset="0"/>
                <a:cs typeface="Segoe UI" pitchFamily="34" charset="0"/>
              </a:rPr>
              <a:t>c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12" name="Заголовок 1">
            <a:hlinkClick r:id="rId2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428596" y="4429132"/>
            <a:ext cx="7993138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35" tIns="45718" rIns="91435" bIns="45718" rtlCol="0" anchor="ctr">
            <a:noAutofit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5.Преобразование графиков тригонометрических функций </a:t>
            </a:r>
          </a:p>
          <a:p>
            <a:pPr algn="l"/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y=</a:t>
            </a:r>
            <a:r>
              <a:rPr lang="en-US" sz="1900" b="1" dirty="0" err="1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asin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(x-b)+c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 (где  а ≥1) (зависимость двух коэффициентов </a:t>
            </a:r>
            <a:r>
              <a:rPr lang="en-US" sz="1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hlinkClick r:id="rId2" action="ppaction://hlinksldjump"/>
              </a:rPr>
              <a:t>a</a:t>
            </a:r>
            <a:r>
              <a:rPr lang="ru-RU" sz="1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hlinkClick r:id="rId2" action="ppaction://hlinksldjump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Segoe UI Light" pitchFamily="34" charset="0"/>
                <a:hlinkClick r:id="rId2" action="ppaction://hlinksldjump"/>
              </a:rPr>
              <a:t>и </a:t>
            </a:r>
            <a:r>
              <a:rPr lang="en-US" sz="1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  <a:hlinkClick r:id="rId2" action="ppaction://hlinksldjump"/>
              </a:rPr>
              <a:t>b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)</a:t>
            </a:r>
            <a:endParaRPr lang="ru-RU" sz="1900" b="1" dirty="0">
              <a:solidFill>
                <a:schemeClr val="tx2">
                  <a:lumMod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14" name="Заголовок 1">
            <a:hlinkClick r:id="rId8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428596" y="5143512"/>
            <a:ext cx="7993138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35" tIns="45718" rIns="91435" bIns="45718" rtlCol="0" anchor="ctr">
            <a:noAutofit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6.Преобразование графиков тригонометрических функций </a:t>
            </a:r>
          </a:p>
          <a:p>
            <a:pPr algn="l"/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y=</a:t>
            </a:r>
            <a:r>
              <a:rPr lang="en-US" sz="1900" b="1" dirty="0" err="1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asin</a:t>
            </a:r>
            <a:r>
              <a:rPr lang="en-US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(x-b)+c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 (где  а ≥1) (зависимость двух коэффициентов  </a:t>
            </a:r>
            <a:r>
              <a:rPr lang="en-US" sz="1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ru-RU" sz="18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,</a:t>
            </a:r>
            <a:r>
              <a:rPr lang="ru-RU" sz="1800" dirty="0" smtClean="0">
                <a:latin typeface="Segoe UI Light" charset="0"/>
                <a:cs typeface="Segoe UI" pitchFamily="34" charset="0"/>
              </a:rPr>
              <a:t> </a:t>
            </a:r>
            <a:r>
              <a:rPr lang="en-US" sz="1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ru-RU" sz="1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000" b="1" dirty="0" smtClean="0">
                <a:latin typeface="Segoe UI Light" charset="0"/>
                <a:cs typeface="Segoe UI" pitchFamily="34" charset="0"/>
              </a:rPr>
              <a:t>и</a:t>
            </a:r>
            <a:r>
              <a:rPr lang="en-US" sz="2000" b="1" dirty="0" smtClean="0">
                <a:latin typeface="Segoe UI Light" charset="0"/>
                <a:cs typeface="Segoe UI" pitchFamily="34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с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)</a:t>
            </a:r>
          </a:p>
        </p:txBody>
      </p:sp>
      <p:sp>
        <p:nvSpPr>
          <p:cNvPr id="15" name="Заголовок 1">
            <a:hlinkClick r:id="rId9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428596" y="6000768"/>
            <a:ext cx="7993138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35" tIns="45718" rIns="91435" bIns="45718" rtlCol="0" anchor="ctr">
            <a:normAutofit lnSpcReduction="10000"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  <a:latin typeface="Segoe UI Light" pitchFamily="34" charset="0"/>
              </a:rPr>
              <a:t>7. Использованная литература и ПО.</a:t>
            </a:r>
          </a:p>
        </p:txBody>
      </p:sp>
      <p:sp>
        <p:nvSpPr>
          <p:cNvPr id="17" name="Заголовок 1">
            <a:hlinkClick r:id="rId10" action="ppaction://hlinksldjump"/>
            <a:hlinkHover r:id="" action="ppaction://noaction" highlightClick="1"/>
          </p:cNvPr>
          <p:cNvSpPr txBox="1">
            <a:spLocks/>
          </p:cNvSpPr>
          <p:nvPr/>
        </p:nvSpPr>
        <p:spPr>
          <a:xfrm>
            <a:off x="438120" y="2938458"/>
            <a:ext cx="799288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35" tIns="45718" rIns="91435" bIns="45718" rtlCol="0" anchor="ctr">
            <a:normAutofit fontScale="92500" lnSpcReduction="10000"/>
          </a:bodyPr>
          <a:lstStyle>
            <a:lvl1pPr algn="ctr" defTabSz="91434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3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.Зависимость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графика тригонометрических функций от коэффициента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18" name="TextBox 17">
            <a:hlinkClick r:id="rId11" action="ppaction://hlinksldjump"/>
          </p:cNvPr>
          <p:cNvSpPr txBox="1">
            <a:spLocks noChangeAspect="1"/>
          </p:cNvSpPr>
          <p:nvPr/>
        </p:nvSpPr>
        <p:spPr>
          <a:xfrm>
            <a:off x="428596" y="3857628"/>
            <a:ext cx="7992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Тест: закрепление пройденного.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2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8104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259971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2780019"/>
            <a:ext cx="15841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itchFamily="34" charset="0"/>
              </a:rPr>
              <a:t>Y=2sin(x-b)+c</a:t>
            </a:r>
            <a:endParaRPr lang="ru-RU" dirty="0">
              <a:latin typeface="Segoe UI Light" pitchFamily="34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pic>
        <p:nvPicPr>
          <p:cNvPr id="15" name="Объект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43" y="1124744"/>
            <a:ext cx="8322913" cy="3600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0543" y="4725144"/>
            <a:ext cx="8322913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Свойства функции 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y=</a:t>
            </a:r>
            <a:r>
              <a:rPr lang="en-US" sz="2000" dirty="0" err="1" smtClean="0">
                <a:solidFill>
                  <a:schemeClr val="bg1"/>
                </a:solidFill>
                <a:latin typeface="Segoe UI Light" pitchFamily="34" charset="0"/>
              </a:rPr>
              <a:t>sinx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,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где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ea typeface="Segoe UI" pitchFamily="34" charset="0"/>
                <a:cs typeface="Segoe UI" pitchFamily="34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=1;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ea typeface="Segoe UI" pitchFamily="34" charset="0"/>
                <a:cs typeface="Segoe UI" pitchFamily="34" charset="0"/>
              </a:rPr>
              <a:t>b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=0;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ea typeface="Segoe UI" pitchFamily="34" charset="0"/>
                <a:cs typeface="Segoe UI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=0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● 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D </a:t>
            </a:r>
            <a:r>
              <a:rPr lang="en-US" sz="2000" dirty="0">
                <a:solidFill>
                  <a:schemeClr val="bg1"/>
                </a:solidFill>
                <a:latin typeface="Segoe UI Light" pitchFamily="34" charset="0"/>
              </a:rPr>
              <a:t>(y) = (-∞ ; + ∞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)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- область определения функции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● 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E(y</a:t>
            </a:r>
            <a:r>
              <a:rPr lang="en-US" sz="2000" dirty="0">
                <a:solidFill>
                  <a:schemeClr val="bg1"/>
                </a:solidFill>
                <a:latin typeface="Segoe UI Light" pitchFamily="34" charset="0"/>
              </a:rPr>
              <a:t>) = [-1;1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]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- область значения функции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● 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sin(-x)=-</a:t>
            </a:r>
            <a:r>
              <a:rPr lang="en-US" sz="2000" dirty="0" err="1" smtClean="0">
                <a:solidFill>
                  <a:schemeClr val="bg1"/>
                </a:solidFill>
                <a:latin typeface="Segoe UI Light" pitchFamily="34" charset="0"/>
              </a:rPr>
              <a:t>sinx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, является нечётной функцией, т.к.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 f(-x) = -f(x)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,</a:t>
            </a:r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6480212" y="6381328"/>
            <a:ext cx="18362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 Light" pitchFamily="34" charset="0"/>
              </a:rPr>
              <a:t>Назад к содержанию</a:t>
            </a:r>
            <a:endParaRPr lang="ru-RU" sz="1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01082" cy="714356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1.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Основной график тригонометрической функции 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y=</a:t>
            </a:r>
            <a:r>
              <a:rPr lang="en-US" sz="2000" dirty="0" err="1" smtClean="0">
                <a:solidFill>
                  <a:schemeClr val="bg1"/>
                </a:solidFill>
                <a:latin typeface="Georgia" pitchFamily="18" charset="0"/>
              </a:rPr>
              <a:t>sinx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синусоид,</a:t>
            </a:r>
            <a: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8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500174"/>
            <a:ext cx="8319372" cy="3600400"/>
          </a:xfrm>
        </p:spPr>
      </p:pic>
      <p:sp>
        <p:nvSpPr>
          <p:cNvPr id="11" name="TextBox 10"/>
          <p:cNvSpPr txBox="1"/>
          <p:nvPr/>
        </p:nvSpPr>
        <p:spPr>
          <a:xfrm>
            <a:off x="5508104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259971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2000240"/>
            <a:ext cx="142401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 Light" pitchFamily="34" charset="0"/>
              </a:rPr>
              <a:t>y=2sin(x-0)+0</a:t>
            </a:r>
            <a:endParaRPr lang="ru-RU" sz="1600" dirty="0">
              <a:latin typeface="Segoe UI Ligh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3786190"/>
            <a:ext cx="14033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 Light" pitchFamily="34" charset="0"/>
              </a:rPr>
              <a:t>y=1sin(x-0)+0</a:t>
            </a:r>
            <a:endParaRPr lang="ru-RU" sz="1600" b="1" dirty="0">
              <a:latin typeface="Segoe UI Light" pitchFamily="34" charset="0"/>
            </a:endParaRP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58" y="714356"/>
            <a:ext cx="8286808" cy="783193"/>
          </a:xfrm>
          <a:prstGeom prst="round2SameRect">
            <a:avLst>
              <a:gd name="adj1" fmla="val 33600"/>
              <a:gd name="adj2" fmla="val 0"/>
            </a:avLst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Функция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y=</a:t>
            </a:r>
            <a:r>
              <a:rPr lang="en-US" sz="2000" b="1" dirty="0" err="1" smtClean="0">
                <a:solidFill>
                  <a:schemeClr val="tx2"/>
                </a:solidFill>
                <a:latin typeface="Georgia" pitchFamily="18" charset="0"/>
                <a:cs typeface="Segoe UI" pitchFamily="34" charset="0"/>
              </a:rPr>
              <a:t>a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Segoe UI" pitchFamily="34" charset="0"/>
              </a:rPr>
              <a:t>×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sin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(x-</a:t>
            </a:r>
            <a:r>
              <a:rPr lang="en-US" sz="2000" b="1" dirty="0" smtClean="0">
                <a:latin typeface="Georgia" pitchFamily="18" charset="0"/>
                <a:cs typeface="Segoe UI" pitchFamily="34" charset="0"/>
              </a:rPr>
              <a:t>b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)+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Segoe UI" pitchFamily="34" charset="0"/>
              </a:rPr>
              <a:t>c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Segoe UI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(где  а ≥1)</a:t>
            </a:r>
            <a:endParaRPr lang="ru-RU" sz="20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Коэффициент </a:t>
            </a:r>
            <a:r>
              <a:rPr lang="en-US" sz="2000" b="1" dirty="0" smtClean="0">
                <a:solidFill>
                  <a:schemeClr val="tx2"/>
                </a:solidFill>
                <a:latin typeface="Georgia" pitchFamily="18" charset="0"/>
                <a:ea typeface="Segoe UI" pitchFamily="34" charset="0"/>
                <a:cs typeface="Segoe UI" pitchFamily="34" charset="0"/>
              </a:rPr>
              <a:t>a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отвечает за растяжение графика вдоль оси </a:t>
            </a:r>
            <a:r>
              <a:rPr lang="en-US" sz="2000" dirty="0" err="1" smtClean="0">
                <a:solidFill>
                  <a:schemeClr val="bg1"/>
                </a:solidFill>
                <a:latin typeface="Georgia" pitchFamily="18" charset="0"/>
              </a:rPr>
              <a:t>Oy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5072074"/>
            <a:ext cx="8307906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Область значения 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тригонометрической функции </a:t>
            </a:r>
            <a:r>
              <a:rPr lang="ru-RU" sz="20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меняется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 и </a:t>
            </a:r>
            <a:endParaRPr lang="en-US" sz="20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график растягивается вдоль оси </a:t>
            </a:r>
            <a:r>
              <a:rPr lang="en-US" sz="2000" dirty="0" err="1" smtClean="0">
                <a:solidFill>
                  <a:schemeClr val="bg1"/>
                </a:solidFill>
                <a:latin typeface="Segoe UI Light" pitchFamily="34" charset="0"/>
              </a:rPr>
              <a:t>Oy</a:t>
            </a:r>
            <a:r>
              <a:rPr lang="ru-RU" sz="2000" dirty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с коэффициентом </a:t>
            </a:r>
            <a:r>
              <a:rPr lang="en-US" sz="2000" b="1" dirty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, где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 a</a:t>
            </a:r>
            <a:r>
              <a:rPr lang="ru-RU" sz="2000" dirty="0"/>
              <a:t> 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≥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1.</a:t>
            </a:r>
            <a:b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y=</a:t>
            </a:r>
            <a:r>
              <a:rPr lang="en-US" sz="2000" dirty="0" err="1" smtClean="0">
                <a:solidFill>
                  <a:schemeClr val="bg1"/>
                </a:solidFill>
                <a:latin typeface="Segoe UI Light" pitchFamily="34" charset="0"/>
              </a:rPr>
              <a:t>sinx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(а=1, область значения: 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-1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≤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x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≤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 - основной график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y=2sinx 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(а=2, область значения меняется: 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-2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≤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x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≤</a:t>
            </a:r>
            <a:r>
              <a:rPr lang="en-US" sz="2000" dirty="0" smtClean="0">
                <a:solidFill>
                  <a:schemeClr val="bg1"/>
                </a:solidFill>
                <a:latin typeface="Segoe UI Light" pitchFamily="34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Segoe UI Light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7" name="TextBox 16">
            <a:hlinkClick r:id="rId5" action="ppaction://hlinksldjump"/>
          </p:cNvPr>
          <p:cNvSpPr txBox="1"/>
          <p:nvPr/>
        </p:nvSpPr>
        <p:spPr>
          <a:xfrm>
            <a:off x="6480212" y="6381328"/>
            <a:ext cx="18362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 Light" pitchFamily="34" charset="0"/>
              </a:rPr>
              <a:t>Назад к содержанию</a:t>
            </a:r>
            <a:endParaRPr lang="ru-RU" sz="1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2071670" y="2928934"/>
            <a:ext cx="117157" cy="857256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28596" y="-1"/>
            <a:ext cx="8158162" cy="500043"/>
          </a:xfrm>
        </p:spPr>
        <p:txBody>
          <a:bodyPr>
            <a:normAutofit/>
          </a:bodyPr>
          <a:lstStyle/>
          <a:p>
            <a:r>
              <a:rPr lang="ru-RU" sz="1900" b="1" kern="1200" dirty="0" smtClean="0">
                <a:latin typeface="Segoe UI Light"/>
                <a:ea typeface="+mn-ea"/>
                <a:cs typeface="+mn-cs"/>
              </a:rPr>
              <a:t>2.</a:t>
            </a:r>
            <a:r>
              <a:rPr lang="ru-RU" sz="1900" b="1" dirty="0" smtClean="0">
                <a:latin typeface="Segoe UI Light"/>
                <a:ea typeface="+mn-ea"/>
                <a:cs typeface="+mn-cs"/>
              </a:rPr>
              <a:t> от коэффициента </a:t>
            </a:r>
            <a:r>
              <a:rPr lang="en-US" sz="1900" b="1" dirty="0" smtClean="0">
                <a:solidFill>
                  <a:srgbClr val="FF0000"/>
                </a:solidFill>
                <a:latin typeface="Segoe UI Light"/>
                <a:ea typeface="+mn-ea"/>
                <a:cs typeface="Segoe UI"/>
              </a:rPr>
              <a:t>a</a:t>
            </a:r>
            <a:r>
              <a:rPr lang="ru-RU" sz="1900" b="1" dirty="0" smtClean="0">
                <a:solidFill>
                  <a:srgbClr val="FF0000"/>
                </a:solidFill>
                <a:latin typeface="Segoe UI Light"/>
                <a:ea typeface="+mn-ea"/>
                <a:cs typeface="Segoe UI"/>
              </a:rPr>
              <a:t> </a:t>
            </a:r>
            <a:r>
              <a:rPr lang="ru-RU" sz="1900" b="1" dirty="0" smtClean="0">
                <a:latin typeface="Segoe UI Light"/>
                <a:ea typeface="+mn-ea"/>
                <a:cs typeface="+mn-cs"/>
              </a:rPr>
              <a:t>з</a:t>
            </a:r>
            <a:r>
              <a:rPr lang="ru-RU" sz="1900" b="1" kern="1200" dirty="0" smtClean="0">
                <a:latin typeface="Segoe UI Light"/>
                <a:ea typeface="+mn-ea"/>
                <a:cs typeface="+mn-cs"/>
              </a:rPr>
              <a:t>ависимость графика  тригонометрических функций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52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8104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259971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948264" y="1998132"/>
            <a:ext cx="136815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 Light" pitchFamily="34" charset="0"/>
              </a:rPr>
              <a:t>y=1sin(x-3</a:t>
            </a:r>
            <a:r>
              <a:rPr lang="en-US" sz="1600" dirty="0" smtClean="0">
                <a:latin typeface="Segoe UI Light" pitchFamily="34" charset="0"/>
              </a:rPr>
              <a:t>)+0</a:t>
            </a:r>
            <a:endParaRPr lang="ru-RU" sz="1600" dirty="0">
              <a:latin typeface="Segoe UI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2004527"/>
            <a:ext cx="140415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 Light" pitchFamily="34" charset="0"/>
              </a:rPr>
              <a:t>y=1sin(x-2</a:t>
            </a:r>
            <a:r>
              <a:rPr lang="en-US" sz="1600" dirty="0" smtClean="0">
                <a:latin typeface="Segoe UI Light" pitchFamily="34" charset="0"/>
              </a:rPr>
              <a:t>)+0</a:t>
            </a:r>
            <a:endParaRPr lang="ru-RU" sz="1600" dirty="0">
              <a:latin typeface="Segoe UI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1995308"/>
            <a:ext cx="136815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 Light" pitchFamily="34" charset="0"/>
              </a:rPr>
              <a:t>y=1sin(x-0)+0</a:t>
            </a:r>
            <a:endParaRPr lang="ru-RU" sz="1600" dirty="0">
              <a:latin typeface="Segoe UI Light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8596" y="428604"/>
            <a:ext cx="8337921" cy="1328023"/>
          </a:xfrm>
          <a:prstGeom prst="round2SameRect">
            <a:avLst>
              <a:gd name="adj1" fmla="val 33600"/>
              <a:gd name="adj2" fmla="val 0"/>
            </a:avLst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Функция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y=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rPr>
              <a:t>×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sin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(x-</a:t>
            </a:r>
            <a:r>
              <a:rPr lang="en-US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)+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(где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≥1)</a:t>
            </a:r>
            <a:endParaRPr lang="ru-RU" sz="24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Коэффициент </a:t>
            </a:r>
            <a:r>
              <a:rPr lang="en-US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 отвечает за смещение графика по оси </a:t>
            </a:r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Ox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относительно начала координат. </a:t>
            </a:r>
            <a:endParaRPr lang="ru-RU" sz="2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5572140"/>
            <a:ext cx="8322913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Если </a:t>
            </a: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b&gt;0</a:t>
            </a:r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, то график смещается вправо</a:t>
            </a: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на </a:t>
            </a:r>
            <a:r>
              <a:rPr lang="en-US" sz="2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 единиц по </a:t>
            </a:r>
            <a:r>
              <a:rPr lang="ru-RU" sz="2200" dirty="0">
                <a:solidFill>
                  <a:schemeClr val="bg1"/>
                </a:solidFill>
                <a:latin typeface="Segoe UI Light" pitchFamily="34" charset="0"/>
              </a:rPr>
              <a:t>оси </a:t>
            </a: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Ox</a:t>
            </a:r>
          </a:p>
          <a:p>
            <a:r>
              <a:rPr lang="ru-RU" sz="2200" dirty="0">
                <a:solidFill>
                  <a:schemeClr val="bg1"/>
                </a:solidFill>
                <a:latin typeface="Segoe UI Light" pitchFamily="34" charset="0"/>
              </a:rPr>
              <a:t>Е</a:t>
            </a:r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сли </a:t>
            </a: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b&lt;0</a:t>
            </a:r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, то график смещается влево</a:t>
            </a: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на </a:t>
            </a:r>
            <a:r>
              <a:rPr lang="en-US" sz="2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 единиц по </a:t>
            </a:r>
            <a:r>
              <a:rPr lang="ru-RU" sz="2200" dirty="0">
                <a:solidFill>
                  <a:schemeClr val="bg1"/>
                </a:solidFill>
                <a:latin typeface="Segoe UI Light" pitchFamily="34" charset="0"/>
              </a:rPr>
              <a:t>оси </a:t>
            </a:r>
            <a:r>
              <a:rPr lang="en-US" sz="2200" dirty="0" smtClean="0">
                <a:solidFill>
                  <a:schemeClr val="bg1"/>
                </a:solidFill>
                <a:latin typeface="Segoe UI Light" pitchFamily="34" charset="0"/>
              </a:rPr>
              <a:t>Ox</a:t>
            </a:r>
            <a:r>
              <a:rPr lang="ru-RU" sz="22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endParaRPr lang="en-US" sz="22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785926"/>
            <a:ext cx="8319371" cy="3786214"/>
          </a:xfrm>
        </p:spPr>
      </p:pic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6480212" y="6381328"/>
            <a:ext cx="18362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 Light" pitchFamily="34" charset="0"/>
              </a:rPr>
              <a:t>Назад к содержанию</a:t>
            </a:r>
            <a:endParaRPr lang="ru-RU" sz="1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2428868"/>
            <a:ext cx="15841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itchFamily="34" charset="0"/>
              </a:rPr>
              <a:t>y=1sin(x-0)+0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2357430"/>
            <a:ext cx="15841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y=1sin(x-2</a:t>
            </a:r>
            <a:r>
              <a:rPr lang="en-US" dirty="0" smtClean="0">
                <a:latin typeface="Segoe UI Light" pitchFamily="34" charset="0"/>
              </a:rPr>
              <a:t>)+0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072199" y="2643182"/>
            <a:ext cx="142876" cy="71438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2071670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00628" y="4857760"/>
            <a:ext cx="158417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y=1sin(x-3</a:t>
            </a:r>
            <a:r>
              <a:rPr lang="en-US" dirty="0" smtClean="0">
                <a:latin typeface="Segoe UI Light" pitchFamily="34" charset="0"/>
              </a:rPr>
              <a:t>)+0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25" name="Стрелка вверх 24"/>
          <p:cNvSpPr/>
          <p:nvPr/>
        </p:nvSpPr>
        <p:spPr>
          <a:xfrm>
            <a:off x="5357818" y="4429132"/>
            <a:ext cx="71438" cy="428628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214282" y="0"/>
            <a:ext cx="8501090" cy="57149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3. От коэффициента </a:t>
            </a:r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r>
              <a:rPr lang="ru-RU" sz="2000" b="1" dirty="0" smtClean="0"/>
              <a:t>  з</a:t>
            </a:r>
            <a:r>
              <a:rPr lang="ru-RU" sz="20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ависимость графика  тригонометрических функций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009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8104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259971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81869" y="2564904"/>
            <a:ext cx="1389931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 Light" pitchFamily="34" charset="0"/>
              </a:rPr>
              <a:t>y=1sin(x-0</a:t>
            </a:r>
            <a:r>
              <a:rPr lang="en-US" sz="1600" dirty="0" smtClean="0">
                <a:latin typeface="Segoe UI Light" pitchFamily="34" charset="0"/>
              </a:rPr>
              <a:t>)+1</a:t>
            </a:r>
            <a:endParaRPr lang="ru-RU" sz="1600" dirty="0">
              <a:latin typeface="Segoe UI Ligh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645024"/>
            <a:ext cx="13681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 Light" pitchFamily="34" charset="0"/>
              </a:rPr>
              <a:t>y=1sin(x-0</a:t>
            </a:r>
            <a:r>
              <a:rPr lang="en-US" sz="1600" dirty="0" smtClean="0">
                <a:latin typeface="Segoe UI Light" pitchFamily="34" charset="0"/>
              </a:rPr>
              <a:t>)-2</a:t>
            </a:r>
            <a:endParaRPr lang="ru-RU" sz="1600" dirty="0">
              <a:latin typeface="Segoe UI Ligh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1516142"/>
            <a:ext cx="136815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 Light" pitchFamily="34" charset="0"/>
              </a:rPr>
              <a:t>y=1sin(x-0</a:t>
            </a:r>
            <a:r>
              <a:rPr lang="en-US" sz="1600" dirty="0" smtClean="0">
                <a:latin typeface="Segoe UI Light" pitchFamily="34" charset="0"/>
              </a:rPr>
              <a:t>)+2</a:t>
            </a:r>
            <a:endParaRPr lang="ru-RU" sz="1600" dirty="0">
              <a:latin typeface="Segoe UI Light" pitchFamily="34" charset="0"/>
            </a:endParaRPr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0034" y="5429264"/>
            <a:ext cx="8322913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Segoe UI Light" pitchFamily="34" charset="0"/>
              </a:rPr>
              <a:t>Е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сли </a:t>
            </a:r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c&gt;0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, то график смещается вверх на </a:t>
            </a:r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 единиц по оси </a:t>
            </a:r>
            <a:r>
              <a:rPr lang="en-US" sz="2400" dirty="0" err="1" smtClean="0">
                <a:solidFill>
                  <a:schemeClr val="bg1"/>
                </a:solidFill>
                <a:latin typeface="Segoe UI Light" pitchFamily="34" charset="0"/>
              </a:rPr>
              <a:t>Oy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. </a:t>
            </a:r>
            <a:endParaRPr lang="en-US" sz="2400" b="1" dirty="0" smtClean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Если </a:t>
            </a:r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c&lt;0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, то график смещается вниз</a:t>
            </a:r>
            <a:r>
              <a:rPr lang="en-US" sz="2400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на </a:t>
            </a:r>
            <a:r>
              <a:rPr 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 единиц по </a:t>
            </a:r>
            <a:r>
              <a:rPr lang="ru-RU" sz="2400" dirty="0">
                <a:solidFill>
                  <a:schemeClr val="bg1"/>
                </a:solidFill>
                <a:latin typeface="Segoe UI Light" pitchFamily="34" charset="0"/>
              </a:rPr>
              <a:t>оси </a:t>
            </a:r>
            <a:r>
              <a:rPr lang="en-US" sz="2400" dirty="0" err="1">
                <a:solidFill>
                  <a:schemeClr val="bg1"/>
                </a:solidFill>
                <a:latin typeface="Segoe UI Light" pitchFamily="34" charset="0"/>
              </a:rPr>
              <a:t>Oy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. </a:t>
            </a:r>
            <a:endParaRPr lang="en-US" sz="2400" b="1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6480212" y="6381328"/>
            <a:ext cx="18362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 Light" pitchFamily="34" charset="0"/>
              </a:rPr>
              <a:t>Назад к содержанию</a:t>
            </a:r>
            <a:endParaRPr lang="ru-RU" sz="1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857364"/>
            <a:ext cx="8337920" cy="3600400"/>
          </a:xfrm>
        </p:spPr>
      </p:pic>
      <p:sp>
        <p:nvSpPr>
          <p:cNvPr id="19" name="TextBox 18"/>
          <p:cNvSpPr txBox="1"/>
          <p:nvPr/>
        </p:nvSpPr>
        <p:spPr>
          <a:xfrm>
            <a:off x="1357290" y="3286124"/>
            <a:ext cx="158417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y=1sin(x-0</a:t>
            </a:r>
            <a:r>
              <a:rPr lang="en-US" dirty="0" smtClean="0">
                <a:latin typeface="Segoe UI Light" pitchFamily="34" charset="0"/>
              </a:rPr>
              <a:t>)+1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7950" y="2357430"/>
            <a:ext cx="15841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y=1sin(x-0</a:t>
            </a:r>
            <a:r>
              <a:rPr lang="en-US" dirty="0" smtClean="0">
                <a:latin typeface="Segoe UI Light" pitchFamily="34" charset="0"/>
              </a:rPr>
              <a:t>)+2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7950" y="4500570"/>
            <a:ext cx="15841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y=1sin(x-0</a:t>
            </a:r>
            <a:r>
              <a:rPr lang="en-US" dirty="0" smtClean="0">
                <a:latin typeface="Segoe UI Light" pitchFamily="34" charset="0"/>
              </a:rPr>
              <a:t>)-2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500042"/>
            <a:ext cx="8337921" cy="1328023"/>
          </a:xfrm>
          <a:prstGeom prst="round2SameRect">
            <a:avLst>
              <a:gd name="adj1" fmla="val 33600"/>
              <a:gd name="adj2" fmla="val 0"/>
            </a:avLst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Функция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y=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sin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(x-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)+</a:t>
            </a:r>
            <a:r>
              <a:rPr lang="en-US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(где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≥1)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Коэффициент </a:t>
            </a:r>
            <a:r>
              <a:rPr lang="en-US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 отвечает за смещение графика по оси </a:t>
            </a:r>
            <a:r>
              <a:rPr lang="en-US" sz="2400" dirty="0" err="1" smtClean="0">
                <a:solidFill>
                  <a:schemeClr val="bg1"/>
                </a:solidFill>
                <a:latin typeface="Segoe UI Light" pitchFamily="34" charset="0"/>
              </a:rPr>
              <a:t>Oy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 ,</a:t>
            </a:r>
            <a:endParaRPr lang="ru-RU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UI Light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Segoe UI Light" pitchFamily="34" charset="0"/>
              </a:rPr>
              <a:t>относительно начала координат.</a:t>
            </a:r>
            <a:endParaRPr lang="ru-RU" sz="2400" b="1" dirty="0" smtClean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00034" y="1"/>
            <a:ext cx="8429684" cy="428603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4</a:t>
            </a:r>
            <a:r>
              <a:rPr lang="ru-RU" sz="2200" b="1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.</a:t>
            </a:r>
            <a:r>
              <a:rPr lang="ru-RU" sz="2200" b="1" dirty="0" smtClean="0"/>
              <a:t> от коэффициента </a:t>
            </a:r>
            <a:r>
              <a:rPr lang="en-US" sz="2200" b="1" dirty="0" smtClean="0">
                <a:solidFill>
                  <a:srgbClr val="FF0000"/>
                </a:solidFill>
              </a:rPr>
              <a:t>c</a:t>
            </a:r>
            <a:r>
              <a:rPr lang="ru-RU" sz="2200" b="1" dirty="0" smtClean="0"/>
              <a:t> з</a:t>
            </a:r>
            <a:r>
              <a:rPr lang="ru-RU" sz="2200" b="1" kern="1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ависимость графика  тригонометрических функций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8630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08104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42918"/>
            <a:ext cx="178595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egoe UI Light" pitchFamily="34" charset="0"/>
              </a:rPr>
              <a:t>y=</a:t>
            </a:r>
            <a:r>
              <a:rPr lang="ru-RU" sz="1600" dirty="0" smtClean="0">
                <a:latin typeface="Segoe UI Light" pitchFamily="34" charset="0"/>
              </a:rPr>
              <a:t>1</a:t>
            </a:r>
            <a:r>
              <a:rPr lang="en-US" sz="1600" dirty="0" smtClean="0">
                <a:latin typeface="Segoe UI Light" pitchFamily="34" charset="0"/>
              </a:rPr>
              <a:t>sin(x-</a:t>
            </a:r>
            <a:r>
              <a:rPr lang="ru-RU" sz="1600" dirty="0" smtClean="0">
                <a:latin typeface="Segoe UI Light" pitchFamily="34" charset="0"/>
              </a:rPr>
              <a:t>1</a:t>
            </a:r>
            <a:r>
              <a:rPr lang="en-US" sz="1600" dirty="0" smtClean="0">
                <a:latin typeface="Segoe UI Light" pitchFamily="34" charset="0"/>
              </a:rPr>
              <a:t>)+</a:t>
            </a:r>
            <a:r>
              <a:rPr lang="ru-RU" sz="1600" dirty="0" smtClean="0">
                <a:latin typeface="Segoe UI Light" pitchFamily="34" charset="0"/>
              </a:rPr>
              <a:t>0</a:t>
            </a:r>
            <a:endParaRPr lang="ru-RU" sz="1600" dirty="0">
              <a:latin typeface="Segoe UI Light" pitchFamily="34" charset="0"/>
            </a:endParaRPr>
          </a:p>
        </p:txBody>
      </p:sp>
      <p:pic>
        <p:nvPicPr>
          <p:cNvPr id="22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6480212" y="6381328"/>
            <a:ext cx="18362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 Light" pitchFamily="34" charset="0"/>
              </a:rPr>
              <a:t>Назад к содержанию</a:t>
            </a:r>
            <a:endParaRPr lang="ru-RU" sz="1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29" name="Объект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500174"/>
            <a:ext cx="7194913" cy="25003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214290"/>
            <a:ext cx="542928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Даны тригонометрические функции: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6314" y="285728"/>
            <a:ext cx="178595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 Light" pitchFamily="34" charset="0"/>
              </a:rPr>
              <a:t>y=</a:t>
            </a:r>
            <a:r>
              <a:rPr lang="ru-RU" sz="2000" dirty="0" smtClean="0">
                <a:latin typeface="Segoe UI Light" pitchFamily="34" charset="0"/>
              </a:rPr>
              <a:t>3</a:t>
            </a:r>
            <a:r>
              <a:rPr lang="en-US" sz="2000" dirty="0" smtClean="0">
                <a:latin typeface="Segoe UI Light" pitchFamily="34" charset="0"/>
              </a:rPr>
              <a:t>sin(x-</a:t>
            </a:r>
            <a:r>
              <a:rPr lang="ru-RU" sz="2000" dirty="0" smtClean="0">
                <a:latin typeface="Segoe UI Light" pitchFamily="34" charset="0"/>
              </a:rPr>
              <a:t>3</a:t>
            </a:r>
            <a:r>
              <a:rPr lang="en-US" sz="2000" dirty="0" smtClean="0">
                <a:latin typeface="Segoe UI Light" pitchFamily="34" charset="0"/>
              </a:rPr>
              <a:t>)+</a:t>
            </a:r>
            <a:r>
              <a:rPr lang="ru-RU" sz="2000" dirty="0" smtClean="0">
                <a:latin typeface="Segoe UI Light" pitchFamily="34" charset="0"/>
              </a:rPr>
              <a:t>3</a:t>
            </a:r>
            <a:endParaRPr lang="ru-RU" sz="2000" dirty="0">
              <a:latin typeface="Segoe UI 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642918"/>
            <a:ext cx="16516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</a:t>
            </a:r>
            <a:r>
              <a:rPr lang="ru-RU" dirty="0" smtClean="0">
                <a:latin typeface="Segoe UI Light" pitchFamily="34" charset="0"/>
              </a:rPr>
              <a:t>4</a:t>
            </a:r>
            <a:r>
              <a:rPr lang="en-US" dirty="0" smtClean="0">
                <a:latin typeface="Segoe UI Light" pitchFamily="34" charset="0"/>
              </a:rPr>
              <a:t>sin(x-</a:t>
            </a:r>
            <a:r>
              <a:rPr lang="ru-RU" dirty="0" smtClean="0">
                <a:latin typeface="Segoe UI Light" pitchFamily="34" charset="0"/>
              </a:rPr>
              <a:t>4</a:t>
            </a:r>
            <a:r>
              <a:rPr lang="en-US" dirty="0" smtClean="0">
                <a:latin typeface="Segoe UI Light" pitchFamily="34" charset="0"/>
              </a:rPr>
              <a:t>)+</a:t>
            </a:r>
            <a:r>
              <a:rPr lang="ru-RU" dirty="0" smtClean="0">
                <a:latin typeface="Segoe UI Light" pitchFamily="34" charset="0"/>
              </a:rPr>
              <a:t>0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642918"/>
            <a:ext cx="192882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</a:t>
            </a:r>
            <a:r>
              <a:rPr lang="ru-RU" dirty="0" smtClean="0">
                <a:latin typeface="Segoe UI Light" pitchFamily="34" charset="0"/>
              </a:rPr>
              <a:t>3</a:t>
            </a:r>
            <a:r>
              <a:rPr lang="en-US" dirty="0" smtClean="0">
                <a:latin typeface="Segoe UI Light" pitchFamily="34" charset="0"/>
              </a:rPr>
              <a:t>sin(x-</a:t>
            </a:r>
            <a:r>
              <a:rPr lang="ru-RU" dirty="0" smtClean="0">
                <a:latin typeface="Segoe UI Light" pitchFamily="34" charset="0"/>
              </a:rPr>
              <a:t>3</a:t>
            </a:r>
            <a:r>
              <a:rPr lang="en-US" dirty="0" smtClean="0">
                <a:latin typeface="Segoe UI Light" pitchFamily="34" charset="0"/>
              </a:rPr>
              <a:t>)+</a:t>
            </a:r>
            <a:r>
              <a:rPr lang="ru-RU" dirty="0" smtClean="0">
                <a:latin typeface="Segoe UI Light" pitchFamily="34" charset="0"/>
              </a:rPr>
              <a:t>0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7686" y="642918"/>
            <a:ext cx="200881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</a:t>
            </a:r>
            <a:r>
              <a:rPr lang="ru-RU" dirty="0" smtClean="0">
                <a:latin typeface="Segoe UI Light" pitchFamily="34" charset="0"/>
              </a:rPr>
              <a:t>2</a:t>
            </a:r>
            <a:r>
              <a:rPr lang="en-US" dirty="0" smtClean="0">
                <a:latin typeface="Segoe UI Light" pitchFamily="34" charset="0"/>
              </a:rPr>
              <a:t>sin(x-</a:t>
            </a:r>
            <a:r>
              <a:rPr lang="ru-RU" dirty="0" smtClean="0">
                <a:latin typeface="Segoe UI Light" pitchFamily="34" charset="0"/>
              </a:rPr>
              <a:t>2</a:t>
            </a:r>
            <a:r>
              <a:rPr lang="en-US" dirty="0" smtClean="0">
                <a:latin typeface="Segoe UI Light" pitchFamily="34" charset="0"/>
              </a:rPr>
              <a:t>)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642918"/>
            <a:ext cx="222312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Light" pitchFamily="34" charset="0"/>
              </a:rPr>
              <a:t>y=</a:t>
            </a:r>
            <a:r>
              <a:rPr lang="ru-RU" dirty="0" smtClean="0">
                <a:latin typeface="Segoe UI Light" pitchFamily="34" charset="0"/>
              </a:rPr>
              <a:t>5</a:t>
            </a:r>
            <a:r>
              <a:rPr lang="en-US" dirty="0" smtClean="0">
                <a:latin typeface="Segoe UI Light" pitchFamily="34" charset="0"/>
              </a:rPr>
              <a:t>sin(x-</a:t>
            </a:r>
            <a:r>
              <a:rPr lang="ru-RU" dirty="0">
                <a:latin typeface="Segoe UI Light" pitchFamily="34" charset="0"/>
              </a:rPr>
              <a:t>5</a:t>
            </a:r>
            <a:r>
              <a:rPr lang="en-US" dirty="0" smtClean="0">
                <a:latin typeface="Segoe UI Light" pitchFamily="34" charset="0"/>
              </a:rPr>
              <a:t>)+</a:t>
            </a:r>
            <a:r>
              <a:rPr lang="ru-RU" dirty="0" smtClean="0">
                <a:latin typeface="Segoe UI Light" pitchFamily="34" charset="0"/>
              </a:rPr>
              <a:t>0</a:t>
            </a:r>
            <a:endParaRPr lang="ru-RU" dirty="0">
              <a:latin typeface="Segoe UI Ligh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6644" y="642918"/>
            <a:ext cx="185735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y=</a:t>
            </a:r>
            <a:r>
              <a:rPr lang="ru-RU" b="1" dirty="0" smtClean="0">
                <a:latin typeface="Georgia" pitchFamily="18" charset="0"/>
              </a:rPr>
              <a:t>2</a:t>
            </a:r>
            <a:r>
              <a:rPr lang="en-US" b="1" dirty="0" smtClean="0">
                <a:latin typeface="Georgia" pitchFamily="18" charset="0"/>
              </a:rPr>
              <a:t>sin(x-</a:t>
            </a:r>
            <a:r>
              <a:rPr lang="ru-RU" b="1" dirty="0" smtClean="0">
                <a:latin typeface="Georgia" pitchFamily="18" charset="0"/>
              </a:rPr>
              <a:t>2</a:t>
            </a:r>
            <a:r>
              <a:rPr lang="en-US" b="1" dirty="0" smtClean="0">
                <a:latin typeface="Georgia" pitchFamily="18" charset="0"/>
              </a:rPr>
              <a:t>)+</a:t>
            </a:r>
            <a:r>
              <a:rPr lang="ru-RU" b="1" dirty="0" smtClean="0">
                <a:latin typeface="Georgia" pitchFamily="18" charset="0"/>
              </a:rPr>
              <a:t>2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388" y="285728"/>
            <a:ext cx="20002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itchFamily="18" charset="0"/>
              </a:rPr>
              <a:t>y=</a:t>
            </a:r>
            <a:r>
              <a:rPr lang="ru-RU" b="1" dirty="0" smtClean="0">
                <a:latin typeface="Georgia" pitchFamily="18" charset="0"/>
              </a:rPr>
              <a:t>1</a:t>
            </a:r>
            <a:r>
              <a:rPr lang="en-US" b="1" dirty="0" smtClean="0">
                <a:latin typeface="Georgia" pitchFamily="18" charset="0"/>
              </a:rPr>
              <a:t>sin(x-</a:t>
            </a:r>
            <a:r>
              <a:rPr lang="ru-RU" b="1" dirty="0" smtClean="0">
                <a:latin typeface="Georgia" pitchFamily="18" charset="0"/>
              </a:rPr>
              <a:t>1</a:t>
            </a:r>
            <a:r>
              <a:rPr lang="en-US" b="1" dirty="0" smtClean="0">
                <a:latin typeface="Georgia" pitchFamily="18" charset="0"/>
              </a:rPr>
              <a:t>)+</a:t>
            </a:r>
            <a:r>
              <a:rPr lang="ru-RU" b="1" dirty="0" smtClean="0">
                <a:latin typeface="Georgia" pitchFamily="18" charset="0"/>
              </a:rPr>
              <a:t>1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3786182" y="-357214"/>
            <a:ext cx="2571768" cy="857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тест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000108"/>
            <a:ext cx="60722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Расположите их на графиках №1 и №2: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32" name="Объект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4071942"/>
            <a:ext cx="6643702" cy="2214578"/>
          </a:xfrm>
        </p:spPr>
      </p:pic>
      <p:sp>
        <p:nvSpPr>
          <p:cNvPr id="33" name="TextBox 32"/>
          <p:cNvSpPr txBox="1"/>
          <p:nvPr/>
        </p:nvSpPr>
        <p:spPr>
          <a:xfrm>
            <a:off x="500034" y="1785926"/>
            <a:ext cx="7143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785918" y="4857760"/>
            <a:ext cx="7143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№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63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714488"/>
            <a:ext cx="8337921" cy="4395294"/>
          </a:xfrm>
        </p:spPr>
      </p:pic>
      <p:sp>
        <p:nvSpPr>
          <p:cNvPr id="11" name="TextBox 10"/>
          <p:cNvSpPr txBox="1"/>
          <p:nvPr/>
        </p:nvSpPr>
        <p:spPr>
          <a:xfrm>
            <a:off x="5508104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2857496"/>
            <a:ext cx="1080120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Light" pitchFamily="34" charset="0"/>
              </a:rPr>
              <a:t>y=</a:t>
            </a:r>
            <a:r>
              <a:rPr lang="ru-RU" sz="1200" dirty="0" smtClean="0">
                <a:latin typeface="Segoe UI Light" pitchFamily="34" charset="0"/>
              </a:rPr>
              <a:t>4</a:t>
            </a:r>
            <a:r>
              <a:rPr lang="en-US" sz="1200" dirty="0" smtClean="0">
                <a:latin typeface="Segoe UI Light" pitchFamily="34" charset="0"/>
              </a:rPr>
              <a:t>sin(x-</a:t>
            </a:r>
            <a:r>
              <a:rPr lang="ru-RU" sz="1200" dirty="0" smtClean="0">
                <a:latin typeface="Segoe UI Light" pitchFamily="34" charset="0"/>
              </a:rPr>
              <a:t>4</a:t>
            </a:r>
            <a:r>
              <a:rPr lang="en-US" sz="1200" dirty="0" smtClean="0">
                <a:latin typeface="Segoe UI Light" pitchFamily="34" charset="0"/>
              </a:rPr>
              <a:t>)+</a:t>
            </a:r>
            <a:r>
              <a:rPr lang="ru-RU" sz="1200" dirty="0" smtClean="0">
                <a:latin typeface="Segoe UI Light" pitchFamily="34" charset="0"/>
              </a:rPr>
              <a:t>0</a:t>
            </a:r>
            <a:endParaRPr lang="ru-RU" sz="1200" dirty="0">
              <a:latin typeface="Segoe UI Ligh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2500306"/>
            <a:ext cx="1080120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Light" pitchFamily="34" charset="0"/>
              </a:rPr>
              <a:t>y=</a:t>
            </a:r>
            <a:r>
              <a:rPr lang="ru-RU" sz="1200" dirty="0" smtClean="0">
                <a:latin typeface="Segoe UI Light" pitchFamily="34" charset="0"/>
              </a:rPr>
              <a:t>5</a:t>
            </a:r>
            <a:r>
              <a:rPr lang="en-US" sz="1200" dirty="0" smtClean="0">
                <a:latin typeface="Segoe UI Light" pitchFamily="34" charset="0"/>
              </a:rPr>
              <a:t>sin(x-</a:t>
            </a:r>
            <a:r>
              <a:rPr lang="ru-RU" sz="1200" dirty="0">
                <a:latin typeface="Segoe UI Light" pitchFamily="34" charset="0"/>
              </a:rPr>
              <a:t>5</a:t>
            </a:r>
            <a:r>
              <a:rPr lang="en-US" sz="1200" dirty="0" smtClean="0">
                <a:latin typeface="Segoe UI Light" pitchFamily="34" charset="0"/>
              </a:rPr>
              <a:t>)+</a:t>
            </a:r>
            <a:r>
              <a:rPr lang="ru-RU" sz="1200" dirty="0" smtClean="0">
                <a:latin typeface="Segoe UI Light" pitchFamily="34" charset="0"/>
              </a:rPr>
              <a:t>0</a:t>
            </a:r>
            <a:endParaRPr lang="ru-RU" sz="1200" dirty="0">
              <a:latin typeface="Segoe UI Ligh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4" y="3071810"/>
            <a:ext cx="108012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Light" pitchFamily="34" charset="0"/>
              </a:rPr>
              <a:t>y=</a:t>
            </a:r>
            <a:r>
              <a:rPr lang="ru-RU" sz="1200" dirty="0" smtClean="0">
                <a:latin typeface="Segoe UI Light" pitchFamily="34" charset="0"/>
              </a:rPr>
              <a:t>3</a:t>
            </a:r>
            <a:r>
              <a:rPr lang="en-US" sz="1200" dirty="0" smtClean="0">
                <a:latin typeface="Segoe UI Light" pitchFamily="34" charset="0"/>
              </a:rPr>
              <a:t>sin(x-</a:t>
            </a:r>
            <a:r>
              <a:rPr lang="ru-RU" sz="1200" dirty="0" smtClean="0">
                <a:latin typeface="Segoe UI Light" pitchFamily="34" charset="0"/>
              </a:rPr>
              <a:t>3</a:t>
            </a:r>
            <a:r>
              <a:rPr lang="en-US" sz="1200" dirty="0" smtClean="0">
                <a:latin typeface="Segoe UI Light" pitchFamily="34" charset="0"/>
              </a:rPr>
              <a:t>)+</a:t>
            </a:r>
            <a:r>
              <a:rPr lang="ru-RU" sz="1200" dirty="0" smtClean="0">
                <a:latin typeface="Segoe UI Light" pitchFamily="34" charset="0"/>
              </a:rPr>
              <a:t>0</a:t>
            </a:r>
            <a:endParaRPr lang="ru-RU" sz="1200" dirty="0">
              <a:latin typeface="Segoe UI Ligh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074" y="5357826"/>
            <a:ext cx="1080120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 Light" pitchFamily="34" charset="0"/>
              </a:rPr>
              <a:t>y=</a:t>
            </a:r>
            <a:r>
              <a:rPr lang="ru-RU" sz="1200" dirty="0" smtClean="0">
                <a:latin typeface="Segoe UI Light" pitchFamily="34" charset="0"/>
              </a:rPr>
              <a:t>2</a:t>
            </a:r>
            <a:r>
              <a:rPr lang="en-US" sz="1200" dirty="0" smtClean="0">
                <a:latin typeface="Segoe UI Light" pitchFamily="34" charset="0"/>
              </a:rPr>
              <a:t>sin(x-</a:t>
            </a:r>
            <a:r>
              <a:rPr lang="ru-RU" sz="1200" dirty="0" smtClean="0">
                <a:latin typeface="Segoe UI Light" pitchFamily="34" charset="0"/>
              </a:rPr>
              <a:t>2</a:t>
            </a:r>
            <a:r>
              <a:rPr lang="en-US" sz="1200" dirty="0" smtClean="0">
                <a:latin typeface="Segoe UI Light" pitchFamily="34" charset="0"/>
              </a:rPr>
              <a:t>)+</a:t>
            </a:r>
            <a:r>
              <a:rPr lang="ru-RU" sz="1200" dirty="0" smtClean="0">
                <a:latin typeface="Segoe UI Light" pitchFamily="34" charset="0"/>
              </a:rPr>
              <a:t>0</a:t>
            </a:r>
            <a:endParaRPr lang="ru-RU" sz="1200" dirty="0">
              <a:latin typeface="Segoe UI Ligh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4480" y="5214950"/>
            <a:ext cx="108012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 Light" pitchFamily="34" charset="0"/>
              </a:rPr>
              <a:t>y=</a:t>
            </a:r>
            <a:r>
              <a:rPr lang="ru-RU" sz="1200" dirty="0" smtClean="0">
                <a:latin typeface="Segoe UI Light" pitchFamily="34" charset="0"/>
              </a:rPr>
              <a:t>1</a:t>
            </a:r>
            <a:r>
              <a:rPr lang="en-US" sz="1200" dirty="0" smtClean="0">
                <a:latin typeface="Segoe UI Light" pitchFamily="34" charset="0"/>
              </a:rPr>
              <a:t>sin(x-</a:t>
            </a:r>
            <a:r>
              <a:rPr lang="ru-RU" sz="1200" dirty="0" smtClean="0">
                <a:latin typeface="Segoe UI Light" pitchFamily="34" charset="0"/>
              </a:rPr>
              <a:t>1</a:t>
            </a:r>
            <a:r>
              <a:rPr lang="en-US" sz="1200" dirty="0" smtClean="0">
                <a:latin typeface="Segoe UI Light" pitchFamily="34" charset="0"/>
              </a:rPr>
              <a:t>)+</a:t>
            </a:r>
            <a:r>
              <a:rPr lang="ru-RU" sz="1200" dirty="0" smtClean="0">
                <a:latin typeface="Segoe UI Light" pitchFamily="34" charset="0"/>
              </a:rPr>
              <a:t>0</a:t>
            </a:r>
            <a:endParaRPr lang="ru-RU" sz="1200" dirty="0">
              <a:latin typeface="Segoe UI Light" pitchFamily="34" charset="0"/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1928794" y="4572008"/>
            <a:ext cx="142876" cy="642942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6786578" y="4857760"/>
            <a:ext cx="129543" cy="486418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928670"/>
            <a:ext cx="8337921" cy="715089"/>
          </a:xfrm>
          <a:prstGeom prst="round2SameRect">
            <a:avLst>
              <a:gd name="adj1" fmla="val 33600"/>
              <a:gd name="adj2" fmla="val 0"/>
            </a:avLst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Segoe UI Light" pitchFamily="34" charset="0"/>
              </a:rPr>
              <a:t>Растяжение графика вдоль оси </a:t>
            </a:r>
            <a:r>
              <a:rPr lang="en-US" dirty="0" err="1" smtClean="0">
                <a:solidFill>
                  <a:schemeClr val="bg1"/>
                </a:solidFill>
                <a:latin typeface="Segoe UI Light" pitchFamily="34" charset="0"/>
              </a:rPr>
              <a:t>Oy</a:t>
            </a:r>
            <a:r>
              <a:rPr lang="ru-RU" dirty="0" smtClean="0">
                <a:solidFill>
                  <a:schemeClr val="bg1"/>
                </a:solidFill>
                <a:latin typeface="Segoe UI Light" pitchFamily="34" charset="0"/>
              </a:rPr>
              <a:t> и смещение графика по оси </a:t>
            </a:r>
            <a:r>
              <a:rPr lang="en-US" dirty="0" smtClean="0">
                <a:solidFill>
                  <a:schemeClr val="bg1"/>
                </a:solidFill>
                <a:latin typeface="Segoe UI Light" pitchFamily="34" charset="0"/>
              </a:rPr>
              <a:t>Ox.</a:t>
            </a:r>
            <a:endParaRPr lang="ru-RU" dirty="0" smtClean="0">
              <a:solidFill>
                <a:schemeClr val="bg1"/>
              </a:solidFill>
              <a:latin typeface="Segoe UI Light" pitchFamily="34" charset="0"/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y=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sin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(x-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b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egoe UI Light" pitchFamily="34" charset="0"/>
              </a:rPr>
              <a:t>)+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(где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≥1)</a:t>
            </a:r>
            <a:endParaRPr lang="ru-RU" dirty="0">
              <a:solidFill>
                <a:schemeClr val="bg1"/>
              </a:solidFill>
              <a:latin typeface="Segoe UI Light" pitchFamily="34" charset="0"/>
            </a:endParaRPr>
          </a:p>
        </p:txBody>
      </p:sp>
      <p:pic>
        <p:nvPicPr>
          <p:cNvPr id="22" name="Рисунок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0432" y="6262719"/>
            <a:ext cx="516035" cy="529267"/>
          </a:xfrm>
          <a:prstGeom prst="rect">
            <a:avLst/>
          </a:prstGeom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6480212" y="6381328"/>
            <a:ext cx="1836204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Segoe UI Light" pitchFamily="34" charset="0"/>
              </a:rPr>
              <a:t>Назад к содержанию</a:t>
            </a:r>
            <a:endParaRPr lang="ru-RU" sz="1400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500035" y="0"/>
            <a:ext cx="8186768" cy="5000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200" b="1" kern="1200" dirty="0" smtClean="0">
                <a:solidFill>
                  <a:schemeClr val="tx2"/>
                </a:solidFill>
                <a:latin typeface="Segoe UI Light"/>
                <a:ea typeface="+mn-ea"/>
                <a:cs typeface="+mn-cs"/>
              </a:rPr>
              <a:t>зависимость двух коэффициентов </a:t>
            </a:r>
            <a:r>
              <a:rPr lang="en-US" sz="19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a</a:t>
            </a:r>
            <a:r>
              <a:rPr lang="ru-RU" sz="19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 </a:t>
            </a:r>
            <a:r>
              <a:rPr lang="ru-RU" sz="1900" b="1" kern="1200" dirty="0" smtClean="0">
                <a:solidFill>
                  <a:schemeClr val="tx2"/>
                </a:solidFill>
                <a:latin typeface="Segoe UI Light"/>
                <a:ea typeface="+mn-ea"/>
                <a:cs typeface="+mn-cs"/>
              </a:rPr>
              <a:t>и </a:t>
            </a:r>
            <a:r>
              <a:rPr lang="en-US" sz="19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b</a:t>
            </a:r>
            <a:r>
              <a:rPr lang="ru-RU" sz="1900" b="1" kern="1200" dirty="0" smtClean="0">
                <a:solidFill>
                  <a:srgbClr val="FF0000"/>
                </a:solidFill>
                <a:latin typeface="Segoe UI"/>
                <a:ea typeface="+mn-ea"/>
                <a:cs typeface="Segoe UI"/>
              </a:rPr>
              <a:t> </a:t>
            </a:r>
            <a:r>
              <a:rPr lang="en-US" sz="1900" b="1" kern="1200" dirty="0" smtClean="0">
                <a:latin typeface="Segoe UI"/>
                <a:ea typeface="+mn-ea"/>
                <a:cs typeface="Segoe UI"/>
              </a:rPr>
              <a:t>(</a:t>
            </a:r>
            <a:r>
              <a:rPr lang="ru-RU" sz="1900" b="1" kern="1200" dirty="0" smtClean="0">
                <a:latin typeface="Segoe UI"/>
                <a:ea typeface="+mn-ea"/>
                <a:cs typeface="Segoe UI"/>
              </a:rPr>
              <a:t>ответ)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63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642</Words>
  <Application>Microsoft Office PowerPoint</Application>
  <PresentationFormat>Экран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Segoe UI Light</vt:lpstr>
      <vt:lpstr>Segoe UI</vt:lpstr>
      <vt:lpstr>Calibri</vt:lpstr>
      <vt:lpstr>Georgia</vt:lpstr>
      <vt:lpstr>Тема Office</vt:lpstr>
      <vt:lpstr> Работа выполнена </vt:lpstr>
      <vt:lpstr>Преобразование   графиков тригонометрических  функций</vt:lpstr>
      <vt:lpstr>Содержание</vt:lpstr>
      <vt:lpstr>1.Основной график тригонометрической функции y=sinx, синусоид, </vt:lpstr>
      <vt:lpstr>2. от коэффициента a зависимость графика  тригонометрических функций</vt:lpstr>
      <vt:lpstr>3. От коэффициента b  зависимость графика  тригонометрических функций</vt:lpstr>
      <vt:lpstr>4. от коэффициента c зависимость графика  тригонометрических функций</vt:lpstr>
      <vt:lpstr>тест</vt:lpstr>
      <vt:lpstr>зависимость двух коэффициентов a и b (ответ)</vt:lpstr>
      <vt:lpstr>зависимость двух коэффициентов  a, b и с (ответ)</vt:lpstr>
      <vt:lpstr>Использованная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Смещение графиков тригонометрических функций</dc:title>
  <dc:creator>Радмир</dc:creator>
  <cp:lastModifiedBy>Your User Name</cp:lastModifiedBy>
  <cp:revision>92</cp:revision>
  <dcterms:created xsi:type="dcterms:W3CDTF">2012-12-13T21:01:12Z</dcterms:created>
  <dcterms:modified xsi:type="dcterms:W3CDTF">2013-01-12T12:54:25Z</dcterms:modified>
</cp:coreProperties>
</file>