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9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0000CC"/>
    <a:srgbClr val="00FFFF"/>
    <a:srgbClr val="660066"/>
    <a:srgbClr val="003300"/>
    <a:srgbClr val="FF99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0" autoAdjust="0"/>
    <p:restoredTop sz="94660"/>
  </p:normalViewPr>
  <p:slideViewPr>
    <p:cSldViewPr>
      <p:cViewPr>
        <p:scale>
          <a:sx n="90" d="100"/>
          <a:sy n="90" d="100"/>
        </p:scale>
        <p:origin x="-223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7785A-32EE-4143-A8C7-4118D813E761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6FE0-A4C6-4DD0-A876-7B7BF5466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4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Суббота — </a:t>
            </a:r>
            <a:r>
              <a:rPr lang="ru-RU" dirty="0" smtClean="0"/>
              <a:t>золовкины </a:t>
            </a:r>
            <a:r>
              <a:rPr lang="ru-RU" dirty="0"/>
              <a:t>посиделки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0529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день считался всегда семейным. </a:t>
            </a:r>
            <a:r>
              <a:rPr lang="ru-RU" dirty="0" smtClean="0"/>
              <a:t>В </a:t>
            </a:r>
            <a:r>
              <a:rPr lang="ru-RU" dirty="0"/>
              <a:t>этот субботний день молодые невестки принимали у себя родных.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6317"/>
            <a:ext cx="4644008" cy="30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9648"/>
            <a:ext cx="3831741" cy="31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6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24744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Воскресенье —прощание с Масленицей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6336704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Последний день самый веселый и разгульной, несмотря на то, что его называли «Прощенный день». </a:t>
            </a:r>
            <a:r>
              <a:rPr lang="ru-RU" sz="2800" dirty="0" smtClean="0"/>
              <a:t>Люди просили </a:t>
            </a:r>
            <a:r>
              <a:rPr lang="ru-RU" sz="2800" dirty="0"/>
              <a:t>друг у друга прощения. Если в течение года </a:t>
            </a:r>
            <a:r>
              <a:rPr lang="ru-RU" sz="2800" dirty="0" smtClean="0"/>
              <a:t> чем-то оскорбили </a:t>
            </a:r>
            <a:r>
              <a:rPr lang="ru-RU" sz="2800" dirty="0"/>
              <a:t>друг друга, то, встретившись в «прощенное воскресенье», они </a:t>
            </a:r>
            <a:r>
              <a:rPr lang="ru-RU" sz="2800" dirty="0" smtClean="0"/>
              <a:t>приветствовали </a:t>
            </a:r>
            <a:r>
              <a:rPr lang="ru-RU" sz="2800" dirty="0"/>
              <a:t>друг друга поцелуем, и один </a:t>
            </a:r>
            <a:r>
              <a:rPr lang="ru-RU" sz="2800" dirty="0" smtClean="0"/>
              <a:t>говорил</a:t>
            </a:r>
            <a:r>
              <a:rPr lang="ru-RU" sz="2800" dirty="0"/>
              <a:t>: «Прости меня, пожалуйста». Второй </a:t>
            </a:r>
            <a:r>
              <a:rPr lang="ru-RU" sz="2800" dirty="0" smtClean="0"/>
              <a:t>отвечал</a:t>
            </a:r>
            <a:r>
              <a:rPr lang="ru-RU" sz="2800" dirty="0"/>
              <a:t>: «Бог тебя простит».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61948"/>
            <a:ext cx="2627784" cy="306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72" y="1340768"/>
            <a:ext cx="25431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4968"/>
          </a:xfrm>
        </p:spPr>
        <p:txBody>
          <a:bodyPr/>
          <a:lstStyle/>
          <a:p>
            <a:pPr algn="l"/>
            <a:r>
              <a:rPr lang="ru-RU" dirty="0" smtClean="0"/>
              <a:t>                       </a:t>
            </a:r>
            <a:r>
              <a:rPr lang="ru-RU" dirty="0" smtClean="0">
                <a:solidFill>
                  <a:srgbClr val="FF0000"/>
                </a:solidFill>
              </a:rPr>
              <a:t>Стишки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Широкая </a:t>
            </a:r>
            <a:r>
              <a:rPr lang="ru-RU" sz="2400" dirty="0"/>
              <a:t>Масленица – Сырная неделя!</a:t>
            </a:r>
          </a:p>
          <a:p>
            <a:pPr marL="0" indent="0">
              <a:buNone/>
            </a:pPr>
            <a:r>
              <a:rPr lang="ru-RU" sz="2400" dirty="0" smtClean="0"/>
              <a:t>Ты </a:t>
            </a:r>
            <a:r>
              <a:rPr lang="ru-RU" sz="2400" dirty="0"/>
              <a:t>пришла нарядная к нам Весну встречать.</a:t>
            </a:r>
          </a:p>
          <a:p>
            <a:pPr marL="0" indent="0">
              <a:buNone/>
            </a:pPr>
            <a:r>
              <a:rPr lang="ru-RU" sz="2400" dirty="0" smtClean="0"/>
              <a:t>Печь </a:t>
            </a:r>
            <a:r>
              <a:rPr lang="ru-RU" sz="2400" dirty="0"/>
              <a:t>блины и развлекаться будем всю неделю,</a:t>
            </a:r>
          </a:p>
          <a:p>
            <a:pPr marL="0" indent="0">
              <a:buNone/>
            </a:pPr>
            <a:r>
              <a:rPr lang="ru-RU" sz="2400" dirty="0" smtClean="0"/>
              <a:t>Чтоб </a:t>
            </a:r>
            <a:r>
              <a:rPr lang="ru-RU" sz="2400" dirty="0"/>
              <a:t>Зиму студёную из дому прогнать</a:t>
            </a:r>
            <a:r>
              <a:rPr lang="ru-RU" sz="2400" dirty="0" smtClean="0"/>
              <a:t>!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Бабушка </a:t>
            </a:r>
            <a:r>
              <a:rPr lang="ru-RU" sz="2400" dirty="0"/>
              <a:t>блины спекла</a:t>
            </a:r>
          </a:p>
          <a:p>
            <a:pPr marL="0" indent="0">
              <a:buNone/>
            </a:pPr>
            <a:r>
              <a:rPr lang="ru-RU" sz="2400" dirty="0"/>
              <a:t>Круглые румяные.</a:t>
            </a:r>
          </a:p>
          <a:p>
            <a:pPr marL="0" indent="0">
              <a:buNone/>
            </a:pPr>
            <a:r>
              <a:rPr lang="ru-RU" sz="2400" dirty="0"/>
              <a:t>Масленица к нам пришла</a:t>
            </a:r>
          </a:p>
          <a:p>
            <a:pPr marL="0" indent="0">
              <a:buNone/>
            </a:pPr>
            <a:r>
              <a:rPr lang="ru-RU" sz="2400" dirty="0"/>
              <a:t>Гостьею желанною.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Пышные </a:t>
            </a:r>
            <a:r>
              <a:rPr lang="ru-RU" sz="2400" dirty="0"/>
              <a:t>гуляния Ярмарка венчает.</a:t>
            </a:r>
          </a:p>
          <a:p>
            <a:pPr marL="0" indent="0">
              <a:buNone/>
            </a:pPr>
            <a:r>
              <a:rPr lang="ru-RU" sz="2400" dirty="0" smtClean="0"/>
              <a:t>До </a:t>
            </a:r>
            <a:r>
              <a:rPr lang="ru-RU" sz="2400" dirty="0"/>
              <a:t>свиданья, Масленица, приходи опять!</a:t>
            </a:r>
          </a:p>
          <a:p>
            <a:pPr marL="0" indent="0">
              <a:buNone/>
            </a:pPr>
            <a:r>
              <a:rPr lang="ru-RU" sz="2400" dirty="0" smtClean="0"/>
              <a:t>Через </a:t>
            </a:r>
            <a:r>
              <a:rPr lang="ru-RU" sz="2400" dirty="0"/>
              <a:t>год Красавицу снова повстречаем</a:t>
            </a:r>
            <a:r>
              <a:rPr lang="ru-RU" sz="2400" dirty="0" smtClean="0"/>
              <a:t>.  </a:t>
            </a:r>
          </a:p>
          <a:p>
            <a:pPr marL="0" indent="0">
              <a:buNone/>
            </a:pPr>
            <a:r>
              <a:rPr lang="ru-RU" sz="2400" dirty="0" smtClean="0"/>
              <a:t>Снова </a:t>
            </a:r>
            <a:r>
              <a:rPr lang="ru-RU" sz="2400" dirty="0"/>
              <a:t>будем праздновать, блинами угощать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48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094"/>
            <a:ext cx="8229600" cy="944552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Загадки про масленицу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4392488" cy="6264696"/>
          </a:xfrm>
        </p:spPr>
        <p:txBody>
          <a:bodyPr>
            <a:normAutofit fontScale="32500" lnSpcReduction="20000"/>
          </a:bodyPr>
          <a:lstStyle/>
          <a:p>
            <a:endParaRPr lang="ru-RU" sz="7400" dirty="0"/>
          </a:p>
          <a:p>
            <a:pPr marL="0" indent="0">
              <a:buNone/>
            </a:pPr>
            <a:r>
              <a:rPr lang="ru-RU" sz="7400" dirty="0" smtClean="0"/>
              <a:t>                               </a:t>
            </a:r>
            <a:endParaRPr lang="ru-RU" sz="7400" dirty="0"/>
          </a:p>
          <a:p>
            <a:pPr marL="0" indent="0">
              <a:buNone/>
            </a:pPr>
            <a:r>
              <a:rPr lang="ru-RU" sz="7400" dirty="0">
                <a:solidFill>
                  <a:srgbClr val="FFFF00"/>
                </a:solidFill>
              </a:rPr>
              <a:t>Масленица- объеденье!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FFFF"/>
                </a:solidFill>
              </a:rPr>
              <a:t>Напечем блины с утра</a:t>
            </a:r>
            <a:r>
              <a:rPr lang="ru-RU" sz="7400" dirty="0" smtClean="0">
                <a:solidFill>
                  <a:srgbClr val="00FFFF"/>
                </a:solidFill>
              </a:rPr>
              <a:t>. </a:t>
            </a:r>
            <a:endParaRPr lang="ru-RU" sz="7400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ru-RU" sz="7400" dirty="0">
                <a:solidFill>
                  <a:srgbClr val="FF0066"/>
                </a:solidFill>
              </a:rPr>
              <a:t>К ним – сметана и варенье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00CC"/>
                </a:solidFill>
              </a:rPr>
              <a:t>И, конечно </a:t>
            </a:r>
            <a:r>
              <a:rPr lang="ru-RU" sz="7400" dirty="0" smtClean="0">
                <a:solidFill>
                  <a:srgbClr val="0000CC"/>
                </a:solidFill>
              </a:rPr>
              <a:t>же,…</a:t>
            </a:r>
            <a:endParaRPr lang="ru-RU" sz="7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ru-RU" sz="7400" dirty="0" smtClean="0">
                <a:solidFill>
                  <a:srgbClr val="FFFF00"/>
                </a:solidFill>
              </a:rPr>
              <a:t>И с икрой, и со сметаной –                                                                         </a:t>
            </a:r>
            <a:r>
              <a:rPr lang="ru-RU" sz="7400" dirty="0" smtClean="0">
                <a:solidFill>
                  <a:srgbClr val="00FFFF"/>
                </a:solidFill>
              </a:rPr>
              <a:t>Всякие они вкусны</a:t>
            </a:r>
          </a:p>
          <a:p>
            <a:pPr marL="0" indent="0">
              <a:buNone/>
            </a:pPr>
            <a:r>
              <a:rPr lang="ru-RU" sz="7400" dirty="0" smtClean="0">
                <a:solidFill>
                  <a:srgbClr val="FF0066"/>
                </a:solidFill>
              </a:rPr>
              <a:t>Ноздреваты и румяны –</a:t>
            </a:r>
            <a:r>
              <a:rPr lang="ru-RU" sz="7400" dirty="0" smtClean="0">
                <a:solidFill>
                  <a:srgbClr val="FF33C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7400" dirty="0" smtClean="0"/>
              <a:t> </a:t>
            </a:r>
            <a:r>
              <a:rPr lang="ru-RU" sz="7400" dirty="0" smtClean="0">
                <a:solidFill>
                  <a:srgbClr val="0000CC"/>
                </a:solidFill>
              </a:rPr>
              <a:t>Наши  вкусные -…</a:t>
            </a:r>
            <a:endParaRPr lang="ru-RU" sz="7400" dirty="0" smtClean="0"/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ru-RU" sz="7400" dirty="0" smtClean="0">
                <a:solidFill>
                  <a:srgbClr val="FFFF00"/>
                </a:solidFill>
              </a:rPr>
              <a:t>В масленичное </a:t>
            </a:r>
            <a:r>
              <a:rPr lang="ru-RU" sz="7400" dirty="0">
                <a:solidFill>
                  <a:srgbClr val="FFFF00"/>
                </a:solidFill>
              </a:rPr>
              <a:t>воскресенье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FFFF"/>
                </a:solidFill>
              </a:rPr>
              <a:t>Все старался старый Тит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FF0066"/>
                </a:solidFill>
              </a:rPr>
              <a:t>Попросить у всех прощенья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00CC"/>
                </a:solidFill>
              </a:rPr>
              <a:t>И ответить: </a:t>
            </a:r>
            <a:r>
              <a:rPr lang="ru-RU" sz="7400" dirty="0" smtClean="0">
                <a:solidFill>
                  <a:srgbClr val="0000CC"/>
                </a:solidFill>
              </a:rPr>
              <a:t>…</a:t>
            </a:r>
            <a:endParaRPr lang="ru-RU" sz="74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952328" cy="220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98884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Икра!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0188" y="3822969"/>
            <a:ext cx="166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Блины!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073973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«Бог простит!»</a:t>
            </a:r>
          </a:p>
        </p:txBody>
      </p:sp>
    </p:spTree>
    <p:extLst>
      <p:ext uri="{BB962C8B-B14F-4D97-AF65-F5344CB8AC3E}">
        <p14:creationId xmlns:p14="http://schemas.microsoft.com/office/powerpoint/2010/main" val="15770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105"/>
            <a:ext cx="8686800" cy="838200"/>
          </a:xfrm>
        </p:spPr>
        <p:txBody>
          <a:bodyPr/>
          <a:lstStyle/>
          <a:p>
            <a:r>
              <a:rPr lang="ru-RU" dirty="0"/>
              <a:t>Поговорки и приметы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697" y="908720"/>
            <a:ext cx="8363272" cy="5001419"/>
          </a:xfrm>
        </p:spPr>
        <p:txBody>
          <a:bodyPr>
            <a:normAutofit/>
          </a:bodyPr>
          <a:lstStyle/>
          <a:p>
            <a:r>
              <a:rPr lang="ru-RU" sz="2400" dirty="0"/>
              <a:t>Без масла каша не вкусна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Где блины, тут и мы; где с маслом каша — тут и место наше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Зять на двор — пирог на </a:t>
            </a:r>
            <a:r>
              <a:rPr lang="ru-RU" sz="2400" dirty="0" smtClean="0"/>
              <a:t>стол.</a:t>
            </a:r>
          </a:p>
          <a:p>
            <a:r>
              <a:rPr lang="ru-RU" sz="2400" dirty="0"/>
              <a:t>Придёт зять, где </a:t>
            </a:r>
            <a:r>
              <a:rPr lang="ru-RU" sz="2400" dirty="0" err="1"/>
              <a:t>сметанки</a:t>
            </a:r>
            <a:r>
              <a:rPr lang="ru-RU" sz="2400" dirty="0"/>
              <a:t> взять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Без блина не </a:t>
            </a:r>
            <a:r>
              <a:rPr lang="ru-RU" sz="2400" dirty="0" err="1"/>
              <a:t>масляна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На горках покататься, в блинах </a:t>
            </a:r>
            <a:r>
              <a:rPr lang="ru-RU" sz="2400" dirty="0" smtClean="0"/>
              <a:t>поваляться.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77072"/>
            <a:ext cx="3816424" cy="266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58044"/>
            <a:ext cx="3384376" cy="27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6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 у других народов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>
            <a:noAutofit/>
          </a:bodyPr>
          <a:lstStyle/>
          <a:p>
            <a:r>
              <a:rPr lang="ru-RU" sz="2400" dirty="0" err="1"/>
              <a:t>Курентованье</a:t>
            </a:r>
            <a:r>
              <a:rPr lang="ru-RU" sz="2400" dirty="0"/>
              <a:t> — словенцы</a:t>
            </a:r>
          </a:p>
          <a:p>
            <a:r>
              <a:rPr lang="ru-RU" sz="2400" dirty="0" err="1"/>
              <a:t>Фашник</a:t>
            </a:r>
            <a:r>
              <a:rPr lang="ru-RU" sz="2400" dirty="0"/>
              <a:t> </a:t>
            </a:r>
            <a:r>
              <a:rPr lang="ru-RU" sz="2400" dirty="0" smtClean="0"/>
              <a:t>— хорваты</a:t>
            </a:r>
            <a:endParaRPr lang="ru-RU" sz="2400" dirty="0"/>
          </a:p>
          <a:p>
            <a:r>
              <a:rPr lang="ru-RU" sz="2400" dirty="0" smtClean="0"/>
              <a:t>Остатки </a:t>
            </a:r>
            <a:r>
              <a:rPr lang="ru-RU" sz="2400" dirty="0"/>
              <a:t>— поляки</a:t>
            </a:r>
          </a:p>
          <a:p>
            <a:r>
              <a:rPr lang="ru-RU" sz="2400" dirty="0" smtClean="0"/>
              <a:t>Мясопуст— </a:t>
            </a:r>
            <a:r>
              <a:rPr lang="ru-RU" sz="2400" dirty="0"/>
              <a:t>чехи, словаки</a:t>
            </a:r>
          </a:p>
          <a:p>
            <a:r>
              <a:rPr lang="ru-RU" sz="2400" dirty="0" err="1"/>
              <a:t>Вастлавьи</a:t>
            </a:r>
            <a:r>
              <a:rPr lang="ru-RU" sz="2400" dirty="0"/>
              <a:t> — датчане, </a:t>
            </a:r>
            <a:r>
              <a:rPr lang="ru-RU" sz="2400" dirty="0" smtClean="0"/>
              <a:t>норвежцы </a:t>
            </a:r>
          </a:p>
          <a:p>
            <a:r>
              <a:rPr lang="ru-RU" sz="2400" dirty="0" err="1" smtClean="0"/>
              <a:t>Марди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Гра</a:t>
            </a:r>
            <a:r>
              <a:rPr lang="ru-RU" sz="2400" dirty="0" smtClean="0"/>
              <a:t> — американцы</a:t>
            </a:r>
          </a:p>
          <a:p>
            <a:r>
              <a:rPr lang="ru-RU" sz="2400" dirty="0" smtClean="0"/>
              <a:t>Карнавал </a:t>
            </a:r>
            <a:r>
              <a:rPr lang="ru-RU" sz="2400" dirty="0"/>
              <a:t>— западные христиане</a:t>
            </a:r>
          </a:p>
          <a:p>
            <a:r>
              <a:rPr lang="ru-RU" sz="2400" dirty="0"/>
              <a:t>Бун </a:t>
            </a:r>
            <a:r>
              <a:rPr lang="ru-RU" sz="2400" dirty="0" err="1"/>
              <a:t>Барекендан</a:t>
            </a:r>
            <a:r>
              <a:rPr lang="ru-RU" sz="2400" dirty="0"/>
              <a:t> — армяне</a:t>
            </a:r>
          </a:p>
          <a:p>
            <a:r>
              <a:rPr lang="ru-RU" sz="2400" dirty="0" err="1"/>
              <a:t>Узговенье</a:t>
            </a:r>
            <a:r>
              <a:rPr lang="ru-RU" sz="2400" dirty="0"/>
              <a:t> </a:t>
            </a:r>
            <a:r>
              <a:rPr lang="ru-RU" sz="2400" dirty="0" smtClean="0"/>
              <a:t>— </a:t>
            </a:r>
            <a:r>
              <a:rPr lang="ru-RU" sz="2400" dirty="0"/>
              <a:t>литовцы</a:t>
            </a:r>
          </a:p>
          <a:p>
            <a:r>
              <a:rPr lang="ru-RU" sz="2400" dirty="0" err="1"/>
              <a:t>Апокриес</a:t>
            </a:r>
            <a:r>
              <a:rPr lang="ru-RU" sz="2400" dirty="0"/>
              <a:t> </a:t>
            </a:r>
            <a:r>
              <a:rPr lang="ru-RU" sz="2400" dirty="0" smtClean="0"/>
              <a:t>— </a:t>
            </a:r>
            <a:r>
              <a:rPr lang="ru-RU" sz="2400" dirty="0"/>
              <a:t>греки</a:t>
            </a:r>
          </a:p>
          <a:p>
            <a:r>
              <a:rPr lang="ru-RU" sz="2400" dirty="0" err="1"/>
              <a:t>Ласкиайнен</a:t>
            </a:r>
            <a:r>
              <a:rPr lang="ru-RU" sz="2400" dirty="0"/>
              <a:t> — </a:t>
            </a:r>
            <a:r>
              <a:rPr lang="ru-RU" sz="2400" dirty="0" err="1" smtClean="0"/>
              <a:t>фины</a:t>
            </a:r>
            <a:endParaRPr lang="ru-RU" sz="2400" dirty="0" smtClean="0"/>
          </a:p>
          <a:p>
            <a:r>
              <a:rPr lang="ru-RU" sz="2400" dirty="0"/>
              <a:t>Блинный день — американцы, австралийцы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5580112" y="1412776"/>
            <a:ext cx="3024336" cy="122413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Празднование Масленицы в Австралии, 2006 год</a:t>
            </a:r>
          </a:p>
        </p:txBody>
      </p:sp>
    </p:spTree>
    <p:extLst>
      <p:ext uri="{BB962C8B-B14F-4D97-AF65-F5344CB8AC3E}">
        <p14:creationId xmlns:p14="http://schemas.microsoft.com/office/powerpoint/2010/main" val="14033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5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8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441</TotalTime>
  <Words>338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Суббота — золовкины посиделки </vt:lpstr>
      <vt:lpstr>Воскресенье —прощание с Масленицей </vt:lpstr>
      <vt:lpstr>                       Стишки</vt:lpstr>
      <vt:lpstr>Загадки про масленицу</vt:lpstr>
      <vt:lpstr>Поговорки и приметы</vt:lpstr>
      <vt:lpstr>Масленица у других народов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Приход весны</dc:title>
  <dc:creator>пользователь</dc:creator>
  <cp:lastModifiedBy>Sony</cp:lastModifiedBy>
  <cp:revision>39</cp:revision>
  <cp:lastPrinted>2016-03-01T17:53:13Z</cp:lastPrinted>
  <dcterms:created xsi:type="dcterms:W3CDTF">2013-02-27T15:01:51Z</dcterms:created>
  <dcterms:modified xsi:type="dcterms:W3CDTF">2016-03-10T19:50:15Z</dcterms:modified>
</cp:coreProperties>
</file>