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74" r:id="rId4"/>
    <p:sldId id="258" r:id="rId5"/>
    <p:sldId id="266" r:id="rId6"/>
    <p:sldId id="259" r:id="rId7"/>
    <p:sldId id="260" r:id="rId8"/>
    <p:sldId id="261" r:id="rId9"/>
    <p:sldId id="262" r:id="rId10"/>
    <p:sldId id="263" r:id="rId11"/>
    <p:sldId id="264" r:id="rId12"/>
    <p:sldId id="267" r:id="rId13"/>
    <p:sldId id="268" r:id="rId14"/>
    <p:sldId id="269" r:id="rId15"/>
    <p:sldId id="270" r:id="rId16"/>
    <p:sldId id="271" r:id="rId17"/>
    <p:sldId id="273" r:id="rId18"/>
    <p:sldId id="265" r:id="rId19"/>
    <p:sldId id="272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08" autoAdjust="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844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3560B86-0F34-44A9-BCA3-8F68D252BF7F}" type="datetimeFigureOut">
              <a:rPr lang="ru-RU"/>
              <a:pPr>
                <a:defRPr/>
              </a:pPr>
              <a:t>07.11.2013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91AFC27-0A24-4BB1-BCF2-845167E535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1AFC27-0A24-4BB1-BCF2-845167E535CB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6344C-2565-47D4-BBE7-EDD28F50EFB7}" type="datetime1">
              <a:rPr lang="ru-RU"/>
              <a:pPr>
                <a:defRPr/>
              </a:pPr>
              <a:t>07.11.2013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D20CBD-281B-42EE-9BAB-01A28314CB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3CB833-2001-4933-B709-4FF71FE7F2BA}" type="datetime1">
              <a:rPr lang="ru-RU"/>
              <a:pPr>
                <a:defRPr/>
              </a:pPr>
              <a:t>07.11.2013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17F385-A8EB-472C-9C9E-A85690352A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71F6A4-87EC-4DB3-8CAB-C3257B48EBFD}" type="datetime1">
              <a:rPr lang="ru-RU"/>
              <a:pPr>
                <a:defRPr/>
              </a:pPr>
              <a:t>07.11.2013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D9BDF6-55F4-4E76-92E1-C5BA9E48A8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890402-FC17-4B8D-8BDC-265454C572CE}" type="datetime1">
              <a:rPr lang="ru-RU"/>
              <a:pPr>
                <a:defRPr/>
              </a:pPr>
              <a:t>07.11.2013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E4CF6-5B30-44B4-9B36-C3E085E8F3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8C7F23-18ED-4384-B062-E64FCC7CFAA8}" type="datetime1">
              <a:rPr lang="ru-RU"/>
              <a:pPr>
                <a:defRPr/>
              </a:pPr>
              <a:t>07.11.2013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ED8A01-8BE0-4023-B0BA-3E6E88B13F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A167C7-5629-409B-9FA2-D132C627F968}" type="datetime1">
              <a:rPr lang="ru-RU"/>
              <a:pPr>
                <a:defRPr/>
              </a:pPr>
              <a:t>07.11.2013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4366D-FB63-48F9-B61A-8AFAE3B498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AC65C-CAC7-482B-9D5A-45596AF72F75}" type="datetime1">
              <a:rPr lang="ru-RU"/>
              <a:pPr>
                <a:defRPr/>
              </a:pPr>
              <a:t>07.11.2013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6647F5-25A1-473F-B692-0D65EF3153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3E115E-C75C-449D-B5E2-80A19E53DEA9}" type="datetime1">
              <a:rPr lang="ru-RU"/>
              <a:pPr>
                <a:defRPr/>
              </a:pPr>
              <a:t>07.11.2013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F01982-A1C7-41C0-971C-8FE2CBA537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387B0B-7660-4021-A847-1E7FDBCE642A}" type="datetime1">
              <a:rPr lang="ru-RU"/>
              <a:pPr>
                <a:defRPr/>
              </a:pPr>
              <a:t>07.11.2013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8CE3C-715E-4370-B7E2-BB852F7FA9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62F4B-25AF-4AB5-B92D-9AA63999B4E9}" type="datetime1">
              <a:rPr lang="ru-RU"/>
              <a:pPr>
                <a:defRPr/>
              </a:pPr>
              <a:t>07.11.2013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9703BF-2E60-4DD3-B26C-F2997967F1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4EB16-2117-4F2D-8BD3-86AD02D30DF0}" type="datetime1">
              <a:rPr lang="ru-RU"/>
              <a:pPr>
                <a:defRPr/>
              </a:pPr>
              <a:t>07.11.2013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C6CDDE-B5B5-43D2-A6BF-30BDA424E8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C26E03B-908C-4446-9161-1844037DA26B}" type="datetime1">
              <a:rPr lang="ru-RU"/>
              <a:pPr>
                <a:defRPr/>
              </a:pPr>
              <a:t>07.11.2013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63DEE4E-79D4-4ADE-9C82-C5C67CC100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>
          <a:xfrm>
            <a:off x="785813" y="2214554"/>
            <a:ext cx="7772400" cy="3714775"/>
          </a:xfrm>
        </p:spPr>
        <p:txBody>
          <a:bodyPr/>
          <a:lstStyle/>
          <a:p>
            <a:r>
              <a:rPr lang="ru-RU" sz="3600" i="1" dirty="0" smtClean="0"/>
              <a:t>Урок русского языка во 2 классе по теме «Изменение </a:t>
            </a:r>
            <a:r>
              <a:rPr lang="ru-RU" sz="3600" i="1" dirty="0" smtClean="0"/>
              <a:t>имен прилагательных по </a:t>
            </a:r>
            <a:r>
              <a:rPr lang="ru-RU" sz="3600" i="1" dirty="0" smtClean="0"/>
              <a:t>числам».</a:t>
            </a:r>
            <a:br>
              <a:rPr lang="ru-RU" sz="3600" i="1" dirty="0" smtClean="0"/>
            </a:br>
            <a:r>
              <a:rPr lang="ru-RU" sz="1400" i="1" dirty="0" smtClean="0"/>
              <a:t>Подготовила  </a:t>
            </a:r>
            <a:r>
              <a:rPr lang="ru-RU" sz="1400" i="1" dirty="0" err="1" smtClean="0"/>
              <a:t>Руф</a:t>
            </a:r>
            <a:r>
              <a:rPr lang="ru-RU" sz="1400" i="1" dirty="0" smtClean="0"/>
              <a:t> Елена Владимировна</a:t>
            </a:r>
            <a:br>
              <a:rPr lang="ru-RU" sz="1400" i="1" dirty="0" smtClean="0"/>
            </a:br>
            <a:r>
              <a:rPr lang="ru-RU" sz="1400" i="1" dirty="0" smtClean="0"/>
              <a:t>учитель начальных классов</a:t>
            </a:r>
            <a:br>
              <a:rPr lang="ru-RU" sz="1400" i="1" dirty="0" smtClean="0"/>
            </a:br>
            <a:r>
              <a:rPr lang="ru-RU" sz="1400" i="1" dirty="0" smtClean="0"/>
              <a:t> МКОУ «</a:t>
            </a:r>
            <a:r>
              <a:rPr lang="ru-RU" sz="1400" i="1" dirty="0" err="1" smtClean="0"/>
              <a:t>Соловьёвская</a:t>
            </a:r>
            <a:r>
              <a:rPr lang="ru-RU" sz="1400" i="1" dirty="0" smtClean="0"/>
              <a:t> СОШ»</a:t>
            </a:r>
            <a:br>
              <a:rPr lang="ru-RU" sz="1400" i="1" dirty="0" smtClean="0"/>
            </a:br>
            <a:r>
              <a:rPr lang="ru-RU" sz="1400" i="1" dirty="0" smtClean="0"/>
              <a:t> Полтавского района</a:t>
            </a:r>
            <a:br>
              <a:rPr lang="ru-RU" sz="1400" i="1" dirty="0" smtClean="0"/>
            </a:br>
            <a:r>
              <a:rPr lang="ru-RU" sz="1400" i="1" dirty="0" smtClean="0"/>
              <a:t> Омской области.</a:t>
            </a:r>
            <a:endParaRPr lang="ru-RU" sz="1400" dirty="0" smtClean="0">
              <a:latin typeface="Arial" charset="0"/>
              <a:cs typeface="Arial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4405313" y="477838"/>
            <a:ext cx="428625" cy="428625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4429125" y="1143000"/>
            <a:ext cx="428625" cy="428625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3714750" y="1143000"/>
            <a:ext cx="428625" cy="428625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3714750" y="428625"/>
            <a:ext cx="428625" cy="428625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4524375" y="785813"/>
            <a:ext cx="428625" cy="428625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3571875" y="785813"/>
            <a:ext cx="428625" cy="428625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4071938" y="1285875"/>
            <a:ext cx="428625" cy="428625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4071938" y="357188"/>
            <a:ext cx="428625" cy="428625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3882004" y="608056"/>
            <a:ext cx="785818" cy="785818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</a:t>
            </a:r>
          </a:p>
        </p:txBody>
      </p:sp>
      <p:sp>
        <p:nvSpPr>
          <p:cNvPr id="13" name="Овал 12"/>
          <p:cNvSpPr/>
          <p:nvPr/>
        </p:nvSpPr>
        <p:spPr>
          <a:xfrm>
            <a:off x="1690688" y="835025"/>
            <a:ext cx="428625" cy="428625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1714500" y="1500188"/>
            <a:ext cx="428625" cy="428625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1000125" y="1500188"/>
            <a:ext cx="428625" cy="428625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1000125" y="785813"/>
            <a:ext cx="428625" cy="428625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1785938" y="1143000"/>
            <a:ext cx="428625" cy="428625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857250" y="1143000"/>
            <a:ext cx="428625" cy="428625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1357313" y="1643063"/>
            <a:ext cx="428625" cy="428625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1357313" y="642938"/>
            <a:ext cx="428625" cy="428625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1167360" y="965246"/>
            <a:ext cx="785818" cy="78581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</a:t>
            </a:r>
          </a:p>
        </p:txBody>
      </p:sp>
      <p:sp>
        <p:nvSpPr>
          <p:cNvPr id="22" name="Овал 21"/>
          <p:cNvSpPr/>
          <p:nvPr/>
        </p:nvSpPr>
        <p:spPr>
          <a:xfrm>
            <a:off x="8405813" y="1406525"/>
            <a:ext cx="428625" cy="428625"/>
          </a:xfrm>
          <a:prstGeom prst="ellipse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" name="Овал 22"/>
          <p:cNvSpPr/>
          <p:nvPr/>
        </p:nvSpPr>
        <p:spPr>
          <a:xfrm>
            <a:off x="8429625" y="2071688"/>
            <a:ext cx="428625" cy="428625"/>
          </a:xfrm>
          <a:prstGeom prst="ellipse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7715250" y="2071688"/>
            <a:ext cx="428625" cy="428625"/>
          </a:xfrm>
          <a:prstGeom prst="ellipse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7715250" y="1357313"/>
            <a:ext cx="428625" cy="428625"/>
          </a:xfrm>
          <a:prstGeom prst="ellipse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8501063" y="1714500"/>
            <a:ext cx="428625" cy="428625"/>
          </a:xfrm>
          <a:prstGeom prst="ellipse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7" name="Овал 26"/>
          <p:cNvSpPr/>
          <p:nvPr/>
        </p:nvSpPr>
        <p:spPr>
          <a:xfrm>
            <a:off x="7572375" y="1714500"/>
            <a:ext cx="428625" cy="428625"/>
          </a:xfrm>
          <a:prstGeom prst="ellipse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8072438" y="2214563"/>
            <a:ext cx="428625" cy="428625"/>
          </a:xfrm>
          <a:prstGeom prst="ellipse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" name="Овал 28"/>
          <p:cNvSpPr/>
          <p:nvPr/>
        </p:nvSpPr>
        <p:spPr>
          <a:xfrm>
            <a:off x="8072438" y="1214438"/>
            <a:ext cx="428625" cy="428625"/>
          </a:xfrm>
          <a:prstGeom prst="ellipse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0" name="Овал 29"/>
          <p:cNvSpPr/>
          <p:nvPr/>
        </p:nvSpPr>
        <p:spPr>
          <a:xfrm>
            <a:off x="7858148" y="1571612"/>
            <a:ext cx="785818" cy="785818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Ю</a:t>
            </a:r>
          </a:p>
        </p:txBody>
      </p:sp>
      <p:sp>
        <p:nvSpPr>
          <p:cNvPr id="31" name="Овал 30"/>
          <p:cNvSpPr/>
          <p:nvPr/>
        </p:nvSpPr>
        <p:spPr>
          <a:xfrm rot="2585452">
            <a:off x="6340475" y="1196975"/>
            <a:ext cx="169863" cy="46038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6357938" y="1357313"/>
            <a:ext cx="46037" cy="24765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3" name="Овал 32"/>
          <p:cNvSpPr/>
          <p:nvPr/>
        </p:nvSpPr>
        <p:spPr>
          <a:xfrm rot="19933222">
            <a:off x="6692900" y="1198563"/>
            <a:ext cx="46038" cy="33020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4" name="Овал 33"/>
          <p:cNvSpPr/>
          <p:nvPr/>
        </p:nvSpPr>
        <p:spPr>
          <a:xfrm rot="19221648" flipH="1">
            <a:off x="5402263" y="1706563"/>
            <a:ext cx="455612" cy="87312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5" name="Овал 34"/>
          <p:cNvSpPr/>
          <p:nvPr/>
        </p:nvSpPr>
        <p:spPr>
          <a:xfrm rot="2352785" flipH="1">
            <a:off x="5319713" y="1398588"/>
            <a:ext cx="454025" cy="61912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6" name="Овал 35"/>
          <p:cNvSpPr/>
          <p:nvPr/>
        </p:nvSpPr>
        <p:spPr>
          <a:xfrm>
            <a:off x="5786438" y="1571625"/>
            <a:ext cx="285750" cy="71438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7" name="Овал 36"/>
          <p:cNvSpPr/>
          <p:nvPr/>
        </p:nvSpPr>
        <p:spPr>
          <a:xfrm>
            <a:off x="5715000" y="1785938"/>
            <a:ext cx="71438" cy="28575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8" name="Овал 37"/>
          <p:cNvSpPr/>
          <p:nvPr/>
        </p:nvSpPr>
        <p:spPr>
          <a:xfrm>
            <a:off x="5715000" y="1285875"/>
            <a:ext cx="71438" cy="28575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9" name="Овал 38"/>
          <p:cNvSpPr/>
          <p:nvPr/>
        </p:nvSpPr>
        <p:spPr>
          <a:xfrm>
            <a:off x="5286375" y="1571625"/>
            <a:ext cx="285750" cy="71438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0" name="Овал 39"/>
          <p:cNvSpPr/>
          <p:nvPr/>
        </p:nvSpPr>
        <p:spPr>
          <a:xfrm rot="2585452">
            <a:off x="2957513" y="485775"/>
            <a:ext cx="169862" cy="4445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1" name="Овал 40"/>
          <p:cNvSpPr/>
          <p:nvPr/>
        </p:nvSpPr>
        <p:spPr>
          <a:xfrm>
            <a:off x="2974975" y="646113"/>
            <a:ext cx="46038" cy="24606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2" name="Овал 41"/>
          <p:cNvSpPr/>
          <p:nvPr/>
        </p:nvSpPr>
        <p:spPr>
          <a:xfrm rot="19933222">
            <a:off x="3311525" y="485775"/>
            <a:ext cx="44450" cy="331788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3" name="Овал 42"/>
          <p:cNvSpPr/>
          <p:nvPr/>
        </p:nvSpPr>
        <p:spPr>
          <a:xfrm rot="2585452">
            <a:off x="206375" y="1766888"/>
            <a:ext cx="169863" cy="44450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4" name="Овал 43"/>
          <p:cNvSpPr/>
          <p:nvPr/>
        </p:nvSpPr>
        <p:spPr>
          <a:xfrm>
            <a:off x="223838" y="1927225"/>
            <a:ext cx="46037" cy="246063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5" name="Овал 44"/>
          <p:cNvSpPr/>
          <p:nvPr/>
        </p:nvSpPr>
        <p:spPr>
          <a:xfrm rot="19933222">
            <a:off x="560388" y="1766888"/>
            <a:ext cx="44450" cy="331787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6" name="Овал 45"/>
          <p:cNvSpPr/>
          <p:nvPr/>
        </p:nvSpPr>
        <p:spPr>
          <a:xfrm rot="2585452">
            <a:off x="8670925" y="1338263"/>
            <a:ext cx="169863" cy="44450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7" name="Овал 46"/>
          <p:cNvSpPr/>
          <p:nvPr/>
        </p:nvSpPr>
        <p:spPr>
          <a:xfrm>
            <a:off x="8929688" y="1071563"/>
            <a:ext cx="46037" cy="246062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8" name="Овал 47"/>
          <p:cNvSpPr/>
          <p:nvPr/>
        </p:nvSpPr>
        <p:spPr>
          <a:xfrm rot="19933222">
            <a:off x="9023350" y="1338263"/>
            <a:ext cx="46038" cy="331787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9" name="Овал 48"/>
          <p:cNvSpPr/>
          <p:nvPr/>
        </p:nvSpPr>
        <p:spPr>
          <a:xfrm rot="2585452">
            <a:off x="2992438" y="1838325"/>
            <a:ext cx="169862" cy="444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0" name="Овал 49"/>
          <p:cNvSpPr/>
          <p:nvPr/>
        </p:nvSpPr>
        <p:spPr>
          <a:xfrm>
            <a:off x="3009900" y="1998663"/>
            <a:ext cx="46038" cy="24606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1" name="Овал 50"/>
          <p:cNvSpPr/>
          <p:nvPr/>
        </p:nvSpPr>
        <p:spPr>
          <a:xfrm rot="19933222">
            <a:off x="3346450" y="1838325"/>
            <a:ext cx="44450" cy="33178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2" name="Овал 51"/>
          <p:cNvSpPr/>
          <p:nvPr/>
        </p:nvSpPr>
        <p:spPr>
          <a:xfrm rot="19221648" flipH="1">
            <a:off x="7980363" y="873125"/>
            <a:ext cx="455612" cy="87313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3" name="Овал 52"/>
          <p:cNvSpPr/>
          <p:nvPr/>
        </p:nvSpPr>
        <p:spPr>
          <a:xfrm rot="2352785" flipH="1">
            <a:off x="7897813" y="565150"/>
            <a:ext cx="454025" cy="61913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4" name="Овал 53"/>
          <p:cNvSpPr/>
          <p:nvPr/>
        </p:nvSpPr>
        <p:spPr>
          <a:xfrm>
            <a:off x="8364538" y="738188"/>
            <a:ext cx="285750" cy="71437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5" name="Овал 54"/>
          <p:cNvSpPr/>
          <p:nvPr/>
        </p:nvSpPr>
        <p:spPr>
          <a:xfrm>
            <a:off x="8293100" y="952500"/>
            <a:ext cx="71438" cy="28575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6" name="Овал 55"/>
          <p:cNvSpPr/>
          <p:nvPr/>
        </p:nvSpPr>
        <p:spPr>
          <a:xfrm>
            <a:off x="8293100" y="452438"/>
            <a:ext cx="71438" cy="28575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7" name="Овал 56"/>
          <p:cNvSpPr/>
          <p:nvPr/>
        </p:nvSpPr>
        <p:spPr>
          <a:xfrm>
            <a:off x="7864475" y="738188"/>
            <a:ext cx="285750" cy="71437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8" name="Овал 57"/>
          <p:cNvSpPr/>
          <p:nvPr/>
        </p:nvSpPr>
        <p:spPr>
          <a:xfrm rot="19221648" flipH="1">
            <a:off x="115888" y="658813"/>
            <a:ext cx="455612" cy="87312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9" name="Овал 58"/>
          <p:cNvSpPr/>
          <p:nvPr/>
        </p:nvSpPr>
        <p:spPr>
          <a:xfrm rot="2352785" flipH="1">
            <a:off x="33338" y="350838"/>
            <a:ext cx="454025" cy="61912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0" name="Овал 59"/>
          <p:cNvSpPr/>
          <p:nvPr/>
        </p:nvSpPr>
        <p:spPr>
          <a:xfrm>
            <a:off x="500063" y="523875"/>
            <a:ext cx="285750" cy="71438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1" name="Овал 60"/>
          <p:cNvSpPr/>
          <p:nvPr/>
        </p:nvSpPr>
        <p:spPr>
          <a:xfrm>
            <a:off x="428625" y="738188"/>
            <a:ext cx="71438" cy="28575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2" name="Овал 61"/>
          <p:cNvSpPr/>
          <p:nvPr/>
        </p:nvSpPr>
        <p:spPr>
          <a:xfrm>
            <a:off x="428625" y="238125"/>
            <a:ext cx="71438" cy="28575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3" name="Овал 62"/>
          <p:cNvSpPr/>
          <p:nvPr/>
        </p:nvSpPr>
        <p:spPr>
          <a:xfrm>
            <a:off x="0" y="523875"/>
            <a:ext cx="285750" cy="71438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4" name="Овал 63"/>
          <p:cNvSpPr/>
          <p:nvPr/>
        </p:nvSpPr>
        <p:spPr>
          <a:xfrm rot="19221648" flipH="1">
            <a:off x="2479675" y="1587500"/>
            <a:ext cx="455613" cy="87313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5" name="Овал 64"/>
          <p:cNvSpPr/>
          <p:nvPr/>
        </p:nvSpPr>
        <p:spPr>
          <a:xfrm rot="2352785" flipH="1">
            <a:off x="2397125" y="1279525"/>
            <a:ext cx="454025" cy="61913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6" name="Овал 65"/>
          <p:cNvSpPr/>
          <p:nvPr/>
        </p:nvSpPr>
        <p:spPr>
          <a:xfrm>
            <a:off x="2863850" y="1452563"/>
            <a:ext cx="285750" cy="71437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7" name="Овал 66"/>
          <p:cNvSpPr/>
          <p:nvPr/>
        </p:nvSpPr>
        <p:spPr>
          <a:xfrm>
            <a:off x="2792413" y="1666875"/>
            <a:ext cx="71437" cy="28575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8" name="Овал 67"/>
          <p:cNvSpPr/>
          <p:nvPr/>
        </p:nvSpPr>
        <p:spPr>
          <a:xfrm>
            <a:off x="2792413" y="1166813"/>
            <a:ext cx="71437" cy="28575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9" name="Овал 68"/>
          <p:cNvSpPr/>
          <p:nvPr/>
        </p:nvSpPr>
        <p:spPr>
          <a:xfrm>
            <a:off x="2363788" y="1452563"/>
            <a:ext cx="285750" cy="71437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0" name="Овал 69"/>
          <p:cNvSpPr/>
          <p:nvPr/>
        </p:nvSpPr>
        <p:spPr>
          <a:xfrm rot="19221648" flipH="1">
            <a:off x="4979988" y="704850"/>
            <a:ext cx="455612" cy="87313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FF0000"/>
              </a:solidFill>
            </a:endParaRPr>
          </a:p>
        </p:txBody>
      </p:sp>
      <p:sp>
        <p:nvSpPr>
          <p:cNvPr id="71" name="Овал 70"/>
          <p:cNvSpPr/>
          <p:nvPr/>
        </p:nvSpPr>
        <p:spPr>
          <a:xfrm rot="3744122" flipH="1">
            <a:off x="4965700" y="381001"/>
            <a:ext cx="454025" cy="635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FF0000"/>
              </a:solidFill>
            </a:endParaRPr>
          </a:p>
        </p:txBody>
      </p:sp>
      <p:sp>
        <p:nvSpPr>
          <p:cNvPr id="72" name="Овал 71"/>
          <p:cNvSpPr/>
          <p:nvPr/>
        </p:nvSpPr>
        <p:spPr>
          <a:xfrm>
            <a:off x="5364163" y="569913"/>
            <a:ext cx="285750" cy="71437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FF0000"/>
              </a:solidFill>
            </a:endParaRPr>
          </a:p>
        </p:txBody>
      </p:sp>
      <p:sp>
        <p:nvSpPr>
          <p:cNvPr id="73" name="Овал 72"/>
          <p:cNvSpPr/>
          <p:nvPr/>
        </p:nvSpPr>
        <p:spPr>
          <a:xfrm>
            <a:off x="5292725" y="784225"/>
            <a:ext cx="71438" cy="28575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FF0000"/>
              </a:solidFill>
            </a:endParaRPr>
          </a:p>
        </p:txBody>
      </p:sp>
      <p:sp>
        <p:nvSpPr>
          <p:cNvPr id="74" name="Овал 73"/>
          <p:cNvSpPr/>
          <p:nvPr/>
        </p:nvSpPr>
        <p:spPr>
          <a:xfrm>
            <a:off x="5292725" y="284163"/>
            <a:ext cx="71438" cy="28575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FF0000"/>
              </a:solidFill>
            </a:endParaRPr>
          </a:p>
        </p:txBody>
      </p:sp>
      <p:sp>
        <p:nvSpPr>
          <p:cNvPr id="75" name="Овал 74"/>
          <p:cNvSpPr/>
          <p:nvPr/>
        </p:nvSpPr>
        <p:spPr>
          <a:xfrm rot="1391337">
            <a:off x="4932363" y="554038"/>
            <a:ext cx="285750" cy="71437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rgbClr val="FF0000"/>
              </a:solidFill>
            </a:endParaRPr>
          </a:p>
        </p:txBody>
      </p:sp>
      <p:sp>
        <p:nvSpPr>
          <p:cNvPr id="76" name="Овал 75"/>
          <p:cNvSpPr/>
          <p:nvPr/>
        </p:nvSpPr>
        <p:spPr>
          <a:xfrm>
            <a:off x="6619875" y="477838"/>
            <a:ext cx="428625" cy="428625"/>
          </a:xfrm>
          <a:prstGeom prst="ellipse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7" name="Овал 76"/>
          <p:cNvSpPr/>
          <p:nvPr/>
        </p:nvSpPr>
        <p:spPr>
          <a:xfrm>
            <a:off x="6643688" y="1143000"/>
            <a:ext cx="428625" cy="428625"/>
          </a:xfrm>
          <a:prstGeom prst="ellipse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8" name="Овал 77"/>
          <p:cNvSpPr/>
          <p:nvPr/>
        </p:nvSpPr>
        <p:spPr>
          <a:xfrm>
            <a:off x="5929313" y="1143000"/>
            <a:ext cx="428625" cy="428625"/>
          </a:xfrm>
          <a:prstGeom prst="ellipse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9" name="Овал 78"/>
          <p:cNvSpPr/>
          <p:nvPr/>
        </p:nvSpPr>
        <p:spPr>
          <a:xfrm>
            <a:off x="5929313" y="428625"/>
            <a:ext cx="428625" cy="428625"/>
          </a:xfrm>
          <a:prstGeom prst="ellipse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0" name="Овал 79"/>
          <p:cNvSpPr/>
          <p:nvPr/>
        </p:nvSpPr>
        <p:spPr>
          <a:xfrm>
            <a:off x="6715125" y="785813"/>
            <a:ext cx="428625" cy="428625"/>
          </a:xfrm>
          <a:prstGeom prst="ellipse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1" name="Овал 80"/>
          <p:cNvSpPr/>
          <p:nvPr/>
        </p:nvSpPr>
        <p:spPr>
          <a:xfrm>
            <a:off x="5786438" y="785813"/>
            <a:ext cx="428625" cy="428625"/>
          </a:xfrm>
          <a:prstGeom prst="ellipse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2" name="Овал 81"/>
          <p:cNvSpPr/>
          <p:nvPr/>
        </p:nvSpPr>
        <p:spPr>
          <a:xfrm>
            <a:off x="6286500" y="1285875"/>
            <a:ext cx="428625" cy="428625"/>
          </a:xfrm>
          <a:prstGeom prst="ellipse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3" name="Овал 82"/>
          <p:cNvSpPr/>
          <p:nvPr/>
        </p:nvSpPr>
        <p:spPr>
          <a:xfrm>
            <a:off x="6286500" y="285750"/>
            <a:ext cx="428625" cy="428625"/>
          </a:xfrm>
          <a:prstGeom prst="ellipse">
            <a:avLst/>
          </a:prstGeom>
          <a:solidFill>
            <a:srgbClr val="0070C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4" name="Овал 83"/>
          <p:cNvSpPr/>
          <p:nvPr/>
        </p:nvSpPr>
        <p:spPr>
          <a:xfrm>
            <a:off x="6072145" y="642918"/>
            <a:ext cx="785818" cy="785818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</a:t>
            </a:r>
          </a:p>
        </p:txBody>
      </p:sp>
      <p:sp>
        <p:nvSpPr>
          <p:cNvPr id="85" name="Овал 84"/>
          <p:cNvSpPr/>
          <p:nvPr/>
        </p:nvSpPr>
        <p:spPr>
          <a:xfrm>
            <a:off x="7143750" y="1500188"/>
            <a:ext cx="46038" cy="24765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6" name="Овал 85"/>
          <p:cNvSpPr/>
          <p:nvPr/>
        </p:nvSpPr>
        <p:spPr>
          <a:xfrm>
            <a:off x="833438" y="2192338"/>
            <a:ext cx="428625" cy="428625"/>
          </a:xfrm>
          <a:prstGeom prst="ellipse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7" name="Овал 86"/>
          <p:cNvSpPr/>
          <p:nvPr/>
        </p:nvSpPr>
        <p:spPr>
          <a:xfrm>
            <a:off x="857250" y="2857500"/>
            <a:ext cx="428625" cy="428625"/>
          </a:xfrm>
          <a:prstGeom prst="ellipse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8" name="Овал 87"/>
          <p:cNvSpPr/>
          <p:nvPr/>
        </p:nvSpPr>
        <p:spPr>
          <a:xfrm>
            <a:off x="142875" y="2857500"/>
            <a:ext cx="428625" cy="428625"/>
          </a:xfrm>
          <a:prstGeom prst="ellipse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9" name="Овал 88"/>
          <p:cNvSpPr/>
          <p:nvPr/>
        </p:nvSpPr>
        <p:spPr>
          <a:xfrm>
            <a:off x="142875" y="2143125"/>
            <a:ext cx="428625" cy="428625"/>
          </a:xfrm>
          <a:prstGeom prst="ellipse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0" name="Овал 89"/>
          <p:cNvSpPr/>
          <p:nvPr/>
        </p:nvSpPr>
        <p:spPr>
          <a:xfrm>
            <a:off x="928688" y="2500313"/>
            <a:ext cx="428625" cy="428625"/>
          </a:xfrm>
          <a:prstGeom prst="ellipse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1" name="Овал 90"/>
          <p:cNvSpPr/>
          <p:nvPr/>
        </p:nvSpPr>
        <p:spPr>
          <a:xfrm>
            <a:off x="0" y="2500313"/>
            <a:ext cx="428625" cy="428625"/>
          </a:xfrm>
          <a:prstGeom prst="ellipse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2" name="Овал 91"/>
          <p:cNvSpPr/>
          <p:nvPr/>
        </p:nvSpPr>
        <p:spPr>
          <a:xfrm>
            <a:off x="500063" y="3000375"/>
            <a:ext cx="428625" cy="428625"/>
          </a:xfrm>
          <a:prstGeom prst="ellipse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3" name="Овал 92"/>
          <p:cNvSpPr/>
          <p:nvPr/>
        </p:nvSpPr>
        <p:spPr>
          <a:xfrm>
            <a:off x="500063" y="2000250"/>
            <a:ext cx="428625" cy="428625"/>
          </a:xfrm>
          <a:prstGeom prst="ellipse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4" name="Овал 93"/>
          <p:cNvSpPr/>
          <p:nvPr/>
        </p:nvSpPr>
        <p:spPr>
          <a:xfrm>
            <a:off x="285720" y="2357430"/>
            <a:ext cx="785818" cy="785818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</a:t>
            </a:r>
          </a:p>
        </p:txBody>
      </p:sp>
      <p:sp>
        <p:nvSpPr>
          <p:cNvPr id="95" name="Овал 94"/>
          <p:cNvSpPr/>
          <p:nvPr/>
        </p:nvSpPr>
        <p:spPr>
          <a:xfrm>
            <a:off x="1116013" y="2141538"/>
            <a:ext cx="46037" cy="246062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6" name="Овал 95"/>
          <p:cNvSpPr/>
          <p:nvPr/>
        </p:nvSpPr>
        <p:spPr>
          <a:xfrm rot="19221648" flipH="1">
            <a:off x="1479550" y="2516188"/>
            <a:ext cx="455613" cy="87312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7" name="Овал 96"/>
          <p:cNvSpPr/>
          <p:nvPr/>
        </p:nvSpPr>
        <p:spPr>
          <a:xfrm rot="2352785" flipH="1">
            <a:off x="1397000" y="2208213"/>
            <a:ext cx="454025" cy="61912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8" name="Овал 97"/>
          <p:cNvSpPr/>
          <p:nvPr/>
        </p:nvSpPr>
        <p:spPr>
          <a:xfrm>
            <a:off x="1863725" y="2381250"/>
            <a:ext cx="285750" cy="71438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9" name="Овал 98"/>
          <p:cNvSpPr/>
          <p:nvPr/>
        </p:nvSpPr>
        <p:spPr>
          <a:xfrm>
            <a:off x="1792288" y="2595563"/>
            <a:ext cx="71437" cy="28575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0" name="Овал 99"/>
          <p:cNvSpPr/>
          <p:nvPr/>
        </p:nvSpPr>
        <p:spPr>
          <a:xfrm>
            <a:off x="1792288" y="2095500"/>
            <a:ext cx="71437" cy="28575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1" name="Овал 100"/>
          <p:cNvSpPr/>
          <p:nvPr/>
        </p:nvSpPr>
        <p:spPr>
          <a:xfrm>
            <a:off x="1363663" y="2381250"/>
            <a:ext cx="285750" cy="71438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2" name="Овал 101"/>
          <p:cNvSpPr/>
          <p:nvPr/>
        </p:nvSpPr>
        <p:spPr>
          <a:xfrm rot="19221648" flipH="1">
            <a:off x="7051675" y="2587625"/>
            <a:ext cx="455613" cy="87313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3" name="Овал 102"/>
          <p:cNvSpPr/>
          <p:nvPr/>
        </p:nvSpPr>
        <p:spPr>
          <a:xfrm rot="2352785" flipH="1">
            <a:off x="6969125" y="2279650"/>
            <a:ext cx="454025" cy="61913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4" name="Овал 103"/>
          <p:cNvSpPr/>
          <p:nvPr/>
        </p:nvSpPr>
        <p:spPr>
          <a:xfrm>
            <a:off x="7435850" y="2452688"/>
            <a:ext cx="285750" cy="71437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5" name="Овал 104"/>
          <p:cNvSpPr/>
          <p:nvPr/>
        </p:nvSpPr>
        <p:spPr>
          <a:xfrm>
            <a:off x="7364413" y="2667000"/>
            <a:ext cx="71437" cy="285750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6" name="Овал 105"/>
          <p:cNvSpPr/>
          <p:nvPr/>
        </p:nvSpPr>
        <p:spPr>
          <a:xfrm>
            <a:off x="7364413" y="2166938"/>
            <a:ext cx="71437" cy="285750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7" name="Овал 106"/>
          <p:cNvSpPr/>
          <p:nvPr/>
        </p:nvSpPr>
        <p:spPr>
          <a:xfrm>
            <a:off x="6935788" y="2452688"/>
            <a:ext cx="285750" cy="71437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8" name="Овал 107"/>
          <p:cNvSpPr/>
          <p:nvPr/>
        </p:nvSpPr>
        <p:spPr>
          <a:xfrm rot="18305469">
            <a:off x="5200650" y="2386013"/>
            <a:ext cx="169863" cy="46037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9" name="Овал 108"/>
          <p:cNvSpPr/>
          <p:nvPr/>
        </p:nvSpPr>
        <p:spPr>
          <a:xfrm rot="15720017">
            <a:off x="5217319" y="2545557"/>
            <a:ext cx="46037" cy="24765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0" name="Овал 109"/>
          <p:cNvSpPr/>
          <p:nvPr/>
        </p:nvSpPr>
        <p:spPr>
          <a:xfrm rot="14053239">
            <a:off x="5553075" y="2386013"/>
            <a:ext cx="46037" cy="33178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1" name="Овал 110"/>
          <p:cNvSpPr/>
          <p:nvPr/>
        </p:nvSpPr>
        <p:spPr>
          <a:xfrm rot="13341665" flipH="1">
            <a:off x="4687888" y="2135188"/>
            <a:ext cx="455612" cy="87312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2" name="Овал 111"/>
          <p:cNvSpPr/>
          <p:nvPr/>
        </p:nvSpPr>
        <p:spPr>
          <a:xfrm rot="18072802" flipH="1">
            <a:off x="4604544" y="1828006"/>
            <a:ext cx="454025" cy="61913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3" name="Овал 112"/>
          <p:cNvSpPr/>
          <p:nvPr/>
        </p:nvSpPr>
        <p:spPr>
          <a:xfrm rot="15720017">
            <a:off x="5072857" y="1999456"/>
            <a:ext cx="285750" cy="71437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4" name="Овал 113"/>
          <p:cNvSpPr/>
          <p:nvPr/>
        </p:nvSpPr>
        <p:spPr>
          <a:xfrm rot="15720017">
            <a:off x="5001419" y="2213769"/>
            <a:ext cx="71438" cy="28575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5" name="Овал 114"/>
          <p:cNvSpPr/>
          <p:nvPr/>
        </p:nvSpPr>
        <p:spPr>
          <a:xfrm rot="15720017">
            <a:off x="5001419" y="1713707"/>
            <a:ext cx="71437" cy="285750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6" name="Овал 115"/>
          <p:cNvSpPr/>
          <p:nvPr/>
        </p:nvSpPr>
        <p:spPr>
          <a:xfrm rot="15720017">
            <a:off x="4572794" y="1999456"/>
            <a:ext cx="285750" cy="71438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7" name="Овал 116"/>
          <p:cNvSpPr/>
          <p:nvPr/>
        </p:nvSpPr>
        <p:spPr>
          <a:xfrm rot="2151103" flipH="1">
            <a:off x="1870075" y="704850"/>
            <a:ext cx="455613" cy="87313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8" name="Овал 117"/>
          <p:cNvSpPr/>
          <p:nvPr/>
        </p:nvSpPr>
        <p:spPr>
          <a:xfrm rot="6882240" flipH="1">
            <a:off x="2110581" y="545307"/>
            <a:ext cx="454025" cy="61912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9" name="Овал 118"/>
          <p:cNvSpPr/>
          <p:nvPr/>
        </p:nvSpPr>
        <p:spPr>
          <a:xfrm rot="4529455">
            <a:off x="2577307" y="718344"/>
            <a:ext cx="285750" cy="71437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0" name="Овал 119"/>
          <p:cNvSpPr/>
          <p:nvPr/>
        </p:nvSpPr>
        <p:spPr>
          <a:xfrm>
            <a:off x="2471738" y="671513"/>
            <a:ext cx="71437" cy="285750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1" name="Овал 120"/>
          <p:cNvSpPr/>
          <p:nvPr/>
        </p:nvSpPr>
        <p:spPr>
          <a:xfrm rot="4529455">
            <a:off x="2505869" y="432594"/>
            <a:ext cx="71438" cy="285750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2" name="Овал 121"/>
          <p:cNvSpPr/>
          <p:nvPr/>
        </p:nvSpPr>
        <p:spPr>
          <a:xfrm rot="4529455">
            <a:off x="2077244" y="718344"/>
            <a:ext cx="285750" cy="71438"/>
          </a:xfrm>
          <a:prstGeom prst="ellipse">
            <a:avLst/>
          </a:prstGeom>
          <a:solidFill>
            <a:srgbClr val="55F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3" name="Овал 122"/>
          <p:cNvSpPr/>
          <p:nvPr/>
        </p:nvSpPr>
        <p:spPr>
          <a:xfrm>
            <a:off x="2571736" y="428604"/>
            <a:ext cx="428628" cy="428628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4" name="Овал 123"/>
          <p:cNvSpPr/>
          <p:nvPr/>
        </p:nvSpPr>
        <p:spPr>
          <a:xfrm>
            <a:off x="5143451" y="1285860"/>
            <a:ext cx="428628" cy="428628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5" name="Овал 124"/>
          <p:cNvSpPr/>
          <p:nvPr/>
        </p:nvSpPr>
        <p:spPr>
          <a:xfrm>
            <a:off x="214282" y="1285860"/>
            <a:ext cx="428628" cy="428628"/>
          </a:xfrm>
          <a:prstGeom prst="ellipse">
            <a:avLst/>
          </a:prstGeom>
          <a:solidFill>
            <a:srgbClr val="55F13B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6" name="Овал 125"/>
          <p:cNvSpPr/>
          <p:nvPr/>
        </p:nvSpPr>
        <p:spPr>
          <a:xfrm>
            <a:off x="8572528" y="428604"/>
            <a:ext cx="428628" cy="428628"/>
          </a:xfrm>
          <a:prstGeom prst="ellipse">
            <a:avLst/>
          </a:prstGeom>
          <a:solidFill>
            <a:srgbClr val="55F13B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7" name="Овал 126"/>
          <p:cNvSpPr/>
          <p:nvPr/>
        </p:nvSpPr>
        <p:spPr>
          <a:xfrm>
            <a:off x="7215206" y="1071546"/>
            <a:ext cx="428628" cy="428628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8" name="Овал 127"/>
          <p:cNvSpPr/>
          <p:nvPr/>
        </p:nvSpPr>
        <p:spPr>
          <a:xfrm>
            <a:off x="3714744" y="1785926"/>
            <a:ext cx="428628" cy="428628"/>
          </a:xfrm>
          <a:prstGeom prst="ellipse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9" name="Прямоугольник 128"/>
          <p:cNvSpPr/>
          <p:nvPr/>
        </p:nvSpPr>
        <p:spPr>
          <a:xfrm rot="2149859">
            <a:off x="4643438" y="2000250"/>
            <a:ext cx="357187" cy="35718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0" name="Прямоугольник 129"/>
          <p:cNvSpPr/>
          <p:nvPr/>
        </p:nvSpPr>
        <p:spPr>
          <a:xfrm rot="17447951">
            <a:off x="6572250" y="1928813"/>
            <a:ext cx="357187" cy="357188"/>
          </a:xfrm>
          <a:prstGeom prst="rect">
            <a:avLst/>
          </a:prstGeom>
          <a:solidFill>
            <a:srgbClr val="ACFA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1" name="Прямоугольник 130"/>
          <p:cNvSpPr/>
          <p:nvPr/>
        </p:nvSpPr>
        <p:spPr>
          <a:xfrm rot="1817353">
            <a:off x="3214688" y="1357313"/>
            <a:ext cx="357187" cy="35718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2" name="Прямоугольник 131"/>
          <p:cNvSpPr/>
          <p:nvPr/>
        </p:nvSpPr>
        <p:spPr>
          <a:xfrm rot="1279228">
            <a:off x="928688" y="357188"/>
            <a:ext cx="357187" cy="357187"/>
          </a:xfrm>
          <a:prstGeom prst="rect">
            <a:avLst/>
          </a:prstGeom>
          <a:solidFill>
            <a:srgbClr val="ACFA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3" name="Прямоугольник 132"/>
          <p:cNvSpPr/>
          <p:nvPr/>
        </p:nvSpPr>
        <p:spPr>
          <a:xfrm rot="19653907">
            <a:off x="3071813" y="2071688"/>
            <a:ext cx="357187" cy="35718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" grpId="0" animBg="1"/>
      <p:bldP spid="130" grpId="0" animBg="1"/>
      <p:bldP spid="131" grpId="0" animBg="1"/>
      <p:bldP spid="132" grpId="0" animBg="1"/>
      <p:bldP spid="13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/>
          <a:lstStyle/>
          <a:p>
            <a:r>
              <a:rPr lang="ru-RU" sz="7200" b="1" i="1" u="sng" dirty="0" smtClean="0"/>
              <a:t>Тема</a:t>
            </a:r>
            <a:r>
              <a:rPr lang="ru-RU" sz="7200" i="1" dirty="0" smtClean="0"/>
              <a:t>. </a:t>
            </a:r>
            <a:endParaRPr lang="ru-RU" sz="7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6000" dirty="0" smtClean="0"/>
              <a:t>Имя прилагательное. </a:t>
            </a:r>
            <a:endParaRPr lang="ru-RU" sz="60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890402-FC17-4B8D-8BDC-265454C572CE}" type="datetime1">
              <a:rPr lang="ru-RU" smtClean="0"/>
              <a:pPr>
                <a:defRPr/>
              </a:pPr>
              <a:t>07.11.2013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6E4CF6-5B30-44B4-9B36-C3E085E8F3C9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600" b="1" i="1" u="sng" dirty="0" smtClean="0"/>
              <a:t>Цель:</a:t>
            </a:r>
            <a:endParaRPr lang="ru-RU" sz="6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6000" dirty="0" smtClean="0"/>
              <a:t>Узнать, как изменяется имя прилагательное.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890402-FC17-4B8D-8BDC-265454C572CE}" type="datetime1">
              <a:rPr lang="ru-RU" smtClean="0"/>
              <a:pPr>
                <a:defRPr/>
              </a:pPr>
              <a:t>07.11.2013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6E4CF6-5B30-44B4-9B36-C3E085E8F3C9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/>
              <a:t>Определите число имен прилагательных и имен существительных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син</a:t>
            </a:r>
            <a:r>
              <a:rPr lang="ru-RU" b="1" dirty="0" smtClean="0"/>
              <a:t>ий</a:t>
            </a:r>
            <a:r>
              <a:rPr lang="ru-RU" dirty="0" smtClean="0"/>
              <a:t> колокольчик        син</a:t>
            </a:r>
            <a:r>
              <a:rPr lang="ru-RU" b="1" dirty="0" smtClean="0"/>
              <a:t>ие</a:t>
            </a:r>
            <a:r>
              <a:rPr lang="ru-RU" dirty="0" smtClean="0"/>
              <a:t> колокольчики</a:t>
            </a:r>
          </a:p>
          <a:p>
            <a:pPr>
              <a:buNone/>
            </a:pPr>
            <a:r>
              <a:rPr lang="ru-RU" dirty="0" smtClean="0"/>
              <a:t>бел</a:t>
            </a:r>
            <a:r>
              <a:rPr lang="ru-RU" b="1" dirty="0" smtClean="0"/>
              <a:t>ое</a:t>
            </a:r>
            <a:r>
              <a:rPr lang="ru-RU" dirty="0" smtClean="0"/>
              <a:t> облако                     бел</a:t>
            </a:r>
            <a:r>
              <a:rPr lang="ru-RU" b="1" dirty="0" smtClean="0"/>
              <a:t>ые</a:t>
            </a:r>
            <a:r>
              <a:rPr lang="ru-RU" dirty="0" smtClean="0"/>
              <a:t> облака</a:t>
            </a:r>
          </a:p>
          <a:p>
            <a:pPr>
              <a:buNone/>
            </a:pPr>
            <a:r>
              <a:rPr lang="ru-RU" dirty="0" smtClean="0"/>
              <a:t>красив</a:t>
            </a:r>
            <a:r>
              <a:rPr lang="ru-RU" b="1" dirty="0" smtClean="0"/>
              <a:t>ая</a:t>
            </a:r>
            <a:r>
              <a:rPr lang="ru-RU" dirty="0" smtClean="0"/>
              <a:t> бабочка             красив</a:t>
            </a:r>
            <a:r>
              <a:rPr lang="ru-RU" b="1" dirty="0" smtClean="0"/>
              <a:t>ые</a:t>
            </a:r>
            <a:r>
              <a:rPr lang="ru-RU" dirty="0" smtClean="0"/>
              <a:t> бабочки 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890402-FC17-4B8D-8BDC-265454C572CE}" type="datetime1">
              <a:rPr lang="ru-RU" smtClean="0"/>
              <a:pPr>
                <a:defRPr/>
              </a:pPr>
              <a:t>07.11.2013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6E4CF6-5B30-44B4-9B36-C3E085E8F3C9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Проверь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</a:t>
            </a:r>
            <a:r>
              <a:rPr lang="ru-RU" dirty="0" smtClean="0">
                <a:solidFill>
                  <a:srgbClr val="FF0000"/>
                </a:solidFill>
              </a:rPr>
              <a:t>ед. ч.       ед. ч.                 мн. ч.      мн.ч. </a:t>
            </a:r>
          </a:p>
          <a:p>
            <a:pPr>
              <a:buNone/>
            </a:pPr>
            <a:r>
              <a:rPr lang="ru-RU" dirty="0" smtClean="0"/>
              <a:t>син</a:t>
            </a:r>
            <a:r>
              <a:rPr lang="ru-RU" b="1" dirty="0" smtClean="0"/>
              <a:t>ий</a:t>
            </a:r>
            <a:r>
              <a:rPr lang="ru-RU" dirty="0" smtClean="0"/>
              <a:t>  колокольчик       син</a:t>
            </a:r>
            <a:r>
              <a:rPr lang="ru-RU" b="1" dirty="0" smtClean="0"/>
              <a:t>ие</a:t>
            </a:r>
            <a:r>
              <a:rPr lang="ru-RU" dirty="0" smtClean="0"/>
              <a:t>  колокольчики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ед. ч.      ед. ч.                     мн. ч.      мн.ч. </a:t>
            </a:r>
          </a:p>
          <a:p>
            <a:pPr>
              <a:buNone/>
            </a:pPr>
            <a:r>
              <a:rPr lang="ru-RU" dirty="0" smtClean="0"/>
              <a:t>бел</a:t>
            </a:r>
            <a:r>
              <a:rPr lang="ru-RU" b="1" dirty="0" smtClean="0"/>
              <a:t>ое</a:t>
            </a:r>
            <a:r>
              <a:rPr lang="ru-RU" dirty="0" smtClean="0"/>
              <a:t>  облако                     бел</a:t>
            </a:r>
            <a:r>
              <a:rPr lang="ru-RU" b="1" dirty="0" smtClean="0"/>
              <a:t>ые</a:t>
            </a:r>
            <a:r>
              <a:rPr lang="ru-RU" dirty="0" smtClean="0"/>
              <a:t>   облака</a:t>
            </a:r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   ед. ч.        ед. ч.                  мн. ч.           мн.ч. </a:t>
            </a:r>
          </a:p>
          <a:p>
            <a:pPr>
              <a:buNone/>
            </a:pPr>
            <a:r>
              <a:rPr lang="ru-RU" dirty="0" smtClean="0"/>
              <a:t>красив</a:t>
            </a:r>
            <a:r>
              <a:rPr lang="ru-RU" b="1" dirty="0" smtClean="0"/>
              <a:t>ая</a:t>
            </a:r>
            <a:r>
              <a:rPr lang="ru-RU" dirty="0" smtClean="0"/>
              <a:t>  бабочка             красив</a:t>
            </a:r>
            <a:r>
              <a:rPr lang="ru-RU" b="1" dirty="0" smtClean="0"/>
              <a:t>ые </a:t>
            </a:r>
            <a:r>
              <a:rPr lang="ru-RU" dirty="0" smtClean="0"/>
              <a:t> бабочки 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890402-FC17-4B8D-8BDC-265454C572CE}" type="datetime1">
              <a:rPr lang="ru-RU" smtClean="0"/>
              <a:pPr>
                <a:defRPr/>
              </a:pPr>
              <a:t>07.11.2013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6E4CF6-5B30-44B4-9B36-C3E085E8F3C9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Алгоритм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Прочитать  словосочетание или  предложение.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Найти в нем имя прилагательное и существительное, с которым оно связано по смыслу.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Определить число имени прилагательного по имени существительному.</a:t>
            </a:r>
            <a:r>
              <a:rPr lang="ru-RU" b="1" dirty="0" smtClean="0"/>
              <a:t> 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890402-FC17-4B8D-8BDC-265454C572CE}" type="datetime1">
              <a:rPr lang="ru-RU" smtClean="0"/>
              <a:pPr>
                <a:defRPr/>
              </a:pPr>
              <a:t>07.11.2013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6E4CF6-5B30-44B4-9B36-C3E085E8F3C9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/>
              <a:t>Определите число имен прилагательных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i="1" dirty="0" smtClean="0"/>
          </a:p>
          <a:p>
            <a:pPr>
              <a:buNone/>
            </a:pPr>
            <a:r>
              <a:rPr lang="ru-RU" sz="4400" i="1" dirty="0" smtClean="0"/>
              <a:t>       Пришла дружная в.сна. Светит тёплое солнышко. На </a:t>
            </a:r>
            <a:r>
              <a:rPr lang="ru-RU" sz="4400" i="1" dirty="0" err="1" smtClean="0"/>
              <a:t>л.сных</a:t>
            </a:r>
            <a:r>
              <a:rPr lang="ru-RU" sz="4400" i="1" dirty="0" smtClean="0"/>
              <a:t>  .</a:t>
            </a:r>
            <a:r>
              <a:rPr lang="ru-RU" sz="4400" i="1" dirty="0" err="1" smtClean="0"/>
              <a:t>зёрках</a:t>
            </a:r>
            <a:r>
              <a:rPr lang="ru-RU" sz="4400" i="1" dirty="0" smtClean="0"/>
              <a:t> треснул </a:t>
            </a:r>
            <a:r>
              <a:rPr lang="ru-RU" sz="4400" i="1" dirty="0" err="1" smtClean="0"/>
              <a:t>лё</a:t>
            </a:r>
            <a:r>
              <a:rPr lang="ru-RU" sz="4400" i="1" dirty="0" smtClean="0"/>
              <a:t>.  .</a:t>
            </a:r>
            <a:endParaRPr lang="ru-RU" sz="4400" dirty="0" smtClean="0"/>
          </a:p>
          <a:p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890402-FC17-4B8D-8BDC-265454C572CE}" type="datetime1">
              <a:rPr lang="ru-RU" smtClean="0"/>
              <a:pPr>
                <a:defRPr/>
              </a:pPr>
              <a:t>07.11.2013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6E4CF6-5B30-44B4-9B36-C3E085E8F3C9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Проверь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                      ед.ч.      ед.ч.                        ед.ч.</a:t>
            </a:r>
          </a:p>
          <a:p>
            <a:pPr>
              <a:buNone/>
            </a:pPr>
            <a:r>
              <a:rPr lang="ru-RU" i="1" dirty="0" smtClean="0"/>
              <a:t>      Пришла  дружная  в</a:t>
            </a:r>
            <a:r>
              <a:rPr lang="ru-RU" i="1" dirty="0" smtClean="0">
                <a:solidFill>
                  <a:srgbClr val="FF0000"/>
                </a:solidFill>
              </a:rPr>
              <a:t>е</a:t>
            </a:r>
            <a:r>
              <a:rPr lang="ru-RU" i="1" dirty="0" smtClean="0"/>
              <a:t>сна. Светит  тёплое</a:t>
            </a:r>
          </a:p>
          <a:p>
            <a:pPr>
              <a:buNone/>
            </a:pPr>
            <a:r>
              <a:rPr lang="ru-RU" i="1" dirty="0" smtClean="0"/>
              <a:t>       ед. ч.             мн.ч         </a:t>
            </a:r>
            <a:r>
              <a:rPr lang="ru-RU" i="1" dirty="0" err="1" smtClean="0"/>
              <a:t>мн.ч</a:t>
            </a:r>
            <a:r>
              <a:rPr lang="ru-RU" i="1" dirty="0" smtClean="0"/>
              <a:t>.</a:t>
            </a:r>
          </a:p>
          <a:p>
            <a:pPr>
              <a:buNone/>
            </a:pPr>
            <a:r>
              <a:rPr lang="ru-RU" i="1" dirty="0" smtClean="0"/>
              <a:t>солнышко. На л</a:t>
            </a:r>
            <a:r>
              <a:rPr lang="ru-RU" i="1" dirty="0" smtClean="0">
                <a:solidFill>
                  <a:srgbClr val="FF0000"/>
                </a:solidFill>
              </a:rPr>
              <a:t>е</a:t>
            </a:r>
            <a:r>
              <a:rPr lang="ru-RU" i="1" dirty="0" smtClean="0"/>
              <a:t>сных  </a:t>
            </a:r>
            <a:r>
              <a:rPr lang="ru-RU" i="1" dirty="0" smtClean="0">
                <a:solidFill>
                  <a:srgbClr val="FF0000"/>
                </a:solidFill>
              </a:rPr>
              <a:t>о</a:t>
            </a:r>
            <a:r>
              <a:rPr lang="ru-RU" i="1" dirty="0" smtClean="0"/>
              <a:t>зёрках треснул лё</a:t>
            </a:r>
            <a:r>
              <a:rPr lang="ru-RU" i="1" dirty="0" smtClean="0">
                <a:solidFill>
                  <a:srgbClr val="FF0000"/>
                </a:solidFill>
              </a:rPr>
              <a:t>д.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890402-FC17-4B8D-8BDC-265454C572CE}" type="datetime1">
              <a:rPr lang="ru-RU" smtClean="0"/>
              <a:pPr>
                <a:defRPr/>
              </a:pPr>
              <a:t>07.11.2013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6E4CF6-5B30-44B4-9B36-C3E085E8F3C9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Продолжите предложение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z="4800" dirty="0" smtClean="0"/>
          </a:p>
          <a:p>
            <a:r>
              <a:rPr lang="ru-RU" sz="4800" dirty="0" smtClean="0"/>
              <a:t>На уроке я узнал (а) …..</a:t>
            </a:r>
          </a:p>
          <a:p>
            <a:r>
              <a:rPr lang="ru-RU" sz="4800" dirty="0" smtClean="0"/>
              <a:t>Я научил(а)</a:t>
            </a:r>
            <a:r>
              <a:rPr lang="ru-RU" sz="4800" dirty="0" err="1" smtClean="0"/>
              <a:t>ся</a:t>
            </a:r>
            <a:r>
              <a:rPr lang="ru-RU" sz="4800" dirty="0" smtClean="0"/>
              <a:t> …..</a:t>
            </a:r>
            <a:endParaRPr lang="ru-RU" sz="48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890402-FC17-4B8D-8BDC-265454C572CE}" type="datetime1">
              <a:rPr lang="ru-RU" smtClean="0"/>
              <a:pPr>
                <a:defRPr/>
              </a:pPr>
              <a:t>07.11.2013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6E4CF6-5B30-44B4-9B36-C3E085E8F3C9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b="1" dirty="0" smtClean="0"/>
              <a:t>Рефлексия</a:t>
            </a:r>
            <a:endParaRPr lang="ru-RU" sz="6000" b="1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890402-FC17-4B8D-8BDC-265454C572CE}" type="datetime1">
              <a:rPr lang="ru-RU" smtClean="0"/>
              <a:pPr>
                <a:defRPr/>
              </a:pPr>
              <a:t>07.11.2013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6E4CF6-5B30-44B4-9B36-C3E085E8F3C9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  <p:pic>
        <p:nvPicPr>
          <p:cNvPr id="6" name="Picture 10" descr="C:\Users\Учитель\Desktop\1592011133547701Resim2 - копия (2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9" y="1500174"/>
            <a:ext cx="1357322" cy="13883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1" descr="C:\Users\Учитель\Desktop\1592011133547701Resim2 - копия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3015278"/>
            <a:ext cx="1357322" cy="13424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C:\Users\Учитель\Desktop\1592011133547701Resim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4572008"/>
            <a:ext cx="1362075" cy="130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Прямоугольник 10"/>
          <p:cNvSpPr/>
          <p:nvPr/>
        </p:nvSpPr>
        <p:spPr>
          <a:xfrm>
            <a:off x="2071670" y="3000372"/>
            <a:ext cx="664373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latin typeface="Bookman Old Style" pitchFamily="18" charset="0"/>
              </a:rPr>
              <a:t>Вы считаете, что научились применять переместительное свойство, но объяснить другому вы затрудняетесь.</a:t>
            </a:r>
            <a:endParaRPr lang="ru-RU" sz="2400" b="1" i="1" dirty="0">
              <a:latin typeface="Bookman Old Style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143108" y="1571612"/>
            <a:ext cx="657229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latin typeface="Bookman Old Style" pitchFamily="18" charset="0"/>
              </a:rPr>
              <a:t>Вы считаете, что урок прошёл для вас плодотворно, с пользой. Вы научились и можете помочь другим.</a:t>
            </a:r>
            <a:endParaRPr lang="ru-RU" sz="2400" b="1" i="1" dirty="0">
              <a:latin typeface="Bookman Old Style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214546" y="4643446"/>
            <a:ext cx="650085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latin typeface="Bookman Old Style" pitchFamily="18" charset="0"/>
              </a:rPr>
              <a:t>Вы считаете, что все поняли, но вам нужна помощь.</a:t>
            </a:r>
            <a:endParaRPr lang="ru-RU" sz="2400" b="1" i="1" dirty="0"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</a:t>
            </a:r>
            <a:r>
              <a:rPr lang="ru-RU" sz="4000" dirty="0" smtClean="0"/>
              <a:t>Выполнить задание учебника: составить рассказ о своих близких (маме, бабушке, тёте) (упр. 160, с. 93).</a:t>
            </a:r>
            <a:endParaRPr lang="ru-RU" sz="40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890402-FC17-4B8D-8BDC-265454C572CE}" type="datetime1">
              <a:rPr lang="ru-RU" smtClean="0"/>
              <a:pPr>
                <a:defRPr/>
              </a:pPr>
              <a:t>07.11.2013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6E4CF6-5B30-44B4-9B36-C3E085E8F3C9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075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pPr>
              <a:buNone/>
            </a:pPr>
            <a:r>
              <a:rPr lang="ru-RU" sz="2400" i="1" dirty="0" smtClean="0"/>
              <a:t>Еще в полях белеет снег, </a:t>
            </a:r>
            <a:endParaRPr lang="ru-RU" sz="2400" dirty="0" smtClean="0"/>
          </a:p>
          <a:p>
            <a:pPr>
              <a:buNone/>
            </a:pPr>
            <a:r>
              <a:rPr lang="ru-RU" sz="2400" i="1" dirty="0" smtClean="0"/>
              <a:t>А воды уж весной шумят –</a:t>
            </a:r>
            <a:endParaRPr lang="ru-RU" sz="2400" dirty="0" smtClean="0"/>
          </a:p>
          <a:p>
            <a:pPr>
              <a:buNone/>
            </a:pPr>
            <a:r>
              <a:rPr lang="ru-RU" sz="2400" i="1" dirty="0" smtClean="0"/>
              <a:t>Бегут и будят сонный брег,</a:t>
            </a:r>
            <a:endParaRPr lang="ru-RU" sz="2400" dirty="0" smtClean="0"/>
          </a:p>
          <a:p>
            <a:pPr>
              <a:buNone/>
            </a:pPr>
            <a:r>
              <a:rPr lang="ru-RU" sz="2400" i="1" dirty="0" smtClean="0"/>
              <a:t>Бегут, и блещут, и гласят…</a:t>
            </a:r>
            <a:endParaRPr lang="ru-RU" sz="2400" dirty="0" smtClean="0"/>
          </a:p>
          <a:p>
            <a:pPr>
              <a:buNone/>
            </a:pPr>
            <a:r>
              <a:rPr lang="ru-RU" sz="2400" i="1" dirty="0" smtClean="0"/>
              <a:t>Они гласят во все концы:</a:t>
            </a:r>
            <a:endParaRPr lang="ru-RU" sz="2400" dirty="0" smtClean="0"/>
          </a:p>
          <a:p>
            <a:pPr>
              <a:buNone/>
            </a:pPr>
            <a:r>
              <a:rPr lang="ru-RU" sz="2400" i="1" dirty="0" smtClean="0"/>
              <a:t>«Весна идет, весна идет! </a:t>
            </a:r>
            <a:endParaRPr lang="ru-RU" sz="2400" dirty="0" smtClean="0"/>
          </a:p>
          <a:p>
            <a:pPr>
              <a:buNone/>
            </a:pPr>
            <a:r>
              <a:rPr lang="ru-RU" sz="2400" i="1" dirty="0" smtClean="0"/>
              <a:t>Мы молодой весны гонцы,</a:t>
            </a:r>
            <a:endParaRPr lang="ru-RU" sz="2400" dirty="0" smtClean="0"/>
          </a:p>
          <a:p>
            <a:pPr>
              <a:buNone/>
            </a:pPr>
            <a:r>
              <a:rPr lang="ru-RU" sz="2400" i="1" dirty="0" smtClean="0"/>
              <a:t>Она нас выслала вперед!»</a:t>
            </a:r>
            <a:endParaRPr lang="ru-RU" sz="2400" dirty="0" smtClean="0"/>
          </a:p>
          <a:p>
            <a:pPr>
              <a:buNone/>
            </a:pPr>
            <a:r>
              <a:rPr lang="ru-RU" sz="2400" i="1" dirty="0" smtClean="0"/>
              <a:t>Весна идет, весна идет!</a:t>
            </a:r>
            <a:endParaRPr lang="ru-RU" sz="2400" dirty="0" smtClean="0"/>
          </a:p>
          <a:p>
            <a:pPr>
              <a:buNone/>
            </a:pPr>
            <a:r>
              <a:rPr lang="ru-RU" sz="2400" i="1" dirty="0" smtClean="0"/>
              <a:t>И тихих, теплых майских дней</a:t>
            </a:r>
            <a:endParaRPr lang="ru-RU" sz="2400" dirty="0" smtClean="0"/>
          </a:p>
          <a:p>
            <a:pPr>
              <a:buNone/>
            </a:pPr>
            <a:r>
              <a:rPr lang="ru-RU" sz="2400" i="1" dirty="0" smtClean="0"/>
              <a:t>Румяный, светлый хоровод</a:t>
            </a:r>
            <a:endParaRPr lang="ru-RU" sz="2400" dirty="0" smtClean="0"/>
          </a:p>
          <a:p>
            <a:pPr>
              <a:buNone/>
            </a:pPr>
            <a:r>
              <a:rPr lang="ru-RU" sz="2400" i="1" dirty="0" smtClean="0"/>
              <a:t>Толпится весело за ней</a:t>
            </a:r>
            <a:r>
              <a:rPr lang="ru-RU" sz="2400" i="1" dirty="0" smtClean="0"/>
              <a:t>. </a:t>
            </a:r>
          </a:p>
          <a:p>
            <a:pPr algn="ctr">
              <a:buNone/>
            </a:pPr>
            <a:r>
              <a:rPr lang="ru-RU" sz="2400" i="1" dirty="0" smtClean="0"/>
              <a:t>Ф. И. </a:t>
            </a:r>
            <a:r>
              <a:rPr lang="ru-RU" sz="2400" i="1" smtClean="0"/>
              <a:t>Тютчев</a:t>
            </a:r>
            <a:r>
              <a:rPr lang="ru-RU" sz="2400" i="1" smtClean="0"/>
              <a:t>  </a:t>
            </a:r>
            <a:endParaRPr lang="ru-RU" sz="2400" dirty="0"/>
          </a:p>
        </p:txBody>
      </p:sp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A47175C-8778-4A31-9EF5-9A798771B50F}" type="datetime1">
              <a:rPr lang="ru-RU"/>
              <a:pPr>
                <a:defRPr/>
              </a:pPr>
              <a:t>07.11.2013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09C9A4-84C6-437C-ACAB-2850F8EAE567}" type="slidenum">
              <a:rPr lang="ru-RU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6000" dirty="0" smtClean="0"/>
              <a:t>Чистописание </a:t>
            </a:r>
            <a:endParaRPr lang="ru-RU" sz="6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6000" dirty="0" smtClean="0"/>
              <a:t>Глагол</a:t>
            </a:r>
          </a:p>
          <a:p>
            <a:r>
              <a:rPr lang="ru-RU" sz="6000" dirty="0" smtClean="0"/>
              <a:t> Прилагательное </a:t>
            </a:r>
          </a:p>
          <a:p>
            <a:r>
              <a:rPr lang="ru-RU" sz="6000" dirty="0" smtClean="0"/>
              <a:t>Существительное</a:t>
            </a:r>
            <a:endParaRPr lang="ru-RU" sz="60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890402-FC17-4B8D-8BDC-265454C572CE}" type="datetime1">
              <a:rPr lang="ru-RU" smtClean="0"/>
              <a:pPr>
                <a:defRPr/>
              </a:pPr>
              <a:t>07.11.2013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6E4CF6-5B30-44B4-9B36-C3E085E8F3C9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Словарный диктант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i="1" dirty="0" smtClean="0"/>
              <a:t>       </a:t>
            </a:r>
            <a:r>
              <a:rPr lang="ru-RU" sz="4800" i="1" dirty="0" smtClean="0"/>
              <a:t>Малина - …, морковь - …, заяц - …, воробей - …, берёза - …, класс - …, город - …, облако - … .</a:t>
            </a:r>
            <a:endParaRPr lang="ru-RU" sz="48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890402-FC17-4B8D-8BDC-265454C572CE}" type="datetime1">
              <a:rPr lang="ru-RU" smtClean="0"/>
              <a:pPr>
                <a:defRPr/>
              </a:pPr>
              <a:t>07.11.2013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6E4CF6-5B30-44B4-9B36-C3E085E8F3C9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Проверь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4400" dirty="0" smtClean="0"/>
              <a:t>  </a:t>
            </a:r>
            <a:r>
              <a:rPr lang="ru-RU" sz="4400" i="1" dirty="0" smtClean="0"/>
              <a:t> М</a:t>
            </a:r>
            <a:r>
              <a:rPr lang="ru-RU" sz="4400" i="1" u="sng" dirty="0" smtClean="0"/>
              <a:t>а</a:t>
            </a:r>
            <a:r>
              <a:rPr lang="ru-RU" sz="4400" i="1" dirty="0" smtClean="0"/>
              <a:t>лина - м</a:t>
            </a:r>
            <a:r>
              <a:rPr lang="ru-RU" sz="4400" i="1" u="sng" dirty="0" smtClean="0"/>
              <a:t>а</a:t>
            </a:r>
            <a:r>
              <a:rPr lang="ru-RU" sz="4400" i="1" dirty="0" smtClean="0"/>
              <a:t>линовый, м</a:t>
            </a:r>
            <a:r>
              <a:rPr lang="ru-RU" sz="4400" i="1" u="sng" dirty="0" smtClean="0"/>
              <a:t>о</a:t>
            </a:r>
            <a:r>
              <a:rPr lang="ru-RU" sz="4400" i="1" dirty="0" smtClean="0"/>
              <a:t>рковь - м</a:t>
            </a:r>
            <a:r>
              <a:rPr lang="ru-RU" sz="4400" i="1" u="sng" dirty="0" smtClean="0"/>
              <a:t>о</a:t>
            </a:r>
            <a:r>
              <a:rPr lang="ru-RU" sz="4400" i="1" dirty="0" smtClean="0"/>
              <a:t>рковный, за</a:t>
            </a:r>
            <a:r>
              <a:rPr lang="ru-RU" sz="4400" i="1" u="sng" dirty="0" smtClean="0"/>
              <a:t>я</a:t>
            </a:r>
            <a:r>
              <a:rPr lang="ru-RU" sz="4400" i="1" dirty="0" smtClean="0"/>
              <a:t>ц - за</a:t>
            </a:r>
            <a:r>
              <a:rPr lang="ru-RU" sz="4400" i="1" u="sng" dirty="0" smtClean="0"/>
              <a:t>я</a:t>
            </a:r>
            <a:r>
              <a:rPr lang="ru-RU" sz="4400" i="1" dirty="0" smtClean="0"/>
              <a:t>чий, в</a:t>
            </a:r>
            <a:r>
              <a:rPr lang="ru-RU" sz="4400" i="1" u="sng" dirty="0" smtClean="0"/>
              <a:t>о</a:t>
            </a:r>
            <a:r>
              <a:rPr lang="ru-RU" sz="4400" i="1" dirty="0" smtClean="0"/>
              <a:t>р</a:t>
            </a:r>
            <a:r>
              <a:rPr lang="ru-RU" sz="4400" i="1" u="sng" dirty="0" smtClean="0"/>
              <a:t>о</a:t>
            </a:r>
            <a:r>
              <a:rPr lang="ru-RU" sz="4400" i="1" dirty="0" smtClean="0"/>
              <a:t>бей - в</a:t>
            </a:r>
            <a:r>
              <a:rPr lang="ru-RU" sz="4400" i="1" u="sng" dirty="0" smtClean="0"/>
              <a:t>о</a:t>
            </a:r>
            <a:r>
              <a:rPr lang="ru-RU" sz="4400" i="1" dirty="0" smtClean="0"/>
              <a:t>р</a:t>
            </a:r>
            <a:r>
              <a:rPr lang="ru-RU" sz="4400" i="1" u="sng" dirty="0" smtClean="0"/>
              <a:t>о</a:t>
            </a:r>
            <a:r>
              <a:rPr lang="ru-RU" sz="4400" i="1" dirty="0" smtClean="0"/>
              <a:t>бьиный, б</a:t>
            </a:r>
            <a:r>
              <a:rPr lang="ru-RU" sz="4400" i="1" u="sng" dirty="0" smtClean="0"/>
              <a:t>е</a:t>
            </a:r>
            <a:r>
              <a:rPr lang="ru-RU" sz="4400" i="1" dirty="0" smtClean="0"/>
              <a:t>рёза - б</a:t>
            </a:r>
            <a:r>
              <a:rPr lang="ru-RU" sz="4400" i="1" u="sng" dirty="0" smtClean="0"/>
              <a:t>е</a:t>
            </a:r>
            <a:r>
              <a:rPr lang="ru-RU" sz="4400" i="1" dirty="0" smtClean="0"/>
              <a:t>рёзовый, кла</a:t>
            </a:r>
            <a:r>
              <a:rPr lang="ru-RU" sz="4400" i="1" u="sng" dirty="0" smtClean="0"/>
              <a:t>сс</a:t>
            </a:r>
            <a:r>
              <a:rPr lang="ru-RU" sz="4400" i="1" dirty="0" smtClean="0"/>
              <a:t> - кла</a:t>
            </a:r>
            <a:r>
              <a:rPr lang="ru-RU" sz="4400" i="1" u="sng" dirty="0" smtClean="0"/>
              <a:t>сс</a:t>
            </a:r>
            <a:r>
              <a:rPr lang="ru-RU" sz="4400" i="1" dirty="0" smtClean="0"/>
              <a:t>ный, гор</a:t>
            </a:r>
            <a:r>
              <a:rPr lang="ru-RU" sz="4400" i="1" u="sng" dirty="0" smtClean="0"/>
              <a:t>о</a:t>
            </a:r>
            <a:r>
              <a:rPr lang="ru-RU" sz="4400" i="1" dirty="0" smtClean="0"/>
              <a:t>д - гор</a:t>
            </a:r>
            <a:r>
              <a:rPr lang="ru-RU" sz="4400" i="1" u="sng" dirty="0" smtClean="0"/>
              <a:t>о</a:t>
            </a:r>
            <a:r>
              <a:rPr lang="ru-RU" sz="4400" i="1" dirty="0" smtClean="0"/>
              <a:t>дской, обл</a:t>
            </a:r>
            <a:r>
              <a:rPr lang="ru-RU" sz="4400" i="1" u="sng" dirty="0" smtClean="0"/>
              <a:t>а</a:t>
            </a:r>
            <a:r>
              <a:rPr lang="ru-RU" sz="4400" i="1" dirty="0" smtClean="0"/>
              <a:t>ко - обл</a:t>
            </a:r>
            <a:r>
              <a:rPr lang="ru-RU" sz="4400" i="1" u="sng" dirty="0" smtClean="0"/>
              <a:t>а</a:t>
            </a:r>
            <a:r>
              <a:rPr lang="ru-RU" sz="4400" i="1" dirty="0" smtClean="0"/>
              <a:t>чный .</a:t>
            </a:r>
            <a:endParaRPr lang="ru-RU" sz="44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890402-FC17-4B8D-8BDC-265454C572CE}" type="datetime1">
              <a:rPr lang="ru-RU" smtClean="0"/>
              <a:pPr>
                <a:defRPr/>
              </a:pPr>
              <a:t>07.11.2013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6E4CF6-5B30-44B4-9B36-C3E085E8F3C9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Обл</a:t>
            </a:r>
            <a:r>
              <a:rPr lang="ru-RU" i="1" dirty="0" smtClean="0">
                <a:solidFill>
                  <a:srgbClr val="FF0000"/>
                </a:solidFill>
              </a:rPr>
              <a:t>а</a:t>
            </a:r>
            <a:r>
              <a:rPr lang="ru-RU" i="1" dirty="0" smtClean="0"/>
              <a:t>ко -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</a:t>
            </a:r>
          </a:p>
          <a:p>
            <a:pPr>
              <a:buNone/>
            </a:pPr>
            <a:r>
              <a:rPr lang="ru-RU" dirty="0" smtClean="0"/>
              <a:t>   1) скопление сгустившихся водяных паров  в атмосфере (дождевое облако);</a:t>
            </a:r>
          </a:p>
          <a:p>
            <a:pPr>
              <a:buNone/>
            </a:pPr>
            <a:r>
              <a:rPr lang="ru-RU" dirty="0" smtClean="0"/>
              <a:t>    2) сплошная масса мелких летучих частиц чего-либо (облако пыли).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890402-FC17-4B8D-8BDC-265454C572CE}" type="datetime1">
              <a:rPr lang="ru-RU" smtClean="0"/>
              <a:pPr>
                <a:defRPr/>
              </a:pPr>
              <a:t>07.11.2013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6E4CF6-5B30-44B4-9B36-C3E085E8F3C9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Имя существительное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</a:t>
            </a:r>
            <a:r>
              <a:rPr lang="ru-RU" sz="4800" dirty="0" smtClean="0"/>
              <a:t>Отвечает на вопросы … ?, … ?</a:t>
            </a:r>
          </a:p>
          <a:p>
            <a:pPr>
              <a:buNone/>
            </a:pPr>
            <a:r>
              <a:rPr lang="ru-RU" sz="4800" dirty="0" smtClean="0"/>
              <a:t>  Обозначает … .</a:t>
            </a:r>
          </a:p>
          <a:p>
            <a:pPr>
              <a:buNone/>
            </a:pPr>
            <a:r>
              <a:rPr lang="ru-RU" sz="4800" dirty="0" smtClean="0"/>
              <a:t>   Бывает … , …   ; … , … .</a:t>
            </a:r>
          </a:p>
          <a:p>
            <a:pPr>
              <a:buNone/>
            </a:pPr>
            <a:r>
              <a:rPr lang="ru-RU" sz="4800" dirty="0" smtClean="0"/>
              <a:t>   Изменяется по … .</a:t>
            </a:r>
            <a:endParaRPr lang="ru-RU" sz="480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890402-FC17-4B8D-8BDC-265454C572CE}" type="datetime1">
              <a:rPr lang="ru-RU" smtClean="0"/>
              <a:pPr>
                <a:defRPr/>
              </a:pPr>
              <a:t>07.11.2013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6E4CF6-5B30-44B4-9B36-C3E085E8F3C9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Глагол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4400" dirty="0" smtClean="0"/>
              <a:t>  Отвечает на вопросы … ?, … ?</a:t>
            </a:r>
          </a:p>
          <a:p>
            <a:pPr>
              <a:buNone/>
            </a:pPr>
            <a:endParaRPr lang="ru-RU" sz="4400" dirty="0" smtClean="0"/>
          </a:p>
          <a:p>
            <a:pPr>
              <a:buNone/>
            </a:pPr>
            <a:r>
              <a:rPr lang="ru-RU" sz="4400" dirty="0" smtClean="0"/>
              <a:t>  Обозначает … .</a:t>
            </a:r>
          </a:p>
          <a:p>
            <a:pPr>
              <a:buNone/>
            </a:pPr>
            <a:r>
              <a:rPr lang="ru-RU" sz="4400" dirty="0" smtClean="0"/>
              <a:t>  </a:t>
            </a:r>
          </a:p>
          <a:p>
            <a:pPr>
              <a:buNone/>
            </a:pPr>
            <a:r>
              <a:rPr lang="ru-RU" sz="4400" dirty="0" smtClean="0"/>
              <a:t>   Изменяется по … 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890402-FC17-4B8D-8BDC-265454C572CE}" type="datetime1">
              <a:rPr lang="ru-RU" smtClean="0"/>
              <a:pPr>
                <a:defRPr/>
              </a:pPr>
              <a:t>07.11.2013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6E4CF6-5B30-44B4-9B36-C3E085E8F3C9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Имя прилагательное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</a:t>
            </a:r>
            <a:r>
              <a:rPr lang="ru-RU" sz="4000" dirty="0" smtClean="0"/>
              <a:t>Отвечает на вопросы … ?, … ?</a:t>
            </a:r>
          </a:p>
          <a:p>
            <a:pPr>
              <a:buNone/>
            </a:pPr>
            <a:endParaRPr lang="ru-RU" sz="4000" dirty="0" smtClean="0"/>
          </a:p>
          <a:p>
            <a:pPr>
              <a:buNone/>
            </a:pPr>
            <a:r>
              <a:rPr lang="ru-RU" sz="4000" dirty="0" smtClean="0"/>
              <a:t>  Обозначает … .</a:t>
            </a:r>
          </a:p>
          <a:p>
            <a:pPr>
              <a:buNone/>
            </a:pPr>
            <a:r>
              <a:rPr lang="ru-RU" sz="4000" dirty="0" smtClean="0"/>
              <a:t>  </a:t>
            </a:r>
          </a:p>
          <a:p>
            <a:pPr>
              <a:buNone/>
            </a:pPr>
            <a:r>
              <a:rPr lang="ru-RU" sz="4000" dirty="0" smtClean="0"/>
              <a:t>   Изменяется по … 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890402-FC17-4B8D-8BDC-265454C572CE}" type="datetime1">
              <a:rPr lang="ru-RU" smtClean="0"/>
              <a:pPr>
                <a:defRPr/>
              </a:pPr>
              <a:t>07.11.2013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6E4CF6-5B30-44B4-9B36-C3E085E8F3C9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нач.школа 14. русский язык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нач.школа 14. русский язык</Template>
  <TotalTime>143</TotalTime>
  <Words>558</Words>
  <Application>Microsoft Office PowerPoint</Application>
  <PresentationFormat>Экран (4:3)</PresentationFormat>
  <Paragraphs>124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нач.школа 14. русский язык</vt:lpstr>
      <vt:lpstr>Урок русского языка во 2 классе по теме «Изменение имен прилагательных по числам». Подготовила  Руф Елена Владимировна учитель начальных классов  МКОУ «Соловьёвская СОШ»  Полтавского района  Омской области.</vt:lpstr>
      <vt:lpstr>Слайд 2</vt:lpstr>
      <vt:lpstr>Чистописание </vt:lpstr>
      <vt:lpstr>Словарный диктант </vt:lpstr>
      <vt:lpstr>Проверь</vt:lpstr>
      <vt:lpstr>Облако - </vt:lpstr>
      <vt:lpstr>Имя существительное</vt:lpstr>
      <vt:lpstr>Глагол</vt:lpstr>
      <vt:lpstr>Имя прилагательное</vt:lpstr>
      <vt:lpstr>Тема. </vt:lpstr>
      <vt:lpstr>Цель:</vt:lpstr>
      <vt:lpstr>Определите число имен прилагательных и имен существительных</vt:lpstr>
      <vt:lpstr>Проверь</vt:lpstr>
      <vt:lpstr>Алгоритм</vt:lpstr>
      <vt:lpstr>Определите число имен прилагательных</vt:lpstr>
      <vt:lpstr>Проверь</vt:lpstr>
      <vt:lpstr>Продолжите предложение </vt:lpstr>
      <vt:lpstr>Рефлексия</vt:lpstr>
      <vt:lpstr>Домашнее задание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Изменение имен прилагательных по числам</dc:title>
  <dc:creator>Учитель</dc:creator>
  <cp:lastModifiedBy>влад</cp:lastModifiedBy>
  <cp:revision>17</cp:revision>
  <dcterms:created xsi:type="dcterms:W3CDTF">2013-04-07T10:25:56Z</dcterms:created>
  <dcterms:modified xsi:type="dcterms:W3CDTF">2013-11-07T11:41:48Z</dcterms:modified>
</cp:coreProperties>
</file>