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7" r:id="rId3"/>
    <p:sldMasterId id="2147483680" r:id="rId4"/>
    <p:sldMasterId id="2147483692" r:id="rId5"/>
    <p:sldMasterId id="2147483704" r:id="rId6"/>
    <p:sldMasterId id="2147483716" r:id="rId7"/>
  </p:sldMasterIdLst>
  <p:notesMasterIdLst>
    <p:notesMasterId r:id="rId22"/>
  </p:notesMasterIdLst>
  <p:sldIdLst>
    <p:sldId id="259" r:id="rId8"/>
    <p:sldId id="260" r:id="rId9"/>
    <p:sldId id="261" r:id="rId10"/>
    <p:sldId id="263" r:id="rId11"/>
    <p:sldId id="265" r:id="rId12"/>
    <p:sldId id="267" r:id="rId13"/>
    <p:sldId id="270" r:id="rId14"/>
    <p:sldId id="271" r:id="rId15"/>
    <p:sldId id="272" r:id="rId16"/>
    <p:sldId id="273" r:id="rId17"/>
    <p:sldId id="277" r:id="rId18"/>
    <p:sldId id="276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9AEF-FEE6-42E3-B00F-626A9F2F228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C760-CD6F-47F6-878B-5E3A73A0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226AC-AD9C-4A6F-9B89-37623E0903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E5C-4A2F-48D1-B3CB-9F4D4CF1A0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AF4C-B9D8-4FA7-8767-459EFF2290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A2E0-6719-4B71-9DF8-972A240EA3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362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01962-6A6F-4112-BCF4-42D1EE7C57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4529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4FF3-6F1C-46B3-B20C-CA8B150BE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341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965D-9020-41AE-BA4B-AB2B5B88D4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16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AD2C-492B-4745-8494-D7C5AAE09C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048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8D77-1A26-4221-92C2-C538731DB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80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D5E3-B241-483C-8F99-46B7CEB4F69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F31-890F-48B4-B01C-C76F1EA3BF0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33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740A-2F7A-4653-A7A8-B27CE04088F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B383-D543-4920-B01F-332B856D100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2999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2DB0-C725-4E15-99D7-E5DA0486E16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BC38-9752-452D-A8C0-457742D0F61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522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ED5D-DA53-465E-8EBE-1D2483698FE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2F8-09B3-48E8-A710-CB00E53B09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90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E5C-4A2F-48D1-B3CB-9F4D4CF1A0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AF4C-B9D8-4FA7-8767-459EFF2290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1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B23B-12D3-4744-82DD-3B99210FE56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40A-6CC9-4DB4-AC31-2EB519BECD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0835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FEA-3812-45AF-AABD-3AA04CED46E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A85-7D9B-412E-AF86-C4736A97511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960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BE8C-14B8-4FD8-BA68-9C608A1004B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F99-8D3F-4EF6-B356-987F18482A4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426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1F6-A071-4E82-A7F7-8C6759979CB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7B9B-FCA5-47C6-AFDC-90DD1CB573F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870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784C-BA39-4C08-BE0B-1679446625F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F07-57EA-4386-A206-2E4D792CCA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588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2F1F-0AAC-4836-B414-7E25550B722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0F26-5D0B-4C8E-9E2B-80CF19A085E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20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D846-C946-41C3-8443-E3B495B42E3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D44A-F86A-443A-9EC5-8535519774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57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D5E3-B241-483C-8F99-46B7CEB4F69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F31-890F-48B4-B01C-C76F1EA3BF0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8385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740A-2F7A-4653-A7A8-B27CE04088F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B383-D543-4920-B01F-332B856D100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57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2DB0-C725-4E15-99D7-E5DA0486E16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BC38-9752-452D-A8C0-457742D0F61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141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A2E0-6719-4B71-9DF8-972A240EA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7022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ED5D-DA53-465E-8EBE-1D2483698FE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2F8-09B3-48E8-A710-CB00E53B09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886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B23B-12D3-4744-82DD-3B99210FE56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40A-6CC9-4DB4-AC31-2EB519BECD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1931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FEA-3812-45AF-AABD-3AA04CED46E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A85-7D9B-412E-AF86-C4736A97511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188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BE8C-14B8-4FD8-BA68-9C608A1004B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F99-8D3F-4EF6-B356-987F18482A4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55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1F6-A071-4E82-A7F7-8C6759979CB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7B9B-FCA5-47C6-AFDC-90DD1CB573F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1619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784C-BA39-4C08-BE0B-1679446625F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F07-57EA-4386-A206-2E4D792CCA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648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2F1F-0AAC-4836-B414-7E25550B722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0F26-5D0B-4C8E-9E2B-80CF19A085E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818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D846-C946-41C3-8443-E3B495B42E3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D44A-F86A-443A-9EC5-8535519774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786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D5E3-B241-483C-8F99-46B7CEB4F69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F31-890F-48B4-B01C-C76F1EA3BF0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141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740A-2F7A-4653-A7A8-B27CE04088F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B383-D543-4920-B01F-332B856D100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AC0D-A856-469E-8970-62019E144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1396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2DB0-C725-4E15-99D7-E5DA0486E16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BC38-9752-452D-A8C0-457742D0F61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4348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ED5D-DA53-465E-8EBE-1D2483698FE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2F8-09B3-48E8-A710-CB00E53B09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365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B23B-12D3-4744-82DD-3B99210FE56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40A-6CC9-4DB4-AC31-2EB519BECD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148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FEA-3812-45AF-AABD-3AA04CED46E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A85-7D9B-412E-AF86-C4736A97511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550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BE8C-14B8-4FD8-BA68-9C608A1004B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F99-8D3F-4EF6-B356-987F18482A4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3245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1F6-A071-4E82-A7F7-8C6759979CB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7B9B-FCA5-47C6-AFDC-90DD1CB573F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759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784C-BA39-4C08-BE0B-1679446625F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F07-57EA-4386-A206-2E4D792CCA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527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2F1F-0AAC-4836-B414-7E25550B722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0F26-5D0B-4C8E-9E2B-80CF19A085E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527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D846-C946-41C3-8443-E3B495B42E3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D44A-F86A-443A-9EC5-8535519774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3783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D5E3-B241-483C-8F99-46B7CEB4F69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F31-890F-48B4-B01C-C76F1EA3BF0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210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34E2-C97A-45DB-BE69-2137ABB37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597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740A-2F7A-4653-A7A8-B27CE04088F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B383-D543-4920-B01F-332B856D100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5371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2DB0-C725-4E15-99D7-E5DA0486E16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BC38-9752-452D-A8C0-457742D0F61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71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ED5D-DA53-465E-8EBE-1D2483698FE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2F8-09B3-48E8-A710-CB00E53B09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3465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B23B-12D3-4744-82DD-3B99210FE56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40A-6CC9-4DB4-AC31-2EB519BECD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652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FEA-3812-45AF-AABD-3AA04CED46E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A85-7D9B-412E-AF86-C4736A97511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2914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BE8C-14B8-4FD8-BA68-9C608A1004B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F99-8D3F-4EF6-B356-987F18482A4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1599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1F6-A071-4E82-A7F7-8C6759979CB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7B9B-FCA5-47C6-AFDC-90DD1CB573F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352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784C-BA39-4C08-BE0B-1679446625F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F07-57EA-4386-A206-2E4D792CCA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7443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2F1F-0AAC-4836-B414-7E25550B722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0F26-5D0B-4C8E-9E2B-80CF19A085E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7574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D846-C946-41C3-8443-E3B495B42E3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D44A-F86A-443A-9EC5-8535519774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107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90E7-F13C-4E07-A990-9C22AC0106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108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EF73-9F4E-4ECB-87FA-771869289D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243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E836-8464-4068-B022-6127FD7A22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176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4EE6-8661-45F1-BFF2-AFFF01A28C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65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0E5C-4A2F-48D1-B3CB-9F4D4CF1A0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AF4C-B9D8-4FA7-8767-459EFF2290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0E5C-4A2F-48D1-B3CB-9F4D4CF1A0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AF4C-B9D8-4FA7-8767-459EFF2290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560BF-E0D3-4C29-8B33-AAC89E5468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74809-3C8F-42CB-89C1-EC21ADEA363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15918-E23E-4DB0-BBB1-92E54497836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77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74809-3C8F-42CB-89C1-EC21ADEA363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15918-E23E-4DB0-BBB1-92E54497836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74809-3C8F-42CB-89C1-EC21ADEA363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15918-E23E-4DB0-BBB1-92E54497836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05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74809-3C8F-42CB-89C1-EC21ADEA363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29.09.2014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15918-E23E-4DB0-BBB1-92E54497836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ФЕДЕРАЛЬНЫЙ ГОСУДАРСТВЕННЫЙ ОБРАЗОВАТЕЛЬНЫЙ СТАНДАРТ</a:t>
            </a:r>
            <a:br>
              <a:rPr lang="ru-RU" sz="3600" dirty="0" smtClean="0"/>
            </a:br>
            <a:r>
              <a:rPr lang="ru-RU" sz="3600" dirty="0" smtClean="0"/>
              <a:t>ДОШКОЛЬНОГО ОБРАЗОВАНИЯ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12576"/>
            <a:ext cx="9252520" cy="46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0260" y="2967335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Calibri"/>
                <a:cs typeface="Times New Roman"/>
              </a:rPr>
              <a:t>Реализация </a:t>
            </a:r>
            <a:r>
              <a:rPr lang="ru-RU" sz="3200" b="1" i="1" dirty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Calibri"/>
                <a:cs typeface="Times New Roman"/>
              </a:rPr>
              <a:t>единого подхода к воспитанию и обучению детей в семье и детском саду на основе ФГОС</a:t>
            </a:r>
            <a:endParaRPr lang="ru-RU" sz="3200" dirty="0"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853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394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Содержание психолого-педагогической работы с детьми 4-5лет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дается по образовательным областям: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Социально-коммуникативное развитие»,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Познавательное развитие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«Речевое развитие»,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Художественно-эстетическое развитие»,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Физическое развитие».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Содержание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психолого-педагогической работы ориентировано на разностороннее развитие дошкольников с учетом их возрастных и индивидуальных особенностей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008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5186363" cy="5286375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усвоение норм и ценностей, принятых в обществе, включая моральные и нравственные ценности;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ребенка со взрослыми и сверстниками;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5" descr="C:\Users\Я\Pictures\фото семинар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0416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51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1340768"/>
            <a:ext cx="4824536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развитие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816000" cy="2850206"/>
          </a:xfrm>
          <a:prstGeom prst="rect">
            <a:avLst/>
          </a:prstGeom>
        </p:spPr>
      </p:pic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428625" y="2286000"/>
            <a:ext cx="8429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развитие интересов детей, любознательности и познавательной мотивации;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 формирование познавательных действий, становление сознания;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 развитие воображения и творческой активности;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2175944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3900487" cy="106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72050"/>
          </a:xfrm>
        </p:spPr>
        <p:txBody>
          <a:bodyPr/>
          <a:lstStyle/>
          <a:p>
            <a:pPr algn="just"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следующих видах деятельности детей: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двигательной, в том числе связанной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выполнением упражнений, направленных на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таких физических качеств, как координация и гибкость;</a:t>
            </a:r>
          </a:p>
          <a:p>
            <a:pPr algn="just"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</a:t>
            </a:r>
          </a:p>
          <a:p>
            <a:pPr algn="just"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становление целенаправленности 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двигательной сфере; </a:t>
            </a:r>
          </a:p>
          <a:p>
            <a:pPr algn="just"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7540"/>
            <a:ext cx="3744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22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32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</a:t>
            </a: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528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Документы, лежащие в основе разработки Стандарта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785813" y="214313"/>
            <a:ext cx="8358187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cs typeface="Times New Roman" pitchFamily="18" charset="0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ребенка:</a:t>
            </a:r>
            <a:endParaRPr lang="ru-RU" sz="2800" i="1" dirty="0"/>
          </a:p>
          <a:p>
            <a:pPr algn="ctr" eaLnBrk="0" hangingPunct="0"/>
            <a:r>
              <a:rPr lang="ru-RU" sz="2800" i="1" dirty="0">
                <a:cs typeface="Times New Roman" pitchFamily="18" charset="0"/>
              </a:rPr>
              <a:t> </a:t>
            </a:r>
            <a:endParaRPr lang="ru-RU" sz="2800" i="1" dirty="0"/>
          </a:p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cs typeface="Times New Roman" pitchFamily="18" charset="0"/>
              </a:rPr>
              <a:t>Целевые ориентиры образования в младенческом</a:t>
            </a:r>
            <a:endParaRPr lang="ru-RU" sz="2800" b="1" dirty="0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cs typeface="Times New Roman" pitchFamily="18" charset="0"/>
              </a:rPr>
              <a:t>и раннем возрасте ( к 3-м годам)</a:t>
            </a:r>
          </a:p>
          <a:p>
            <a:pPr algn="ctr" eaLnBrk="0" hangingPunct="0"/>
            <a:endParaRPr lang="ru-RU" sz="2800" b="1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Целевые ориентиры на этапе завершения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дошкольного образования(к 7- 8 ми годам)</a:t>
            </a:r>
          </a:p>
          <a:p>
            <a:pPr algn="ctr" eaLnBrk="0" hangingPunct="0"/>
            <a:endParaRPr lang="ru-RU" sz="2800" dirty="0">
              <a:cs typeface="Times New Roman" pitchFamily="18" charset="0"/>
            </a:endParaRPr>
          </a:p>
          <a:p>
            <a:pPr algn="ctr" eaLnBrk="0" hangingPunct="0"/>
            <a:endParaRPr lang="ru-RU" sz="2800" dirty="0"/>
          </a:p>
          <a:p>
            <a:pPr algn="ctr" eaLnBrk="0" hangingPunct="0"/>
            <a:endParaRPr lang="ru-RU" sz="2800" dirty="0"/>
          </a:p>
          <a:p>
            <a:pPr algn="ctr" eaLnBrk="0" hangingPunct="0"/>
            <a:endParaRPr lang="ru-RU" sz="2800" dirty="0"/>
          </a:p>
          <a:p>
            <a:pPr algn="ctr" eaLnBrk="0" hangingPunct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370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428625" y="2143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Каков должен быть выпускник ДОУ?</a:t>
            </a:r>
          </a:p>
        </p:txBody>
      </p:sp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755650" y="1163638"/>
            <a:ext cx="792956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Цель детского сада — эмоционально, коммуникативно, физически и психически развить ребенка. Сформировать устойчивость к стрессам, к внешней и внутренней агрессии, сформировать способности, желание учиться.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Школа всегда хотела получить «удобного» ребенка: послушного, дисциплинированного, умеющего писать и считать.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 СТАНДАРТ же говорит, что отныне </a:t>
            </a:r>
          </a:p>
          <a:p>
            <a:pPr algn="ctr"/>
            <a:r>
              <a:rPr lang="ru-RU" sz="2800" b="1">
                <a:solidFill>
                  <a:srgbClr val="00B050"/>
                </a:solidFill>
              </a:rPr>
              <a:t>«НЕ РЕБЕНОК ДОЛЖЕН ГОТОВИТЬСЯ К ШКОЛЕ, А ШКОЛА ДОЛЖНА ПОДГОТОВИТЬСЯ К РЕБЕНКУ! »</a:t>
            </a:r>
          </a:p>
        </p:txBody>
      </p:sp>
    </p:spTree>
    <p:extLst>
      <p:ext uri="{BB962C8B-B14F-4D97-AF65-F5344CB8AC3E}">
        <p14:creationId xmlns:p14="http://schemas.microsoft.com/office/powerpoint/2010/main" val="4177094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785938" y="0"/>
            <a:ext cx="5500687" cy="2071688"/>
          </a:xfrm>
          <a:prstGeom prst="pentag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i="1">
                <a:solidFill>
                  <a:srgbClr val="0D0D0D"/>
                </a:solidFill>
                <a:cs typeface="Times New Roman" pitchFamily="18" charset="0"/>
              </a:rPr>
              <a:t>Целевые ориентиры образования в младенческом</a:t>
            </a:r>
            <a:endParaRPr lang="ru-RU" sz="2000" b="1" i="1">
              <a:solidFill>
                <a:srgbClr val="0D0D0D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ru-RU" sz="2000" b="1" i="1">
                <a:solidFill>
                  <a:srgbClr val="0D0D0D"/>
                </a:solidFill>
                <a:cs typeface="Times New Roman" pitchFamily="18" charset="0"/>
              </a:rPr>
              <a:t>и раннем возрасте </a:t>
            </a:r>
          </a:p>
          <a:p>
            <a:pPr algn="ctr" eaLnBrk="0" hangingPunct="0">
              <a:defRPr/>
            </a:pPr>
            <a:r>
              <a:rPr lang="ru-RU" sz="2000" b="1" i="1">
                <a:solidFill>
                  <a:srgbClr val="0D0D0D"/>
                </a:solidFill>
                <a:cs typeface="Times New Roman" pitchFamily="18" charset="0"/>
              </a:rPr>
              <a:t>( к 3м годам)</a:t>
            </a:r>
          </a:p>
        </p:txBody>
      </p:sp>
      <p:cxnSp>
        <p:nvCxnSpPr>
          <p:cNvPr id="4" name="Прямая со стрелкой 3"/>
          <p:cNvCxnSpPr>
            <a:stCxn id="2" idx="4"/>
          </p:cNvCxnSpPr>
          <p:nvPr/>
        </p:nvCxnSpPr>
        <p:spPr>
          <a:xfrm rot="16200000" flipH="1">
            <a:off x="6439694" y="1867694"/>
            <a:ext cx="428625" cy="836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4286250" y="3000375"/>
            <a:ext cx="2428875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035969" y="2178844"/>
            <a:ext cx="1500187" cy="128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86375" y="2428875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 rot="5400000">
            <a:off x="3232151" y="3340100"/>
            <a:ext cx="2571750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678782" y="2607469"/>
            <a:ext cx="2786062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2420938"/>
            <a:ext cx="2143125" cy="1643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000625"/>
            <a:ext cx="2143125" cy="1857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-владеет активной речью, включенной в общение;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86063" y="4714875"/>
            <a:ext cx="2357437" cy="2143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200" b="1">
                <a:solidFill>
                  <a:srgbClr val="FFFFFF"/>
                </a:solidFill>
                <a:cs typeface="Times New Roman" pitchFamily="18" charset="0"/>
              </a:rPr>
              <a:t>-</a:t>
            </a:r>
            <a:r>
              <a:rPr lang="ru-RU" sz="1200" b="1">
                <a:solidFill>
                  <a:schemeClr val="tx1"/>
                </a:solidFill>
                <a:cs typeface="Times New Roman" pitchFamily="18" charset="0"/>
              </a:rPr>
              <a:t> может обращаться с вопросами и просьбами, понимает речь взрослых; знает названия окружающих предметов и игрушек;</a:t>
            </a:r>
            <a:endParaRPr lang="ru-RU" sz="1200" b="1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sz="1200" b="1">
                <a:solidFill>
                  <a:schemeClr val="tx1"/>
                </a:solidFill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12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0688" y="4786313"/>
            <a:ext cx="2357437" cy="2071687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проявляет интерес к сверстникам; наблюдает за их действиями и подражает им;</a:t>
            </a:r>
            <a:endParaRPr lang="ru-RU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50" y="2928938"/>
            <a:ext cx="257175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>
                <a:solidFill>
                  <a:schemeClr val="tx1"/>
                </a:solidFill>
                <a:cs typeface="Times New Roman" pitchFamily="18" charset="0"/>
              </a:rPr>
              <a:t>-проявляет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2313" y="1000125"/>
            <a:ext cx="2071687" cy="1785938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>
                <a:solidFill>
                  <a:schemeClr val="tx1"/>
                </a:solidFill>
                <a:cs typeface="Times New Roman" pitchFamily="18" charset="0"/>
              </a:rPr>
              <a:t>-у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75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0313" y="0"/>
            <a:ext cx="4286250" cy="1500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0000"/>
                </a:solidFill>
              </a:rPr>
              <a:t>Целевые ориентиры на этапе завершения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0000"/>
                </a:solidFill>
              </a:rPr>
              <a:t>дошкольного образования(к 7- 8 ми годам)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857250"/>
            <a:ext cx="2928938" cy="2000250"/>
          </a:xfrm>
          <a:prstGeom prst="flowChartAlternateProcess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defRPr/>
            </a:pPr>
            <a:r>
              <a:rPr 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2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проявляет инициативность и самостоятельность в разных видах деятельности</a:t>
            </a:r>
            <a:r>
              <a:rPr 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3000375"/>
            <a:ext cx="3143250" cy="15716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defRPr/>
            </a:pPr>
            <a:r>
              <a:rPr lang="ru-RU" sz="12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2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уверен в своих силах, открыт внешнему миру</a:t>
            </a:r>
            <a:r>
              <a:rPr 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играх;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4714875"/>
            <a:ext cx="3929063" cy="1857375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defRPr/>
            </a:pPr>
            <a:r>
              <a:rPr lang="ru-RU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4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обладает развитым воображение</a:t>
            </a:r>
            <a:r>
              <a:rPr lang="ru-RU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14688" y="1857375"/>
            <a:ext cx="3143250" cy="2071688"/>
          </a:xfrm>
          <a:prstGeom prst="flowChartAlternateProcess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b="1" u="sng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обладает развитым воображение</a:t>
            </a:r>
            <a:r>
              <a:rPr lang="ru-RU" sz="1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7688" y="4500563"/>
            <a:ext cx="4786312" cy="2000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2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проявляет любознательность</a:t>
            </a:r>
            <a:r>
              <a:rPr 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Обладает начальными знаниями о себе, о предметном, природном, социальном и культурном мире, в котором он живёт. Ребёнок способен к принятию собственных решений, опираясь на свои знания и умения в различных сферах действительности.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572250" y="2500313"/>
            <a:ext cx="2571750" cy="17145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4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способен к волевым усилиям в разных видах деятельности,</a:t>
            </a:r>
            <a:r>
              <a:rPr lang="ru-RU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преодолевать сиюминутные побуждения, доводить до конца начатое дело</a:t>
            </a:r>
            <a:endParaRPr lang="ru-RU" sz="1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643688" y="714375"/>
            <a:ext cx="2500312" cy="1643063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u="sng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ребёнка развита крупная и мелкая моторика</a:t>
            </a:r>
            <a:r>
              <a:rPr lang="ru-RU" sz="12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  <a:endParaRPr lang="ru-RU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43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93938"/>
            <a:ext cx="22320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359150" y="700088"/>
            <a:ext cx="2425700" cy="520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Настойчивый </a:t>
            </a:r>
          </a:p>
        </p:txBody>
      </p:sp>
      <p:sp>
        <p:nvSpPr>
          <p:cNvPr id="4" name="Овал 3"/>
          <p:cNvSpPr/>
          <p:nvPr/>
        </p:nvSpPr>
        <p:spPr>
          <a:xfrm>
            <a:off x="546100" y="771525"/>
            <a:ext cx="2454275" cy="522288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Аккуратный </a:t>
            </a:r>
          </a:p>
        </p:txBody>
      </p:sp>
      <p:sp>
        <p:nvSpPr>
          <p:cNvPr id="5" name="Овал 4"/>
          <p:cNvSpPr/>
          <p:nvPr/>
        </p:nvSpPr>
        <p:spPr>
          <a:xfrm>
            <a:off x="42863" y="1492250"/>
            <a:ext cx="2490787" cy="53181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Дружелюбный </a:t>
            </a:r>
          </a:p>
        </p:txBody>
      </p:sp>
      <p:sp>
        <p:nvSpPr>
          <p:cNvPr id="6" name="Овал 5"/>
          <p:cNvSpPr/>
          <p:nvPr/>
        </p:nvSpPr>
        <p:spPr>
          <a:xfrm>
            <a:off x="42863" y="2293938"/>
            <a:ext cx="2673350" cy="357187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Внимательный </a:t>
            </a:r>
          </a:p>
        </p:txBody>
      </p:sp>
      <p:sp>
        <p:nvSpPr>
          <p:cNvPr id="7" name="Овал 6"/>
          <p:cNvSpPr/>
          <p:nvPr/>
        </p:nvSpPr>
        <p:spPr>
          <a:xfrm>
            <a:off x="149225" y="2792413"/>
            <a:ext cx="1939925" cy="409575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Здоровый </a:t>
            </a:r>
          </a:p>
        </p:txBody>
      </p:sp>
      <p:sp>
        <p:nvSpPr>
          <p:cNvPr id="8" name="Овал 7"/>
          <p:cNvSpPr/>
          <p:nvPr/>
        </p:nvSpPr>
        <p:spPr>
          <a:xfrm>
            <a:off x="204788" y="3303588"/>
            <a:ext cx="2622550" cy="571500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Физически развитый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90488" y="4030663"/>
            <a:ext cx="3365500" cy="511175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Коммуникативный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60325" y="4743450"/>
            <a:ext cx="3059113" cy="519113"/>
          </a:xfrm>
          <a:prstGeom prst="ellipse">
            <a:avLst/>
          </a:prstGeom>
          <a:solidFill>
            <a:srgbClr val="6666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Сообразительный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4613" y="5340350"/>
            <a:ext cx="3070225" cy="56991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Любознательный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8375" y="6092825"/>
            <a:ext cx="2239963" cy="477838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Креативный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49650" y="6092825"/>
            <a:ext cx="2138363" cy="477838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Книголюб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70200" y="1330325"/>
            <a:ext cx="3589338" cy="531813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Социализированный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56350" y="771525"/>
            <a:ext cx="2762250" cy="522288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Толерантный 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91338" y="1508125"/>
            <a:ext cx="2141537" cy="500063"/>
          </a:xfrm>
          <a:prstGeom prst="ellipse">
            <a:avLst/>
          </a:prstGeom>
          <a:solidFill>
            <a:srgbClr val="FF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Волевой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83275" y="2251075"/>
            <a:ext cx="3149600" cy="341313"/>
          </a:xfrm>
          <a:prstGeom prst="ellipse">
            <a:avLst/>
          </a:prstGeom>
          <a:solidFill>
            <a:srgbClr val="B2B2B2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Самостоятельный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965950" y="2706688"/>
            <a:ext cx="1922463" cy="495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Активный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6529388" y="3408363"/>
            <a:ext cx="2600325" cy="458787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Инициативный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62688" y="4094163"/>
            <a:ext cx="2886075" cy="468312"/>
          </a:xfrm>
          <a:prstGeom prst="ellipse">
            <a:avLst/>
          </a:prstGeom>
          <a:solidFill>
            <a:srgbClr val="808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Жизнерадостный </a:t>
            </a:r>
          </a:p>
        </p:txBody>
      </p:sp>
      <p:sp>
        <p:nvSpPr>
          <p:cNvPr id="21" name="Овал 20"/>
          <p:cNvSpPr/>
          <p:nvPr/>
        </p:nvSpPr>
        <p:spPr>
          <a:xfrm>
            <a:off x="6734175" y="4673600"/>
            <a:ext cx="2122488" cy="630238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Правдивый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37350" y="5310188"/>
            <a:ext cx="2266950" cy="630237"/>
          </a:xfrm>
          <a:prstGeom prst="ellipse">
            <a:avLst/>
          </a:prstGeom>
          <a:solidFill>
            <a:srgbClr val="339933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Совестливый 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2013" y="6092825"/>
            <a:ext cx="2855912" cy="477838"/>
          </a:xfrm>
          <a:prstGeom prst="ellipse">
            <a:avLst/>
          </a:prstGeom>
          <a:solidFill>
            <a:srgbClr val="CC00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Constantia"/>
                <a:cs typeface="Arial" charset="0"/>
              </a:rPr>
              <a:t>Осведомленный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9463" y="0"/>
            <a:ext cx="75850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Социальный портрет выпускника ДОУ</a:t>
            </a:r>
          </a:p>
        </p:txBody>
      </p:sp>
    </p:spTree>
    <p:extLst>
      <p:ext uri="{BB962C8B-B14F-4D97-AF65-F5344CB8AC3E}">
        <p14:creationId xmlns:p14="http://schemas.microsoft.com/office/powerpoint/2010/main" val="2403253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543050" cy="19335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056784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243281"/>
            <a:ext cx="5592428" cy="8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Для ребенка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4-5 лет возраста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характерно следующее</a:t>
            </a:r>
            <a:r>
              <a:rPr lang="ru-RU" dirty="0">
                <a:ea typeface="Calibri"/>
                <a:cs typeface="Times New Roman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328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2" y="116632"/>
            <a:ext cx="809505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10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914</Words>
  <Application>Microsoft Office PowerPoint</Application>
  <PresentationFormat>Экран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2_Тема Office</vt:lpstr>
      <vt:lpstr>1_Тема Office</vt:lpstr>
      <vt:lpstr>Оформление по умолчанию</vt:lpstr>
      <vt:lpstr>3_Тема Office</vt:lpstr>
      <vt:lpstr>4_Тема Office</vt:lpstr>
      <vt:lpstr>5_Тема Office</vt:lpstr>
      <vt:lpstr>6_Тема Office</vt:lpstr>
      <vt:lpstr>ФЕДЕРАЛЬНЫЙ ГОСУДАРСТВЕННЫЙ ОБРАЗОВАТЕЛЬНЫЙ СТАНДАРТ ДОШКОЛЬНОГО ОБРАЗОВАНИЯ</vt:lpstr>
      <vt:lpstr>Документы, лежащие в основе разработки Стандарта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Социально-коммуникативное развитие</vt:lpstr>
      <vt:lpstr>     Познавательное        развитие   </vt:lpstr>
      <vt:lpstr>Физическое  развитие</vt:lpstr>
      <vt:lpstr>Художественно-эстетическое развитие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13</cp:revision>
  <dcterms:created xsi:type="dcterms:W3CDTF">2014-09-29T19:50:17Z</dcterms:created>
  <dcterms:modified xsi:type="dcterms:W3CDTF">2014-09-29T22:30:32Z</dcterms:modified>
</cp:coreProperties>
</file>