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70" r:id="rId3"/>
    <p:sldId id="271" r:id="rId4"/>
    <p:sldId id="277" r:id="rId5"/>
    <p:sldId id="256" r:id="rId6"/>
    <p:sldId id="257" r:id="rId7"/>
    <p:sldId id="258" r:id="rId8"/>
    <p:sldId id="272" r:id="rId9"/>
    <p:sldId id="266" r:id="rId10"/>
    <p:sldId id="260" r:id="rId11"/>
    <p:sldId id="261" r:id="rId12"/>
    <p:sldId id="262" r:id="rId13"/>
    <p:sldId id="263" r:id="rId14"/>
    <p:sldId id="264" r:id="rId15"/>
    <p:sldId id="265" r:id="rId16"/>
    <p:sldId id="273" r:id="rId17"/>
    <p:sldId id="275" r:id="rId18"/>
    <p:sldId id="274" r:id="rId19"/>
    <p:sldId id="267" r:id="rId20"/>
    <p:sldId id="276" r:id="rId21"/>
    <p:sldId id="278" r:id="rId22"/>
    <p:sldId id="279" r:id="rId23"/>
    <p:sldId id="280" r:id="rId24"/>
    <p:sldId id="282" r:id="rId25"/>
    <p:sldId id="268" r:id="rId26"/>
    <p:sldId id="26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2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51648" cy="3384376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600" dirty="0" smtClean="0">
                <a:solidFill>
                  <a:srgbClr val="002060"/>
                </a:solidFill>
              </a:rPr>
              <a:t>Урок литературного чтения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Н.А.Некрасов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«Дедушка Мазай и зайцы»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4 класс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373216"/>
            <a:ext cx="4146792" cy="1131912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Учитель начальных классов: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Толоконцева Т.В.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МБОУ СОШ №86 </a:t>
            </a:r>
            <a:r>
              <a:rPr lang="ru-RU" sz="1800" dirty="0" err="1" smtClean="0">
                <a:solidFill>
                  <a:schemeClr val="bg1"/>
                </a:solidFill>
              </a:rPr>
              <a:t>г.о.Самара</a:t>
            </a:r>
            <a:endParaRPr lang="ru-RU" sz="1800" dirty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ОС «Школа 2100»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8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60" y="332656"/>
            <a:ext cx="8640960" cy="1296144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Тест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«Что мы знаем о </a:t>
            </a:r>
            <a:r>
              <a:rPr lang="ru-RU" sz="3200" b="1" dirty="0" err="1" smtClean="0">
                <a:solidFill>
                  <a:schemeClr val="bg1"/>
                </a:solidFill>
              </a:rPr>
              <a:t>Н.А.Некрасове</a:t>
            </a:r>
            <a:r>
              <a:rPr lang="ru-RU" sz="3200" b="1" dirty="0" smtClean="0">
                <a:solidFill>
                  <a:schemeClr val="bg1"/>
                </a:solidFill>
              </a:rPr>
              <a:t>?»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8" y="2132856"/>
            <a:ext cx="8820472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 smtClean="0">
                <a:solidFill>
                  <a:srgbClr val="C00000"/>
                </a:solidFill>
              </a:rPr>
              <a:t>1. В какой семье родился Н.А.Некрасов?</a:t>
            </a:r>
            <a:endParaRPr lang="ru-RU" sz="2800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200" b="1" dirty="0" smtClean="0"/>
              <a:t>а) Родился в богатой дворянской семье.</a:t>
            </a:r>
          </a:p>
          <a:p>
            <a:pPr marL="0" indent="0">
              <a:buNone/>
            </a:pPr>
            <a:r>
              <a:rPr lang="ru-RU" sz="3200" b="1" dirty="0"/>
              <a:t>б</a:t>
            </a:r>
            <a:r>
              <a:rPr lang="ru-RU" sz="3200" b="1" dirty="0" smtClean="0"/>
              <a:t>) Родился в бедной крестьянской семье.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40281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60" y="332656"/>
            <a:ext cx="8640960" cy="1296144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Тест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«Что мы знаем о </a:t>
            </a:r>
            <a:r>
              <a:rPr lang="ru-RU" sz="3200" b="1" dirty="0" err="1" smtClean="0">
                <a:solidFill>
                  <a:schemeClr val="bg1"/>
                </a:solidFill>
              </a:rPr>
              <a:t>Н.А.Некрасове</a:t>
            </a:r>
            <a:r>
              <a:rPr lang="ru-RU" sz="3200" b="1" dirty="0" smtClean="0">
                <a:solidFill>
                  <a:schemeClr val="bg1"/>
                </a:solidFill>
              </a:rPr>
              <a:t>?»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8" y="2132856"/>
            <a:ext cx="8568952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 smtClean="0">
                <a:solidFill>
                  <a:srgbClr val="C00000"/>
                </a:solidFill>
              </a:rPr>
              <a:t>2.Где прошли детские годы поэта?</a:t>
            </a:r>
            <a:endParaRPr lang="ru-RU" sz="2800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200" b="1" dirty="0" smtClean="0"/>
              <a:t>а) Детские годы прошли в городе.</a:t>
            </a:r>
          </a:p>
          <a:p>
            <a:pPr marL="0" indent="0">
              <a:buNone/>
            </a:pPr>
            <a:r>
              <a:rPr lang="ru-RU" sz="3200" b="1" dirty="0" smtClean="0"/>
              <a:t>б) Детские годы прошли в селе </a:t>
            </a:r>
            <a:r>
              <a:rPr lang="ru-RU" sz="3200" b="1" dirty="0" err="1" smtClean="0"/>
              <a:t>Грешневе</a:t>
            </a:r>
            <a:r>
              <a:rPr lang="ru-RU" sz="3200" b="1" dirty="0" smtClean="0"/>
              <a:t>.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4053629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60" y="332656"/>
            <a:ext cx="8640960" cy="1296144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Тест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«Что мы знаем о </a:t>
            </a:r>
            <a:r>
              <a:rPr lang="ru-RU" sz="3200" b="1" dirty="0" err="1" smtClean="0">
                <a:solidFill>
                  <a:schemeClr val="bg1"/>
                </a:solidFill>
              </a:rPr>
              <a:t>Н.А.Некрасове</a:t>
            </a:r>
            <a:r>
              <a:rPr lang="ru-RU" sz="3200" b="1" dirty="0" smtClean="0">
                <a:solidFill>
                  <a:schemeClr val="bg1"/>
                </a:solidFill>
              </a:rPr>
              <a:t>?»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79512" y="2132856"/>
            <a:ext cx="8784976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 smtClean="0">
                <a:solidFill>
                  <a:srgbClr val="C00000"/>
                </a:solidFill>
              </a:rPr>
              <a:t>3.Каким </a:t>
            </a:r>
            <a:r>
              <a:rPr lang="ru-RU" sz="2800" b="1" u="sng" dirty="0" smtClean="0">
                <a:solidFill>
                  <a:srgbClr val="C00000"/>
                </a:solidFill>
              </a:rPr>
              <a:t>человеком </a:t>
            </a:r>
            <a:r>
              <a:rPr lang="ru-RU" sz="2800" b="1" u="sng" dirty="0" smtClean="0">
                <a:solidFill>
                  <a:srgbClr val="C00000"/>
                </a:solidFill>
              </a:rPr>
              <a:t>был отец 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Н.Некрасова</a:t>
            </a:r>
            <a:r>
              <a:rPr lang="ru-RU" sz="2800" b="1" u="sng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ru-RU" sz="3200" b="1" dirty="0" smtClean="0"/>
              <a:t>а) Отец был деспотичным.</a:t>
            </a:r>
          </a:p>
          <a:p>
            <a:pPr marL="0" indent="0">
              <a:buNone/>
            </a:pPr>
            <a:r>
              <a:rPr lang="ru-RU" sz="3200" b="1" dirty="0" smtClean="0"/>
              <a:t>б) Отец был добрым и заботливым.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4053629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60" y="332656"/>
            <a:ext cx="8640960" cy="1296144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Тест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«Что мы знаем о </a:t>
            </a:r>
            <a:r>
              <a:rPr lang="ru-RU" sz="3200" b="1" dirty="0" err="1" smtClean="0">
                <a:solidFill>
                  <a:schemeClr val="bg1"/>
                </a:solidFill>
              </a:rPr>
              <a:t>Н.А.Некрасове</a:t>
            </a:r>
            <a:r>
              <a:rPr lang="ru-RU" sz="3200" b="1" dirty="0" smtClean="0">
                <a:solidFill>
                  <a:schemeClr val="bg1"/>
                </a:solidFill>
              </a:rPr>
              <a:t>?»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8" y="2132856"/>
            <a:ext cx="8568952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 smtClean="0">
                <a:solidFill>
                  <a:srgbClr val="C00000"/>
                </a:solidFill>
              </a:rPr>
              <a:t>4. Какой была мать 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Н.Некрасова</a:t>
            </a:r>
            <a:r>
              <a:rPr lang="ru-RU" sz="2800" b="1" u="sng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ru-RU" sz="3200" b="1" dirty="0" smtClean="0"/>
              <a:t>а) Мать не любила детей, не уделяла им должного внимания.</a:t>
            </a:r>
          </a:p>
          <a:p>
            <a:pPr marL="0" indent="0">
              <a:buNone/>
            </a:pPr>
            <a:r>
              <a:rPr lang="ru-RU" sz="3200" b="1" dirty="0" smtClean="0"/>
              <a:t>б) Мать – умная, образованная женщина с доброй душой и чутким </a:t>
            </a:r>
            <a:r>
              <a:rPr lang="ru-RU" sz="3200" b="1" dirty="0" err="1" smtClean="0"/>
              <a:t>сердем</a:t>
            </a:r>
            <a:r>
              <a:rPr lang="ru-RU" sz="3200" b="1" dirty="0" smtClean="0"/>
              <a:t>.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1799730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60" y="332656"/>
            <a:ext cx="8640960" cy="1296144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Тест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«Что мы знаем о </a:t>
            </a:r>
            <a:r>
              <a:rPr lang="ru-RU" sz="3200" b="1" dirty="0" err="1" smtClean="0">
                <a:solidFill>
                  <a:schemeClr val="bg1"/>
                </a:solidFill>
              </a:rPr>
              <a:t>Н.А.Некрасове</a:t>
            </a:r>
            <a:r>
              <a:rPr lang="ru-RU" sz="3200" b="1" dirty="0" smtClean="0">
                <a:solidFill>
                  <a:schemeClr val="bg1"/>
                </a:solidFill>
              </a:rPr>
              <a:t>?»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8" y="2132856"/>
            <a:ext cx="8568952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5. Каким мальчиком рос </a:t>
            </a:r>
            <a:r>
              <a:rPr lang="ru-RU" sz="2800" b="1" dirty="0" err="1" smtClean="0">
                <a:solidFill>
                  <a:srgbClr val="C00000"/>
                </a:solidFill>
              </a:rPr>
              <a:t>Н.Некрасов</a:t>
            </a:r>
            <a:r>
              <a:rPr lang="ru-RU" sz="2800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ru-RU" sz="3200" b="1" dirty="0" smtClean="0"/>
              <a:t>а) В детстве был шаловливым, веселым, озорным мальчиком.</a:t>
            </a:r>
          </a:p>
          <a:p>
            <a:pPr marL="0" indent="0">
              <a:buNone/>
            </a:pPr>
            <a:r>
              <a:rPr lang="ru-RU" sz="3200" b="1" dirty="0" smtClean="0"/>
              <a:t>б) Был спокойным и послушным.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1799730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60" y="332656"/>
            <a:ext cx="8640960" cy="1296144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Тест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«Что мы знаем о </a:t>
            </a:r>
            <a:r>
              <a:rPr lang="ru-RU" sz="3200" b="1" dirty="0" err="1" smtClean="0">
                <a:solidFill>
                  <a:schemeClr val="bg1"/>
                </a:solidFill>
              </a:rPr>
              <a:t>Н.А.Некрасове</a:t>
            </a:r>
            <a:r>
              <a:rPr lang="ru-RU" sz="3200" b="1" dirty="0" smtClean="0">
                <a:solidFill>
                  <a:schemeClr val="bg1"/>
                </a:solidFill>
              </a:rPr>
              <a:t>?»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8" y="2132856"/>
            <a:ext cx="8568952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6. С кем любил играть будущий поэт?</a:t>
            </a:r>
          </a:p>
          <a:p>
            <a:pPr marL="0" indent="0">
              <a:buNone/>
            </a:pPr>
            <a:r>
              <a:rPr lang="ru-RU" sz="3200" b="1" dirty="0" smtClean="0"/>
              <a:t>а) Любил играть с детьми богатых помещиков.</a:t>
            </a:r>
          </a:p>
          <a:p>
            <a:pPr marL="0" indent="0">
              <a:buNone/>
            </a:pPr>
            <a:r>
              <a:rPr lang="ru-RU" sz="3200" b="1" dirty="0" smtClean="0"/>
              <a:t>б) Очень любил играть с крестьянскими детьми.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17997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«Тайна о </a:t>
            </a:r>
            <a:r>
              <a:rPr lang="ru-RU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Н.Некрасове</a:t>
            </a:r>
            <a: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открыта».</a:t>
            </a:r>
            <a:endParaRPr lang="ru-RU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628800"/>
            <a:ext cx="4176464" cy="4677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i="1" dirty="0" smtClean="0"/>
              <a:t>Ответы к тесту:</a:t>
            </a:r>
          </a:p>
          <a:p>
            <a:pPr marL="0" indent="0" algn="ctr">
              <a:buNone/>
            </a:pPr>
            <a:r>
              <a:rPr lang="ru-RU" sz="3200" b="1" dirty="0" smtClean="0"/>
              <a:t>1.  а);</a:t>
            </a:r>
          </a:p>
          <a:p>
            <a:pPr marL="0" indent="0" algn="ctr">
              <a:buNone/>
            </a:pPr>
            <a:r>
              <a:rPr lang="ru-RU" sz="3200" b="1" dirty="0" smtClean="0"/>
              <a:t>2.  б);</a:t>
            </a:r>
          </a:p>
          <a:p>
            <a:pPr marL="0" indent="0" algn="ctr">
              <a:buNone/>
            </a:pPr>
            <a:r>
              <a:rPr lang="ru-RU" sz="3200" b="1" dirty="0" smtClean="0"/>
              <a:t>3.  а);</a:t>
            </a:r>
          </a:p>
          <a:p>
            <a:pPr marL="0" indent="0" algn="ctr">
              <a:buNone/>
            </a:pPr>
            <a:r>
              <a:rPr lang="ru-RU" sz="3200" b="1" dirty="0" smtClean="0"/>
              <a:t>4.  б);</a:t>
            </a:r>
          </a:p>
          <a:p>
            <a:pPr marL="0" indent="0" algn="ctr">
              <a:buNone/>
            </a:pPr>
            <a:r>
              <a:rPr lang="ru-RU" sz="3200" b="1" dirty="0" smtClean="0"/>
              <a:t>5.  а);</a:t>
            </a:r>
          </a:p>
          <a:p>
            <a:pPr marL="0" indent="0" algn="ctr">
              <a:buNone/>
            </a:pPr>
            <a:r>
              <a:rPr lang="ru-RU" sz="3200" b="1" dirty="0" smtClean="0"/>
              <a:t>6.  б).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27728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«Тайна о рассказчике открыта».</a:t>
            </a:r>
            <a:endParaRPr lang="ru-RU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064896" cy="23042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i="1" u="sng" dirty="0" smtClean="0"/>
              <a:t>Рассказчик</a:t>
            </a:r>
            <a:r>
              <a:rPr lang="ru-RU" sz="3200" b="1" i="1" dirty="0" smtClean="0"/>
              <a:t> – это охотник, который каждое лето приезжает в деревню Малые Вежи и любит слушать рассказы Дедушки Мазая.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56275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Физминутка!!!</a:t>
            </a:r>
            <a:endParaRPr lang="ru-RU" sz="8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0871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850" y="260648"/>
            <a:ext cx="8640960" cy="1008112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vert="horz" lIns="0" rIns="0" bIns="0" anchor="b">
            <a:normAutofit fontScale="5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b="1" dirty="0">
                <a:solidFill>
                  <a:schemeClr val="bg1"/>
                </a:solidFill>
              </a:rPr>
              <a:t>Составление цитатной характеристики дедушки Мазая.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5809" y="2045626"/>
            <a:ext cx="882015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dirty="0" smtClean="0">
                <a:latin typeface="+mn-lt"/>
              </a:rPr>
              <a:t>1. «Старый </a:t>
            </a:r>
            <a:r>
              <a:rPr lang="ru-RU" sz="2100" dirty="0">
                <a:latin typeface="+mn-lt"/>
              </a:rPr>
              <a:t>Мазай любит до страсти свой низменный край</a:t>
            </a:r>
            <a:r>
              <a:rPr lang="ru-RU" sz="2100" dirty="0" smtClean="0">
                <a:latin typeface="+mn-lt"/>
              </a:rPr>
              <a:t>».</a:t>
            </a:r>
            <a:endParaRPr lang="ru-RU" sz="21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613" y="2499960"/>
            <a:ext cx="8820150" cy="589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2. «Вдов </a:t>
            </a:r>
            <a:r>
              <a:rPr lang="ru-RU" sz="2400" dirty="0"/>
              <a:t>он, бездетен, имеет лишь внука».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4255" y="3089032"/>
            <a:ext cx="8820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dirty="0" smtClean="0"/>
              <a:t>3. </a:t>
            </a:r>
            <a:r>
              <a:rPr lang="ru-RU" sz="2400" dirty="0"/>
              <a:t>«Торной дорогой ходить ему - скука</a:t>
            </a:r>
            <a:r>
              <a:rPr lang="ru-RU" sz="2400" dirty="0" smtClean="0"/>
              <a:t>»</a:t>
            </a:r>
            <a:r>
              <a:rPr lang="ru-RU" sz="2400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942" y="3645024"/>
            <a:ext cx="88201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4</a:t>
            </a:r>
            <a:r>
              <a:rPr lang="ru-RU" sz="2400" dirty="0" smtClean="0"/>
              <a:t>. </a:t>
            </a:r>
            <a:r>
              <a:rPr lang="ru-RU" sz="2400" dirty="0"/>
              <a:t>«За сорок вёрст в Кострому прямиком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   Сбегать лесами ему нипочём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6441" y="4543836"/>
            <a:ext cx="8820150" cy="589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5. «</a:t>
            </a:r>
            <a:r>
              <a:rPr lang="ru-RU" sz="2400" dirty="0"/>
              <a:t>Дня не проводит Мазай без охоты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0576" y="5085184"/>
            <a:ext cx="8820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6</a:t>
            </a:r>
            <a:r>
              <a:rPr lang="ru-RU" sz="2400" dirty="0" smtClean="0"/>
              <a:t>. «</a:t>
            </a:r>
            <a:r>
              <a:rPr lang="ru-RU" sz="2400" dirty="0"/>
              <a:t>Начал частенько Мазай пуделять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6509" y="5553238"/>
            <a:ext cx="8820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7. «</a:t>
            </a:r>
            <a:r>
              <a:rPr lang="ru-RU" sz="2400" dirty="0"/>
              <a:t>Впрочем, в отчаянье он не приходит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26526" y="6056420"/>
            <a:ext cx="8820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8</a:t>
            </a:r>
            <a:r>
              <a:rPr lang="ru-RU" sz="2400" dirty="0" smtClean="0"/>
              <a:t>. «</a:t>
            </a:r>
            <a:r>
              <a:rPr lang="ru-RU" sz="2400" dirty="0"/>
              <a:t>Знает он много рассказов забавных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529530" y="77405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«Тайна о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Дедушке </a:t>
            </a:r>
            <a:r>
              <a:rPr lang="ru-RU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Мазае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открыта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986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851648" cy="349756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 Книга «Тайна»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932044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Выразительное чтение</a:t>
            </a:r>
            <a:b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стихотворения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Н.А.Некрасова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«Дедушка Мазай и зайцы».</a:t>
            </a:r>
            <a:b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2.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8157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9248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800" dirty="0" smtClean="0"/>
              <a:t>Что особенно тронуло Вас в этом стихотворении?</a:t>
            </a:r>
          </a:p>
          <a:p>
            <a:pPr>
              <a:spcAft>
                <a:spcPts val="600"/>
              </a:spcAft>
            </a:pPr>
            <a:r>
              <a:rPr lang="ru-RU" sz="2800" dirty="0" smtClean="0"/>
              <a:t>Как Дедушка Мазай называет зайцев?</a:t>
            </a:r>
          </a:p>
          <a:p>
            <a:pPr>
              <a:spcAft>
                <a:spcPts val="600"/>
              </a:spcAft>
            </a:pPr>
            <a:r>
              <a:rPr lang="ru-RU" sz="2800" dirty="0" smtClean="0"/>
              <a:t>Какие слова сказал дед зайцам на прощание?</a:t>
            </a:r>
          </a:p>
          <a:p>
            <a:pPr>
              <a:spcAft>
                <a:spcPts val="600"/>
              </a:spcAft>
            </a:pPr>
            <a:r>
              <a:rPr lang="ru-RU" sz="2800" dirty="0" smtClean="0"/>
              <a:t>Только ли поэтому Дедушка Мазай не убивает зайцев, что шкура плоха  и линяет?</a:t>
            </a:r>
          </a:p>
          <a:p>
            <a:pPr>
              <a:spcAft>
                <a:spcPts val="600"/>
              </a:spcAft>
            </a:pPr>
            <a:r>
              <a:rPr lang="ru-RU" sz="2800" dirty="0" smtClean="0"/>
              <a:t>О какой тайне человеческой души поведал нам Некрасов?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7298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567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Самая Главная Тайна </a:t>
            </a:r>
            <a:b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нашего урока…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5118" y="4690027"/>
            <a:ext cx="5770984" cy="21679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Тайна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человеческого сердца!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lo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4081636" cy="306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97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 по выбору: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выучить наизусть отрывок стихотворения </a:t>
            </a:r>
            <a:r>
              <a:rPr lang="ru-RU" dirty="0" err="1" smtClean="0"/>
              <a:t>Н.Некрасова</a:t>
            </a:r>
            <a:r>
              <a:rPr lang="ru-RU" dirty="0" smtClean="0"/>
              <a:t>, который вам захотелось перечитать еще раз;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составить рассказ на тему: «Мы спасены!» или «Однажды мама зайчиха рассказала своим деткам вот какую историю…», выучить отрывок.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06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3528392"/>
          </a:xfrm>
        </p:spPr>
        <p:txBody>
          <a:bodyPr>
            <a:noAutofit/>
          </a:bodyPr>
          <a:lstStyle/>
          <a:p>
            <a:pPr algn="ctr"/>
            <a:r>
              <a:rPr lang="ru-RU" sz="6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урок!</a:t>
            </a:r>
            <a:endParaRPr lang="ru-RU" sz="66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913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404664"/>
            <a:ext cx="8115768" cy="648072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b="1" i="1" u="sng" dirty="0" smtClean="0">
                <a:solidFill>
                  <a:schemeClr val="bg1"/>
                </a:solidFill>
              </a:rPr>
              <a:t>«Найди опечатки».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361" y="1340768"/>
            <a:ext cx="88201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smtClean="0"/>
              <a:t>1. Впятеро </a:t>
            </a:r>
            <a:r>
              <a:rPr lang="ru-RU" sz="3200" dirty="0"/>
              <a:t>больше бы дичи велось,</a:t>
            </a:r>
          </a:p>
          <a:p>
            <a:r>
              <a:rPr lang="ru-RU" sz="3200" dirty="0"/>
              <a:t>Кабы </a:t>
            </a:r>
            <a:r>
              <a:rPr lang="ru-RU" sz="3200" i="1" u="sng" dirty="0"/>
              <a:t>мешками</a:t>
            </a:r>
            <a:r>
              <a:rPr lang="ru-RU" sz="3200" dirty="0"/>
              <a:t> ее не ловили...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7361" y="3140968"/>
            <a:ext cx="88201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smtClean="0"/>
              <a:t>2. </a:t>
            </a:r>
            <a:r>
              <a:rPr lang="ru-RU" sz="3200" dirty="0"/>
              <a:t>Только </a:t>
            </a:r>
            <a:r>
              <a:rPr lang="ru-RU" sz="3200" i="1" u="sng" dirty="0"/>
              <a:t>осенние</a:t>
            </a:r>
            <a:r>
              <a:rPr lang="ru-RU" sz="3200" dirty="0"/>
              <a:t> воды нахлынут…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592" y="4437112"/>
            <a:ext cx="88201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smtClean="0"/>
              <a:t>3. </a:t>
            </a:r>
            <a:r>
              <a:rPr lang="ru-RU" sz="3200" dirty="0"/>
              <a:t>... Только уселась команда </a:t>
            </a:r>
            <a:r>
              <a:rPr lang="ru-RU" sz="3200" i="1" u="sng" dirty="0"/>
              <a:t>босая</a:t>
            </a:r>
            <a:r>
              <a:rPr lang="ru-RU" sz="3200" dirty="0"/>
              <a:t>,</a:t>
            </a:r>
          </a:p>
          <a:p>
            <a:r>
              <a:rPr lang="ru-RU" sz="3200" dirty="0"/>
              <a:t>весь островок пропал под водой…(косая)</a:t>
            </a:r>
          </a:p>
        </p:txBody>
      </p:sp>
    </p:spTree>
    <p:extLst>
      <p:ext uri="{BB962C8B-B14F-4D97-AF65-F5344CB8AC3E}">
        <p14:creationId xmlns:p14="http://schemas.microsoft.com/office/powerpoint/2010/main" val="303476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404664"/>
            <a:ext cx="8115768" cy="648072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b="1" i="1" u="sng" dirty="0" smtClean="0">
                <a:solidFill>
                  <a:schemeClr val="bg1"/>
                </a:solidFill>
              </a:rPr>
              <a:t>«Найди опечатки».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361" y="1340768"/>
            <a:ext cx="88201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smtClean="0"/>
              <a:t>4. Глядь</a:t>
            </a:r>
            <a:r>
              <a:rPr lang="ru-RU" sz="3200" dirty="0"/>
              <a:t>, у куста копошится </a:t>
            </a:r>
            <a:r>
              <a:rPr lang="ru-RU" sz="3200" i="1" u="sng" dirty="0"/>
              <a:t>лосиха</a:t>
            </a:r>
            <a:r>
              <a:rPr lang="ru-RU" sz="3200" dirty="0" smtClean="0"/>
              <a:t>...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3851" y="2636912"/>
            <a:ext cx="88201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5</a:t>
            </a:r>
            <a:r>
              <a:rPr lang="ru-RU" sz="3200" dirty="0" smtClean="0"/>
              <a:t>.</a:t>
            </a:r>
            <a:r>
              <a:rPr lang="ru-RU" sz="3200" dirty="0"/>
              <a:t> </a:t>
            </a:r>
            <a:r>
              <a:rPr lang="ru-RU" sz="3200" dirty="0" smtClean="0"/>
              <a:t>Мои </a:t>
            </a:r>
            <a:r>
              <a:rPr lang="ru-RU" sz="3200" dirty="0"/>
              <a:t>зайчики точно сбесились,</a:t>
            </a:r>
          </a:p>
          <a:p>
            <a:r>
              <a:rPr lang="ru-RU" sz="3200" dirty="0"/>
              <a:t>Смотрят, на задние лапы встают,</a:t>
            </a:r>
          </a:p>
          <a:p>
            <a:r>
              <a:rPr lang="ru-RU" sz="3200" i="1" u="sng" dirty="0"/>
              <a:t>Дружно кричат</a:t>
            </a:r>
            <a:r>
              <a:rPr lang="ru-RU" sz="3200" dirty="0"/>
              <a:t>, грести не дают... 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82168" y="4869160"/>
            <a:ext cx="88201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6</a:t>
            </a:r>
            <a:r>
              <a:rPr lang="ru-RU" sz="3200" dirty="0" smtClean="0"/>
              <a:t>.</a:t>
            </a:r>
            <a:r>
              <a:rPr lang="ru-RU" sz="3200" dirty="0"/>
              <a:t> За ночь </a:t>
            </a:r>
            <a:r>
              <a:rPr lang="ru-RU" sz="3200" i="1" u="sng" dirty="0"/>
              <a:t>соседи</a:t>
            </a:r>
            <a:r>
              <a:rPr lang="ru-RU" sz="3200" dirty="0"/>
              <a:t> мои отогрелись, </a:t>
            </a:r>
            <a:br>
              <a:rPr lang="ru-RU" sz="3200" dirty="0"/>
            </a:br>
            <a:r>
              <a:rPr lang="ru-RU" sz="3200" dirty="0"/>
              <a:t>Высохли, выспались, плотно наелись... </a:t>
            </a:r>
          </a:p>
        </p:txBody>
      </p:sp>
    </p:spTree>
    <p:extLst>
      <p:ext uri="{BB962C8B-B14F-4D97-AF65-F5344CB8AC3E}">
        <p14:creationId xmlns:p14="http://schemas.microsoft.com/office/powerpoint/2010/main" val="373287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Что такое тайна?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553" y="4651695"/>
            <a:ext cx="4114800" cy="2016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u="sng" dirty="0"/>
              <a:t>ТАЙНА</a:t>
            </a:r>
            <a:r>
              <a:rPr lang="ru-RU" sz="2000" dirty="0"/>
              <a:t>, -ы, ж. 1. Нечто неразгаданное, еще не познанное</a:t>
            </a:r>
            <a:r>
              <a:rPr lang="ru-RU" sz="2000" dirty="0" smtClean="0"/>
              <a:t>. 2</a:t>
            </a:r>
            <a:r>
              <a:rPr lang="ru-RU" sz="2000" dirty="0"/>
              <a:t>. Нечто скрываемое от других, известное не всем, секрет</a:t>
            </a:r>
            <a:r>
              <a:rPr lang="ru-RU" sz="2000" dirty="0" smtClean="0"/>
              <a:t>. </a:t>
            </a:r>
            <a:r>
              <a:rPr lang="ru-RU" sz="2000" dirty="0"/>
              <a:t>3. Скрытая причина </a:t>
            </a:r>
            <a:r>
              <a:rPr lang="ru-RU" sz="2000" dirty="0" smtClean="0"/>
              <a:t>чего-нибудь.</a:t>
            </a:r>
            <a:endParaRPr lang="ru-RU" dirty="0"/>
          </a:p>
        </p:txBody>
      </p:sp>
      <p:pic>
        <p:nvPicPr>
          <p:cNvPr id="4" name="Рисунок 3" descr="разное - учебные - Каталог сайтов - Сайт учителя Киреевой Татьяны Викторовн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1866900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Словар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756" y="1772816"/>
            <a:ext cx="1905000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818856" y="4653136"/>
            <a:ext cx="4114800" cy="201622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u="sng" dirty="0"/>
              <a:t>ТАЙНА</a:t>
            </a:r>
            <a:r>
              <a:rPr lang="ru-RU" sz="2000" dirty="0"/>
              <a:t>, тайны, ж. 1. То, что неизвестно, не стало еще доступным познанию, нечто непонятное, неразгаданное. </a:t>
            </a:r>
            <a:r>
              <a:rPr lang="ru-RU" sz="2000" dirty="0" smtClean="0"/>
              <a:t>2</a:t>
            </a:r>
            <a:r>
              <a:rPr lang="ru-RU" sz="2000" dirty="0"/>
              <a:t>. То, что скрывается от других, что известно не всем, секрет. </a:t>
            </a:r>
            <a:r>
              <a:rPr lang="ru-RU" sz="2000" dirty="0" smtClean="0"/>
              <a:t>3</a:t>
            </a:r>
            <a:r>
              <a:rPr lang="ru-RU" sz="2000" dirty="0"/>
              <a:t>. То же, что таинство во 2 знач. (церк.). </a:t>
            </a:r>
          </a:p>
        </p:txBody>
      </p:sp>
    </p:spTree>
    <p:extLst>
      <p:ext uri="{BB962C8B-B14F-4D97-AF65-F5344CB8AC3E}">
        <p14:creationId xmlns:p14="http://schemas.microsoft.com/office/powerpoint/2010/main" val="410122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3970784" cy="1143000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Однокоренные слова</a:t>
            </a:r>
            <a:endParaRPr lang="ru-RU" sz="4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823953" y="620688"/>
            <a:ext cx="3970784" cy="71095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/>
              <a:t>Синонимы </a:t>
            </a:r>
            <a:endParaRPr lang="ru-RU" sz="4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420888"/>
            <a:ext cx="3970784" cy="2079104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/>
              <a:t>тайник</a:t>
            </a:r>
          </a:p>
          <a:p>
            <a:pPr algn="ctr"/>
            <a:r>
              <a:rPr lang="ru-RU" sz="4000" dirty="0" smtClean="0"/>
              <a:t>тайный</a:t>
            </a:r>
          </a:p>
          <a:p>
            <a:pPr algn="ctr"/>
            <a:r>
              <a:rPr lang="ru-RU" sz="4000" dirty="0" smtClean="0"/>
              <a:t>утаивать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438328" y="1844824"/>
            <a:ext cx="4705672" cy="4752528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/>
              <a:t>секрет</a:t>
            </a:r>
          </a:p>
          <a:p>
            <a:pPr algn="ctr"/>
            <a:r>
              <a:rPr lang="ru-RU" sz="3200" dirty="0" smtClean="0"/>
              <a:t>тайность</a:t>
            </a:r>
          </a:p>
          <a:p>
            <a:pPr algn="ctr"/>
            <a:r>
              <a:rPr lang="ru-RU" sz="3200" dirty="0" smtClean="0"/>
              <a:t>тайна за семью печатями</a:t>
            </a:r>
          </a:p>
          <a:p>
            <a:pPr algn="ctr"/>
            <a:r>
              <a:rPr lang="ru-RU" sz="3200" dirty="0" smtClean="0"/>
              <a:t>загадка</a:t>
            </a:r>
          </a:p>
          <a:p>
            <a:pPr algn="ctr"/>
            <a:r>
              <a:rPr lang="ru-RU" sz="3200" dirty="0" smtClean="0"/>
              <a:t>причина</a:t>
            </a:r>
          </a:p>
          <a:p>
            <a:pPr algn="ctr"/>
            <a:r>
              <a:rPr lang="ru-RU" sz="3200" dirty="0" smtClean="0"/>
              <a:t>закрытое дело</a:t>
            </a:r>
          </a:p>
          <a:p>
            <a:pPr algn="ctr"/>
            <a:r>
              <a:rPr lang="ru-RU" sz="3200" dirty="0" err="1" smtClean="0"/>
              <a:t>сфинксова</a:t>
            </a:r>
            <a:r>
              <a:rPr lang="ru-RU" sz="3200" dirty="0" smtClean="0"/>
              <a:t> загадка</a:t>
            </a:r>
          </a:p>
          <a:p>
            <a:pPr algn="ctr"/>
            <a:r>
              <a:rPr lang="ru-RU" sz="3200" dirty="0" err="1" smtClean="0"/>
              <a:t>энигма</a:t>
            </a:r>
            <a:endParaRPr lang="ru-RU" sz="3200" dirty="0" smtClean="0"/>
          </a:p>
          <a:p>
            <a:pPr algn="ctr"/>
            <a:r>
              <a:rPr lang="ru-RU" sz="3200" dirty="0" smtClean="0"/>
              <a:t>мистерия</a:t>
            </a:r>
          </a:p>
          <a:p>
            <a:pPr algn="ctr"/>
            <a:r>
              <a:rPr lang="ru-RU" sz="3200" dirty="0" smtClean="0"/>
              <a:t>таинство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72000" y="976164"/>
            <a:ext cx="0" cy="5301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95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37977"/>
          </a:xfrm>
        </p:spPr>
        <p:txBody>
          <a:bodyPr>
            <a:noAutofit/>
          </a:bodyPr>
          <a:lstStyle/>
          <a:p>
            <a:pPr algn="ctr"/>
            <a:r>
              <a:rPr lang="ru-RU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над ассоциациями.</a:t>
            </a:r>
            <a:endParaRPr lang="ru-RU" sz="4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3168352" cy="468052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снег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блестит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искорка 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небеса 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красота</a:t>
            </a:r>
          </a:p>
          <a:p>
            <a:pPr algn="ctr"/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418085" y="1772816"/>
            <a:ext cx="3168352" cy="864096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77000">
                <a:srgbClr val="2E6792"/>
              </a:gs>
              <a:gs pos="100000">
                <a:srgbClr val="3333CC"/>
              </a:gs>
              <a:gs pos="92000">
                <a:srgbClr val="1170FF"/>
              </a:gs>
              <a:gs pos="100000">
                <a:srgbClr val="006699"/>
              </a:gs>
            </a:gsLst>
            <a:lin ang="2700000" scaled="0"/>
            <a:tileRect/>
          </a:gradFill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ЗИМА</a:t>
            </a:r>
            <a:r>
              <a:rPr lang="ru-RU" sz="4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995936" y="1772816"/>
            <a:ext cx="936104" cy="4464496"/>
          </a:xfrm>
          <a:prstGeom prst="rightBrace">
            <a:avLst/>
          </a:prstGeom>
          <a:ln w="3810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18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37977"/>
          </a:xfrm>
        </p:spPr>
        <p:txBody>
          <a:bodyPr>
            <a:noAutofit/>
          </a:bodyPr>
          <a:lstStyle/>
          <a:p>
            <a:pPr algn="ctr"/>
            <a:r>
              <a:rPr lang="ru-RU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</a:t>
            </a:r>
            <a:r>
              <a:rPr lang="ru-RU" sz="4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ассоциациями.</a:t>
            </a:r>
            <a:endParaRPr lang="ru-RU" sz="4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3168352" cy="468052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учёный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открытие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химия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газы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вещества </a:t>
            </a:r>
          </a:p>
          <a:p>
            <a:pPr algn="ctr"/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418085" y="1772816"/>
            <a:ext cx="3168352" cy="864096"/>
          </a:xfrm>
          <a:prstGeom prst="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2700000" scaled="0"/>
            <a:tileRect/>
          </a:gradFill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НАУКА</a:t>
            </a:r>
            <a:r>
              <a:rPr lang="ru-RU" sz="4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995936" y="1772816"/>
            <a:ext cx="936104" cy="4464496"/>
          </a:xfrm>
          <a:prstGeom prst="rightBrace">
            <a:avLst/>
          </a:prstGeom>
          <a:ln w="3810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26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37977"/>
          </a:xfrm>
        </p:spPr>
        <p:txBody>
          <a:bodyPr>
            <a:noAutofit/>
          </a:bodyPr>
          <a:lstStyle/>
          <a:p>
            <a:pPr algn="ctr"/>
            <a:r>
              <a:rPr lang="ru-RU" sz="4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над ассоциациями.</a:t>
            </a:r>
            <a:endParaRPr lang="ru-RU" sz="4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56021"/>
            <a:ext cx="3168352" cy="46805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половодье 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спасение </a:t>
            </a:r>
          </a:p>
          <a:p>
            <a:pPr algn="ctr"/>
            <a:r>
              <a:rPr lang="ru-RU" sz="4800" dirty="0">
                <a:solidFill>
                  <a:schemeClr val="bg1"/>
                </a:solidFill>
              </a:rPr>
              <a:t>о</a:t>
            </a:r>
            <a:r>
              <a:rPr lang="ru-RU" sz="4800" dirty="0" smtClean="0">
                <a:solidFill>
                  <a:schemeClr val="bg1"/>
                </a:solidFill>
              </a:rPr>
              <a:t>стровок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зайцы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аршин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багор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сажень </a:t>
            </a:r>
          </a:p>
          <a:p>
            <a:pPr algn="ctr"/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355976" y="1772816"/>
            <a:ext cx="4608512" cy="864096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«Дед Мазай и зайцы»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563563" y="1772816"/>
            <a:ext cx="936104" cy="4464496"/>
          </a:xfrm>
          <a:prstGeom prst="rightBrace">
            <a:avLst/>
          </a:prstGeom>
          <a:ln w="3810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img11.nnm.ru/d/6/6/2/f/d662f433b455e2a1b418d6e88cd9a1ac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368" y="2852936"/>
            <a:ext cx="2664023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30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68435"/>
            <a:ext cx="8640960" cy="605690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48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Старинные слова (на доске)</a:t>
            </a:r>
          </a:p>
          <a:p>
            <a:pPr algn="l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Гинут </a:t>
            </a:r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гибнут</a:t>
            </a:r>
            <a:b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Силки – приспособление в виде затянутой</a:t>
            </a:r>
            <a:b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петли для ловли птиц и мелких животных</a:t>
            </a:r>
            <a:b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Аршин – старорусская мера длины, длина всей руки от плеча (71 см)</a:t>
            </a:r>
            <a:b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Сажень – старинная мера длины, равная 3 аршинам (2м 13 см)</a:t>
            </a:r>
            <a:b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Зипун – старинная верхняя одежда крестьян, типа кафтана без воротника, изготовленная из грубого сукна яркого цвета</a:t>
            </a:r>
            <a:b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Багор – длинная палка с загнутым металлическим крюком.</a:t>
            </a:r>
            <a:b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Гуторить - разговаривать</a:t>
            </a:r>
            <a:b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Горемыка – слово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состоит</a:t>
            </a:r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из двух слов: горе и мыкать, что обозначает страдать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42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340768"/>
            <a:ext cx="8640960" cy="3096344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b="1" i="1" u="sng" dirty="0" smtClean="0">
                <a:solidFill>
                  <a:schemeClr val="bg1"/>
                </a:solidFill>
              </a:rPr>
              <a:t>Тест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«Что мы знаем о </a:t>
            </a:r>
            <a:r>
              <a:rPr lang="ru-RU" sz="6000" b="1" dirty="0" err="1" smtClean="0">
                <a:solidFill>
                  <a:schemeClr val="bg1"/>
                </a:solidFill>
              </a:rPr>
              <a:t>Н.А.Некрасове</a:t>
            </a:r>
            <a:r>
              <a:rPr lang="ru-RU" sz="6000" b="1" dirty="0" smtClean="0">
                <a:solidFill>
                  <a:schemeClr val="bg1"/>
                </a:solidFill>
              </a:rPr>
              <a:t>?»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31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695</Words>
  <Application>Microsoft Office PowerPoint</Application>
  <PresentationFormat>Экран (4:3)</PresentationFormat>
  <Paragraphs>123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Урок литературного чтения Н.А.Некрасов  «Дедушка Мазай и зайцы»  4 класс </vt:lpstr>
      <vt:lpstr> Книга «Тайна»</vt:lpstr>
      <vt:lpstr>Что такое тайна?</vt:lpstr>
      <vt:lpstr>Однокоренные слова</vt:lpstr>
      <vt:lpstr>Работа над ассоциациями.</vt:lpstr>
      <vt:lpstr>Работа над ассоциациями.</vt:lpstr>
      <vt:lpstr>Работа над ассоциациями.</vt:lpstr>
      <vt:lpstr>Презентация PowerPoint</vt:lpstr>
      <vt:lpstr>Презентация PowerPoint</vt:lpstr>
      <vt:lpstr>Тест  «Что мы знаем о Н.А.Некрасове?»</vt:lpstr>
      <vt:lpstr>Тест  «Что мы знаем о Н.А.Некрасове?»</vt:lpstr>
      <vt:lpstr>Тест  «Что мы знаем о Н.А.Некрасове?»</vt:lpstr>
      <vt:lpstr>Тест  «Что мы знаем о Н.А.Некрасове?»</vt:lpstr>
      <vt:lpstr>Тест  «Что мы знаем о Н.А.Некрасове?»</vt:lpstr>
      <vt:lpstr>Тест  «Что мы знаем о Н.А.Некрасове?»</vt:lpstr>
      <vt:lpstr>«Тайна о Н.Некрасове открыта».</vt:lpstr>
      <vt:lpstr>«Тайна о рассказчике открыта».</vt:lpstr>
      <vt:lpstr>Физминутка!!!</vt:lpstr>
      <vt:lpstr>«Тайна о Дедушке Мазае открыта».</vt:lpstr>
      <vt:lpstr>Выразительное чтение стихотворения Н.А.Некрасова «Дедушка Мазай и зайцы». Часть 2.</vt:lpstr>
      <vt:lpstr>Вопросы:</vt:lpstr>
      <vt:lpstr>Самая Главная Тайна  нашего урока…</vt:lpstr>
      <vt:lpstr>Домашнее задание по выбору:</vt:lpstr>
      <vt:lpstr>Спасибо за урок!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15</cp:revision>
  <dcterms:created xsi:type="dcterms:W3CDTF">2014-12-15T17:38:34Z</dcterms:created>
  <dcterms:modified xsi:type="dcterms:W3CDTF">2014-12-15T21:21:51Z</dcterms:modified>
</cp:coreProperties>
</file>