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9"/>
  </p:notesMasterIdLst>
  <p:handoutMasterIdLst>
    <p:handoutMasterId r:id="rId20"/>
  </p:handoutMasterIdLst>
  <p:sldIdLst>
    <p:sldId id="277" r:id="rId3"/>
    <p:sldId id="292" r:id="rId4"/>
    <p:sldId id="284" r:id="rId5"/>
    <p:sldId id="285" r:id="rId6"/>
    <p:sldId id="267" r:id="rId7"/>
    <p:sldId id="286" r:id="rId8"/>
    <p:sldId id="283" r:id="rId9"/>
    <p:sldId id="282" r:id="rId10"/>
    <p:sldId id="275" r:id="rId11"/>
    <p:sldId id="288" r:id="rId12"/>
    <p:sldId id="287" r:id="rId13"/>
    <p:sldId id="289" r:id="rId14"/>
    <p:sldId id="290" r:id="rId15"/>
    <p:sldId id="291" r:id="rId16"/>
    <p:sldId id="28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65" autoAdjust="0"/>
    <p:restoredTop sz="94709" autoAdjust="0"/>
  </p:normalViewPr>
  <p:slideViewPr>
    <p:cSldViewPr>
      <p:cViewPr varScale="1">
        <p:scale>
          <a:sx n="78" d="100"/>
          <a:sy n="78" d="100"/>
        </p:scale>
        <p:origin x="-6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1699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4B5BD-9ED7-4CC5-8B68-569707E3548A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AA360-1DF5-43BF-B9A5-846FD4F4D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029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3F56-2661-4205-B1CC-49B6C14FC46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5336D-7E9B-4C60-9335-575549CF49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943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0801AD-039D-45BF-B06F-3D6BADFA55E5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F51A4E-0215-4588-8F34-4C4E778D8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lashsait.com/text/rus_narod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143116"/>
            <a:ext cx="8281987" cy="121444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«Правописание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ться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или –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тся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omic Sans MS" pitchFamily="66" charset="0"/>
              </a:rPr>
              <a:t> в глаголах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.»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87675" y="4437063"/>
            <a:ext cx="56515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hlink"/>
                </a:solidFill>
                <a:effectLst/>
                <a:latin typeface="Comic Sans MS" pitchFamily="66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1050" y="333375"/>
            <a:ext cx="5400675" cy="138111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Презентационное сопровождение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рока </a:t>
            </a:r>
            <a:r>
              <a:rPr lang="ru-RU" sz="2000" b="1" dirty="0" smtClean="0">
                <a:solidFill>
                  <a:srgbClr val="003366"/>
                </a:solidFill>
                <a:latin typeface="Comic Sans MS" pitchFamily="66" charset="0"/>
              </a:rPr>
              <a:t> русского языка в 4 классе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3366"/>
                </a:solidFill>
                <a:latin typeface="Comic Sans MS" pitchFamily="66" charset="0"/>
              </a:rPr>
              <a:t>УМК «Школа России»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omic Sans MS" pitchFamily="66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28662" y="1857364"/>
            <a:ext cx="7286676" cy="1588"/>
          </a:xfrm>
          <a:prstGeom prst="line">
            <a:avLst/>
          </a:prstGeom>
          <a:ln w="444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71868" y="4143380"/>
            <a:ext cx="5286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 учитель начальных классов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Верхнедеревенская</a:t>
            </a:r>
            <a:r>
              <a:rPr lang="ru-RU" dirty="0" smtClean="0"/>
              <a:t> СОШ» Льговского района Курской области</a:t>
            </a:r>
          </a:p>
          <a:p>
            <a:r>
              <a:rPr lang="ru-RU" dirty="0" err="1" smtClean="0"/>
              <a:t>Шломина</a:t>
            </a:r>
            <a:r>
              <a:rPr lang="ru-RU" dirty="0" smtClean="0"/>
              <a:t> И.С. 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Внимание! Не путайте формы этих глаголов с существительными, которые оканчиваются на -</a:t>
            </a:r>
            <a:r>
              <a:rPr lang="ru-RU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ца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8712" y="2708920"/>
            <a:ext cx="8431760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Переносица – переносится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Водица – водиться</a:t>
            </a: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Спица – спится</a:t>
            </a:r>
          </a:p>
        </p:txBody>
      </p:sp>
    </p:spTree>
    <p:extLst>
      <p:ext uri="{BB962C8B-B14F-4D97-AF65-F5344CB8AC3E}">
        <p14:creationId xmlns="" xmlns:p14="http://schemas.microsoft.com/office/powerpoint/2010/main" val="5272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5"/>
            <a:ext cx="65344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Карточка №1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Увлечение - увлекаться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аслаждение - наслаждаться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раздражение - раздражаться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даление - удаляться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244334"/>
            <a:ext cx="61822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2.Тащимся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тащиться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мчимся - мчаться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ассержусь - рассердиться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улыбаюсь - улыбаться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6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1369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Карточка №2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зоопарке проживает много зверей. Крошечные медвежата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резвя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 своей клетке. Львёнок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Сенечка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пытается укусить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ю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маму. Обезьяна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держи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 ветку и сладко спит. Семейство тигров дружно умывается. Интересно ухаживать за животными 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заботи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тьс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о них.</a:t>
            </a:r>
          </a:p>
        </p:txBody>
      </p:sp>
    </p:spTree>
    <p:extLst>
      <p:ext uri="{BB962C8B-B14F-4D97-AF65-F5344CB8AC3E}">
        <p14:creationId xmlns="" xmlns:p14="http://schemas.microsoft.com/office/powerpoint/2010/main" val="208353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Карточка №3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Проявлять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стремление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стремиться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стремится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Испытывать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волнение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          волноваться – волнуется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Допускать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ошибки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ошибаться 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ошибается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Принять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решение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---решиться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решится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Чувствовать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радость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---радоваться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– радуется</a:t>
            </a:r>
          </a:p>
        </p:txBody>
      </p:sp>
    </p:spTree>
    <p:extLst>
      <p:ext uri="{BB962C8B-B14F-4D97-AF65-F5344CB8AC3E}">
        <p14:creationId xmlns="" xmlns:p14="http://schemas.microsoft.com/office/powerpoint/2010/main" val="148782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21746"/>
            <a:ext cx="7426905" cy="11079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544" y="2492896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 выбору):</a:t>
            </a: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Составить текст на тему: «Весна идёт!», используя возвратные глаголы с –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тся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или –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ться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>
              <a:buFontTx/>
              <a:buChar char="-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Упр.242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4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Cj042811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1197" y="3764757"/>
            <a:ext cx="2752725" cy="2971800"/>
          </a:xfrm>
          <a:prstGeom prst="rect">
            <a:avLst/>
          </a:prstGeom>
          <a:noFill/>
        </p:spPr>
      </p:pic>
      <p:pic>
        <p:nvPicPr>
          <p:cNvPr id="3" name="Picture 7" descr="377f0857764b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/>
          <a:stretch>
            <a:fillRect/>
          </a:stretch>
        </p:blipFill>
        <p:spPr bwMode="auto">
          <a:xfrm>
            <a:off x="306387" y="121443"/>
            <a:ext cx="33655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565275" y="1750218"/>
            <a:ext cx="7272337" cy="2592388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600" b="1" i="1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/>
              </a:rPr>
              <a:t>Спасибо за урок!</a:t>
            </a:r>
            <a:endParaRPr lang="ru-RU" sz="3600" b="1" i="1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68313" y="26035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smtClean="0">
                <a:ln>
                  <a:noFill/>
                </a:ln>
                <a:solidFill>
                  <a:srgbClr val="000066"/>
                </a:solidFill>
                <a:effectLst/>
                <a:latin typeface="Arial" pitchFamily="34" charset="0"/>
              </a:rPr>
              <a:t>Ссылки: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95288" y="1484313"/>
            <a:ext cx="82915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Коллекция картинок из SMART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Board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http://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flashsait.com/text/rus_narod.php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мы будем хорошо знать язык, то сможем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859" y="4725144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389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76470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Лаборатория,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9" y="148478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езвишься,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9" y="2204864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брить,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636" y="3010804"/>
            <a:ext cx="8549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извинюсь,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84449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сочинить,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9" y="4869160"/>
            <a:ext cx="8352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подготовимся. </a:t>
            </a:r>
          </a:p>
        </p:txBody>
      </p:sp>
    </p:spTree>
    <p:extLst>
      <p:ext uri="{BB962C8B-B14F-4D97-AF65-F5344CB8AC3E}">
        <p14:creationId xmlns="" xmlns:p14="http://schemas.microsoft.com/office/powerpoint/2010/main" val="318112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Учится - учиться.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Трудится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– трудиться.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Ленится – лениться.</a:t>
            </a:r>
          </a:p>
        </p:txBody>
      </p:sp>
    </p:spTree>
    <p:extLst>
      <p:ext uri="{BB962C8B-B14F-4D97-AF65-F5344CB8AC3E}">
        <p14:creationId xmlns="" xmlns:p14="http://schemas.microsoft.com/office/powerpoint/2010/main" val="41998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66">
                        <a:gamma/>
                        <a:tint val="15686"/>
                        <a:invGamma/>
                      </a:srgbClr>
                    </a:gs>
                    <a:gs pos="100000">
                      <a:srgbClr val="003366"/>
                    </a:gs>
                  </a:gsLst>
                  <a:lin ang="5400000" scaled="1"/>
                </a:gradFill>
                <a:effectLst/>
                <a:latin typeface="Comic Sans MS"/>
              </a:rPr>
              <a:t>Проблемный вопрос</a:t>
            </a:r>
            <a:endParaRPr lang="ru-RU" sz="36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3366">
                      <a:gamma/>
                      <a:tint val="15686"/>
                      <a:invGamma/>
                    </a:srgbClr>
                  </a:gs>
                  <a:gs pos="100000">
                    <a:srgbClr val="003366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528" y="2000240"/>
            <a:ext cx="8640960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чего 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зависит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написание</a:t>
            </a: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ться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или  -</a:t>
            </a:r>
            <a:r>
              <a:rPr lang="ru-RU" sz="4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тся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глаголах?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0" name="Picture 4" descr="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038600"/>
            <a:ext cx="30241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838200" y="5867400"/>
            <a:ext cx="70866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>
                        <a:gamma/>
                        <a:tint val="0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/>
                <a:latin typeface="Comic Sans MS"/>
              </a:rPr>
              <a:t>Выскажите свои гипотезы.</a:t>
            </a:r>
            <a:endParaRPr lang="ru-RU" sz="1800" kern="10" spc="0">
              <a:ln w="25400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/>
              <a:latin typeface="Comic Sans M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8662" y="1500174"/>
            <a:ext cx="7286676" cy="1588"/>
          </a:xfrm>
          <a:prstGeom prst="line">
            <a:avLst/>
          </a:prstGeom>
          <a:ln w="444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/>
          </a:p>
          <a:p>
            <a:r>
              <a:rPr lang="ru-RU" sz="4800" b="1" smtClean="0"/>
              <a:t>Саша </a:t>
            </a:r>
            <a:r>
              <a:rPr lang="ru-RU" sz="4800" b="1"/>
              <a:t>учится </a:t>
            </a:r>
            <a:r>
              <a:rPr lang="ru-RU" sz="4800" b="1" smtClean="0"/>
              <a:t>на пятёрки</a:t>
            </a:r>
            <a:r>
              <a:rPr lang="ru-RU" sz="4800" b="1"/>
              <a:t>. </a:t>
            </a:r>
            <a:endParaRPr lang="ru-RU" sz="4800" b="1" smtClean="0"/>
          </a:p>
          <a:p>
            <a:endParaRPr lang="ru-RU" sz="4800" b="1" dirty="0" smtClean="0"/>
          </a:p>
          <a:p>
            <a:r>
              <a:rPr lang="ru-RU" sz="4800" b="1" dirty="0" smtClean="0"/>
              <a:t>Саша </a:t>
            </a:r>
            <a:r>
              <a:rPr lang="ru-RU" sz="4800" b="1" dirty="0"/>
              <a:t>хочет учиться на пятёрки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828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6204" y="404664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делает?) катается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делать?) кататься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делает?) купается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(что делать?) купаться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2597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1692113"/>
              </p:ext>
            </p:extLst>
          </p:nvPr>
        </p:nvGraphicFramePr>
        <p:xfrm>
          <a:off x="395536" y="404664"/>
          <a:ext cx="8424936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2468"/>
                <a:gridCol w="4212468"/>
              </a:tblGrid>
              <a:tr h="2474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правописания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ться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глаголах по форме слова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правописания 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тся</a:t>
                      </a: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 </a:t>
                      </a:r>
                      <a:r>
                        <a:rPr lang="ru-RU" sz="28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ться</a:t>
                      </a:r>
                      <a:r>
                        <a:rPr lang="ru-RU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глаголах по вопросу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58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</a:rPr>
                        <a:t>ТСЯ</a:t>
                      </a:r>
                      <a:r>
                        <a:rPr lang="ru-RU" sz="2000" dirty="0">
                          <a:effectLst/>
                        </a:rPr>
                        <a:t>- 3 лицо, ед. число или </a:t>
                      </a:r>
                      <a:r>
                        <a:rPr lang="ru-RU" sz="2000" dirty="0" err="1">
                          <a:effectLst/>
                        </a:rPr>
                        <a:t>множ.число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  <a:r>
                        <a:rPr lang="ru-RU" sz="2000" b="0" dirty="0">
                          <a:effectLst/>
                        </a:rPr>
                        <a:t>Например: кувыркается, кувыркаются. </a:t>
                      </a:r>
                      <a:endParaRPr lang="ru-RU" sz="20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ТЬСЯ </a:t>
                      </a:r>
                      <a:r>
                        <a:rPr lang="ru-RU" sz="2000" dirty="0">
                          <a:effectLst/>
                        </a:rPr>
                        <a:t>- неопределённая форма глагола. Например: кувыркаться.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(Что делает?) кувыркается, (что делают?) кувыркаются.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</a:t>
                      </a:r>
                      <a:r>
                        <a:rPr lang="ru-RU" sz="2000" dirty="0">
                          <a:effectLst/>
                        </a:rPr>
                        <a:t>Что делать?) кувыркаться.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675" marR="66675" marT="66675" marB="666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9862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16013" y="838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0" y="8382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91200" y="8382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116013" y="128586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несё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16013" y="1700213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влюбля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116013" y="2133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влива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116013" y="2565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Arial" pitchFamily="34" charset="0"/>
              </a:rPr>
              <a:t>бои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116013" y="29972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соревнуе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116013" y="34290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ошиба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1116013" y="38608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умывае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116013" y="42926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волнова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1116013" y="4724400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собирае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116013" y="51577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приближае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116013" y="5589588"/>
            <a:ext cx="3455987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покача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1116013" y="6021389"/>
            <a:ext cx="3455987" cy="40800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latin typeface="Arial" pitchFamily="34" charset="0"/>
              </a:rPr>
              <a:t>возвращае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…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795963" y="1268413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786446" y="128586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572000" y="1700213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49" name="WordArt 53"/>
          <p:cNvSpPr>
            <a:spLocks noChangeArrowheads="1" noChangeShapeType="1" noTextEdit="1"/>
          </p:cNvSpPr>
          <p:nvPr/>
        </p:nvSpPr>
        <p:spPr bwMode="auto">
          <a:xfrm>
            <a:off x="571472" y="228600"/>
            <a:ext cx="7929618" cy="4143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Century" pitchFamily="18" charset="0"/>
              </a:rPr>
              <a:t>Вставь -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ться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 или -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тся</a:t>
            </a:r>
            <a:endParaRPr lang="ru-RU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Century" pitchFamily="18" charset="0"/>
            </a:endParaRPr>
          </a:p>
        </p:txBody>
      </p:sp>
      <p:sp>
        <p:nvSpPr>
          <p:cNvPr id="58" name="Rectangle 31"/>
          <p:cNvSpPr>
            <a:spLocks noChangeArrowheads="1"/>
          </p:cNvSpPr>
          <p:nvPr/>
        </p:nvSpPr>
        <p:spPr bwMode="auto">
          <a:xfrm>
            <a:off x="4572000" y="2136769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tangle 29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tangle 31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tangle 29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tangle 29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tangle 31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ться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err="1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тся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5786446" y="257174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4572000" y="1714488"/>
            <a:ext cx="1428760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" name="Rectangle 3"/>
          <p:cNvSpPr>
            <a:spLocks noChangeArrowheads="1"/>
          </p:cNvSpPr>
          <p:nvPr/>
        </p:nvSpPr>
        <p:spPr bwMode="auto">
          <a:xfrm>
            <a:off x="4572000" y="214311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30"/>
          <p:cNvSpPr>
            <a:spLocks noChangeArrowheads="1"/>
          </p:cNvSpPr>
          <p:nvPr/>
        </p:nvSpPr>
        <p:spPr bwMode="auto">
          <a:xfrm>
            <a:off x="5786446" y="300037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4572000" y="342900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tangle 30"/>
          <p:cNvSpPr>
            <a:spLocks noChangeArrowheads="1"/>
          </p:cNvSpPr>
          <p:nvPr/>
        </p:nvSpPr>
        <p:spPr bwMode="auto">
          <a:xfrm>
            <a:off x="5786446" y="385762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Rectangle 3"/>
          <p:cNvSpPr>
            <a:spLocks noChangeArrowheads="1"/>
          </p:cNvSpPr>
          <p:nvPr/>
        </p:nvSpPr>
        <p:spPr bwMode="auto">
          <a:xfrm>
            <a:off x="4572000" y="4286256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5786446" y="4714884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Rectangle 30"/>
          <p:cNvSpPr>
            <a:spLocks noChangeArrowheads="1"/>
          </p:cNvSpPr>
          <p:nvPr/>
        </p:nvSpPr>
        <p:spPr bwMode="auto">
          <a:xfrm>
            <a:off x="5786446" y="5143512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auto">
          <a:xfrm>
            <a:off x="4572000" y="5572140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tangle 30"/>
          <p:cNvSpPr>
            <a:spLocks noChangeArrowheads="1"/>
          </p:cNvSpPr>
          <p:nvPr/>
        </p:nvSpPr>
        <p:spPr bwMode="auto">
          <a:xfrm>
            <a:off x="5786446" y="6000768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tangle 3"/>
          <p:cNvSpPr>
            <a:spLocks noChangeArrowheads="1"/>
          </p:cNvSpPr>
          <p:nvPr/>
        </p:nvSpPr>
        <p:spPr bwMode="auto">
          <a:xfrm>
            <a:off x="4572000" y="1285860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tangle 3"/>
          <p:cNvSpPr>
            <a:spLocks noChangeArrowheads="1"/>
          </p:cNvSpPr>
          <p:nvPr/>
        </p:nvSpPr>
        <p:spPr bwMode="auto">
          <a:xfrm>
            <a:off x="4572000" y="257174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tangle 3"/>
          <p:cNvSpPr>
            <a:spLocks noChangeArrowheads="1"/>
          </p:cNvSpPr>
          <p:nvPr/>
        </p:nvSpPr>
        <p:spPr bwMode="auto">
          <a:xfrm>
            <a:off x="4572000" y="300037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tangle 3"/>
          <p:cNvSpPr>
            <a:spLocks noChangeArrowheads="1"/>
          </p:cNvSpPr>
          <p:nvPr/>
        </p:nvSpPr>
        <p:spPr bwMode="auto">
          <a:xfrm>
            <a:off x="4572000" y="3857628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tangle 3"/>
          <p:cNvSpPr>
            <a:spLocks noChangeArrowheads="1"/>
          </p:cNvSpPr>
          <p:nvPr/>
        </p:nvSpPr>
        <p:spPr bwMode="auto">
          <a:xfrm>
            <a:off x="4562483" y="4714884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6" name="Rectangle 3"/>
          <p:cNvSpPr>
            <a:spLocks noChangeArrowheads="1"/>
          </p:cNvSpPr>
          <p:nvPr/>
        </p:nvSpPr>
        <p:spPr bwMode="auto">
          <a:xfrm>
            <a:off x="4572000" y="5143512"/>
            <a:ext cx="1223963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" name="Rectangle 3"/>
          <p:cNvSpPr>
            <a:spLocks noChangeArrowheads="1"/>
          </p:cNvSpPr>
          <p:nvPr/>
        </p:nvSpPr>
        <p:spPr bwMode="auto">
          <a:xfrm>
            <a:off x="4572000" y="6000768"/>
            <a:ext cx="1223963" cy="42862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5786446" y="1714488"/>
            <a:ext cx="1285884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5786446" y="214311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" name="Rectangle 4"/>
          <p:cNvSpPr>
            <a:spLocks noChangeArrowheads="1"/>
          </p:cNvSpPr>
          <p:nvPr/>
        </p:nvSpPr>
        <p:spPr bwMode="auto">
          <a:xfrm>
            <a:off x="5786446" y="342900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5786446" y="4286256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5786446" y="5572140"/>
            <a:ext cx="1295400" cy="4349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Click="0" advTm="300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85 3.33333E-6 L -0.43993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2.96296E-6 L -0.43108 -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L -0.19184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2.96296E-6 L -0.23143 -0.000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8 -2.96296E-6 L -0.32083 -0.000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23143 -0.000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4444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1842 0.000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33663 0.0013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0.00185 L -0.27361 0.0037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-0.23143 0.0023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-0.00764 L -0.28941 -0.00486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D4F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4126" grpId="0" animBg="1"/>
      <p:bldP spid="68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399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Демонстрационно-бесплатная версия</dc:creator>
  <cp:lastModifiedBy>Пользователь</cp:lastModifiedBy>
  <cp:revision>90</cp:revision>
  <dcterms:created xsi:type="dcterms:W3CDTF">2009-08-20T03:50:46Z</dcterms:created>
  <dcterms:modified xsi:type="dcterms:W3CDTF">2014-01-13T08:42:33Z</dcterms:modified>
</cp:coreProperties>
</file>