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63" r:id="rId4"/>
    <p:sldId id="257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4" r:id="rId15"/>
    <p:sldId id="275" r:id="rId16"/>
    <p:sldId id="273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2D5D6-0837-405A-8620-0057E9437B22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7090E-354D-47DC-AAAE-EDD56DEB6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изображено на иллюстрации?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090E-354D-47DC-AAAE-EDD56DEB6E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EF1F-B472-433F-B95D-F2D2E5E30BF1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56A-9E73-448F-A2CE-C6B2DE018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EF1F-B472-433F-B95D-F2D2E5E30BF1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56A-9E73-448F-A2CE-C6B2DE018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EF1F-B472-433F-B95D-F2D2E5E30BF1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56A-9E73-448F-A2CE-C6B2DE018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EF1F-B472-433F-B95D-F2D2E5E30BF1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56A-9E73-448F-A2CE-C6B2DE018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EF1F-B472-433F-B95D-F2D2E5E30BF1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56A-9E73-448F-A2CE-C6B2DE018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EF1F-B472-433F-B95D-F2D2E5E30BF1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56A-9E73-448F-A2CE-C6B2DE018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EF1F-B472-433F-B95D-F2D2E5E30BF1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56A-9E73-448F-A2CE-C6B2DE018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EF1F-B472-433F-B95D-F2D2E5E30BF1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56A-9E73-448F-A2CE-C6B2DE018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EF1F-B472-433F-B95D-F2D2E5E30BF1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56A-9E73-448F-A2CE-C6B2DE018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EF1F-B472-433F-B95D-F2D2E5E30BF1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56A-9E73-448F-A2CE-C6B2DE018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EF1F-B472-433F-B95D-F2D2E5E30BF1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56A-9E73-448F-A2CE-C6B2DE018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EF1F-B472-433F-B95D-F2D2E5E30BF1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E56A-9E73-448F-A2CE-C6B2DE018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3-eu-west-1.amazonaws.com/lookandlearn-preview/A/A003/A003866-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20800" y="1500174"/>
            <a:ext cx="6502400" cy="387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Анализ картин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chudesamag.ru/wp-content/uploads/2012/06/vasnetsov_novgoridskiy_tor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1999" y="1714488"/>
            <a:ext cx="4390719" cy="3214710"/>
          </a:xfrm>
          <a:prstGeom prst="rect">
            <a:avLst/>
          </a:prstGeom>
          <a:noFill/>
        </p:spPr>
      </p:pic>
      <p:pic>
        <p:nvPicPr>
          <p:cNvPr id="9" name="Picture 4" descr="http://anubis.bg/ed_files/file/grafstvo%20shampan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4157663" cy="32019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5286388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Что объединяет эти картины?</a:t>
            </a:r>
          </a:p>
          <a:p>
            <a:endParaRPr lang="ru-RU" dirty="0" smtClean="0"/>
          </a:p>
          <a:p>
            <a:r>
              <a:rPr lang="ru-RU" dirty="0" smtClean="0"/>
              <a:t>2. Кого можно было встретить на ярмарке?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Анализ картин</a:t>
            </a:r>
            <a:endParaRPr lang="ru-RU" dirty="0"/>
          </a:p>
        </p:txBody>
      </p:sp>
      <p:pic>
        <p:nvPicPr>
          <p:cNvPr id="5" name="Picture 2" descr="http://dzvin.org/wp-content/uploads/2014/10/bogfxffom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894944" cy="36687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786454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Кто изображен на картинах?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4582" name="Picture 6" descr="http://mems.unc.edu/files/2014/09/Fellowships-and-Grants-Marinus_Claesz._van_Reymerswaele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4358757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Словарная работа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возникло слово «ломбард»? Какое значение оно имеет сегодня?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ru-RU" dirty="0" smtClean="0"/>
              <a:t>Закончите схему: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571744"/>
            <a:ext cx="292895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Собственность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714752"/>
            <a:ext cx="292895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Недвижимая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3714752"/>
            <a:ext cx="292895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5000636"/>
            <a:ext cx="292895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Деньги, товары,</a:t>
            </a:r>
          </a:p>
          <a:p>
            <a:pPr algn="ctr"/>
            <a:r>
              <a:rPr lang="ru-RU" dirty="0" smtClean="0"/>
              <a:t> корабли и др.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929198"/>
            <a:ext cx="292895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endCxn id="5" idx="0"/>
          </p:cNvCxnSpPr>
          <p:nvPr/>
        </p:nvCxnSpPr>
        <p:spPr>
          <a:xfrm rot="10800000" flipV="1">
            <a:off x="2393142" y="3143248"/>
            <a:ext cx="1035851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15008" y="3143248"/>
            <a:ext cx="128588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2"/>
            <a:endCxn id="9" idx="0"/>
          </p:cNvCxnSpPr>
          <p:nvPr/>
        </p:nvCxnSpPr>
        <p:spPr>
          <a:xfrm rot="5400000">
            <a:off x="2071670" y="460772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6" idx="2"/>
            <a:endCxn id="8" idx="0"/>
          </p:cNvCxnSpPr>
          <p:nvPr/>
        </p:nvCxnSpPr>
        <p:spPr>
          <a:xfrm rot="5400000">
            <a:off x="6465107" y="4643446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Выберите понятия, характеризующие торговлю: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Я</a:t>
            </a:r>
            <a:r>
              <a:rPr lang="ru-RU" dirty="0" smtClean="0"/>
              <a:t>рмарки.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Ц</a:t>
            </a:r>
            <a:r>
              <a:rPr lang="ru-RU" dirty="0" smtClean="0"/>
              <a:t>ехи.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</a:t>
            </a:r>
            <a:r>
              <a:rPr lang="ru-RU" dirty="0" smtClean="0"/>
              <a:t>анки.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Ростовщики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Менялы.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Старшины.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Гильдии.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Подмастерья.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называется хозяйство, в котором все производится для себя, а не для продажи?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называется хозяйство, в котором все производится не только для себя, но и для продажи?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???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Докажите, что торговля разрушала натуральный характер хозяйства и способствовала развитию рыночных отношений?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64294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/>
              <a:t>1. В каком веке в Европе происходит активное появление новых городов?</a:t>
            </a:r>
            <a:endParaRPr lang="ru-RU" dirty="0"/>
          </a:p>
          <a:p>
            <a:pPr>
              <a:buNone/>
            </a:pPr>
            <a:r>
              <a:rPr lang="ru-RU" dirty="0"/>
              <a:t>а) в IX-X вв.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/>
              <a:t>) в X-XI вв.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/>
              <a:t>) </a:t>
            </a:r>
            <a:r>
              <a:rPr lang="ru-RU" dirty="0" err="1"/>
              <a:t>в</a:t>
            </a:r>
            <a:r>
              <a:rPr lang="ru-RU" dirty="0"/>
              <a:t> XI-XII вв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2. Какова причина появления новых городов?</a:t>
            </a:r>
            <a:endParaRPr lang="ru-RU" dirty="0"/>
          </a:p>
          <a:p>
            <a:pPr>
              <a:buNone/>
            </a:pPr>
            <a:r>
              <a:rPr lang="ru-RU" dirty="0"/>
              <a:t>а) ремесло отделилось от сельского хозяйства, развитие торговли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/>
              <a:t>) укрепление феодального землевладения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/>
              <a:t>) войны между </a:t>
            </a:r>
            <a:r>
              <a:rPr lang="ru-RU" dirty="0" smtClean="0"/>
              <a:t>государствами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3. Где появлялись города?</a:t>
            </a:r>
            <a:endParaRPr lang="ru-RU" dirty="0"/>
          </a:p>
          <a:p>
            <a:pPr>
              <a:buNone/>
            </a:pPr>
            <a:r>
              <a:rPr lang="ru-RU" dirty="0"/>
              <a:t>а) на пересечение торговых путей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/>
              <a:t>) у мостов и морских гаваней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/>
              <a:t>) у стен больших монастырей и замков феодала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</a:t>
            </a:r>
            <a:r>
              <a:rPr lang="ru-RU" dirty="0"/>
              <a:t>) верно все, что указано под а), б), в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b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038600" cy="66437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4. Купеческий союз - это ...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цех </a:t>
            </a:r>
          </a:p>
          <a:p>
            <a:pPr>
              <a:buNone/>
            </a:pPr>
            <a:r>
              <a:rPr lang="ru-RU" dirty="0" smtClean="0"/>
              <a:t>б) гильдия </a:t>
            </a:r>
          </a:p>
          <a:p>
            <a:pPr>
              <a:buNone/>
            </a:pPr>
            <a:r>
              <a:rPr lang="ru-RU" dirty="0" smtClean="0"/>
              <a:t>в) шедевр </a:t>
            </a:r>
          </a:p>
          <a:p>
            <a:pPr>
              <a:buNone/>
            </a:pPr>
            <a:r>
              <a:rPr lang="ru-RU" dirty="0" smtClean="0"/>
              <a:t>г) братство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5. Крупные торговые итальянские города - это ...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Барселона, </a:t>
            </a:r>
            <a:r>
              <a:rPr lang="ru-RU" dirty="0" err="1" smtClean="0"/>
              <a:t>Монпелье</a:t>
            </a:r>
            <a:r>
              <a:rPr lang="ru-RU" dirty="0" smtClean="0"/>
              <a:t>, Марсель </a:t>
            </a:r>
          </a:p>
          <a:p>
            <a:pPr>
              <a:buNone/>
            </a:pPr>
            <a:r>
              <a:rPr lang="ru-RU" dirty="0" smtClean="0"/>
              <a:t>б) Генуя, Флоренция, Венеция</a:t>
            </a:r>
          </a:p>
          <a:p>
            <a:pPr>
              <a:buNone/>
            </a:pPr>
            <a:r>
              <a:rPr lang="ru-RU" dirty="0" smtClean="0"/>
              <a:t>в) Любек, Гамбург, Бремен </a:t>
            </a:r>
          </a:p>
          <a:p>
            <a:pPr>
              <a:buNone/>
            </a:pPr>
            <a:r>
              <a:rPr lang="ru-RU" dirty="0" smtClean="0"/>
              <a:t>г) Новгород, Киев, Псков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6. Генуя, Венеция, Флоренция - это ... города.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немецкие </a:t>
            </a:r>
          </a:p>
          <a:p>
            <a:pPr>
              <a:buNone/>
            </a:pPr>
            <a:r>
              <a:rPr lang="ru-RU" dirty="0" smtClean="0"/>
              <a:t>б) французские </a:t>
            </a:r>
          </a:p>
          <a:p>
            <a:pPr>
              <a:buNone/>
            </a:pPr>
            <a:r>
              <a:rPr lang="ru-RU" dirty="0" smtClean="0"/>
              <a:t>в) итальянские </a:t>
            </a:r>
          </a:p>
          <a:p>
            <a:pPr>
              <a:buNone/>
            </a:pPr>
            <a:r>
              <a:rPr lang="ru-RU" dirty="0" smtClean="0"/>
              <a:t>г) византийские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214422"/>
            <a:ext cx="357190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500306"/>
            <a:ext cx="357190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5357826"/>
            <a:ext cx="357190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785794"/>
            <a:ext cx="357190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2643182"/>
            <a:ext cx="357190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4786322"/>
            <a:ext cx="357190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628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7. Что такое банк?</a:t>
            </a:r>
            <a:endParaRPr lang="ru-RU" dirty="0"/>
          </a:p>
          <a:p>
            <a:pPr>
              <a:buNone/>
            </a:pPr>
            <a:r>
              <a:rPr lang="ru-RU" dirty="0"/>
              <a:t>а) хранилище больших сумм денег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/>
              <a:t>) место работы менял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/>
              <a:t>) место торговли </a:t>
            </a:r>
            <a:r>
              <a:rPr lang="ru-RU" dirty="0" smtClean="0"/>
              <a:t>купцов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8. Что называется товаром?</a:t>
            </a:r>
            <a:endParaRPr lang="ru-RU" dirty="0"/>
          </a:p>
          <a:p>
            <a:pPr>
              <a:buNone/>
            </a:pPr>
            <a:r>
              <a:rPr lang="ru-RU" dirty="0"/>
              <a:t>а) вещь, изготовленная на продажу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/>
              <a:t>) вещь, изготовленная для собственного пользования</a:t>
            </a:r>
          </a:p>
          <a:p>
            <a:pPr>
              <a:buNone/>
            </a:pPr>
            <a:r>
              <a:rPr lang="ru-RU" dirty="0"/>
              <a:t>в) вещь, которая изготовлена для </a:t>
            </a:r>
            <a:r>
              <a:rPr lang="ru-RU" dirty="0" smtClean="0"/>
              <a:t>подарка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9. Что такое ярмарка?</a:t>
            </a:r>
            <a:endParaRPr lang="ru-RU" dirty="0"/>
          </a:p>
          <a:p>
            <a:pPr>
              <a:buNone/>
            </a:pPr>
            <a:r>
              <a:rPr lang="ru-RU" dirty="0"/>
              <a:t>а) большая площадь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/>
              <a:t>) ежегодный торг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/>
              <a:t>) место сбора </a:t>
            </a:r>
            <a:r>
              <a:rPr lang="ru-RU" dirty="0" smtClean="0"/>
              <a:t>налогов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038600" cy="591187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10. Столицей Ганзейского союза был город ...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Кельн </a:t>
            </a:r>
          </a:p>
          <a:p>
            <a:pPr>
              <a:buNone/>
            </a:pPr>
            <a:r>
              <a:rPr lang="ru-RU" dirty="0" smtClean="0"/>
              <a:t>б) Гамбург </a:t>
            </a:r>
          </a:p>
          <a:p>
            <a:pPr>
              <a:buNone/>
            </a:pPr>
            <a:r>
              <a:rPr lang="ru-RU" dirty="0" smtClean="0"/>
              <a:t>в) Бремен </a:t>
            </a:r>
          </a:p>
          <a:p>
            <a:pPr>
              <a:buNone/>
            </a:pPr>
            <a:r>
              <a:rPr lang="ru-RU" dirty="0" smtClean="0"/>
              <a:t>г) Любек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11. В средние века </a:t>
            </a:r>
            <a:r>
              <a:rPr lang="ru-RU" b="1" smtClean="0"/>
              <a:t>наиболее </a:t>
            </a:r>
            <a:r>
              <a:rPr lang="ru-RU" b="1" smtClean="0"/>
              <a:t>прибыльным </a:t>
            </a:r>
            <a:r>
              <a:rPr lang="ru-RU" b="1" dirty="0" smtClean="0"/>
              <a:t>товаром было (-и) ...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полотно </a:t>
            </a:r>
          </a:p>
          <a:p>
            <a:pPr>
              <a:buNone/>
            </a:pPr>
            <a:r>
              <a:rPr lang="ru-RU" dirty="0" smtClean="0"/>
              <a:t>б) пряности </a:t>
            </a:r>
          </a:p>
          <a:p>
            <a:pPr>
              <a:buNone/>
            </a:pPr>
            <a:r>
              <a:rPr lang="ru-RU" dirty="0" smtClean="0"/>
              <a:t>в) пенька</a:t>
            </a:r>
          </a:p>
          <a:p>
            <a:pPr>
              <a:buNone/>
            </a:pPr>
            <a:r>
              <a:rPr lang="ru-RU" dirty="0" smtClean="0"/>
              <a:t>г) мед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571480"/>
            <a:ext cx="357190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500306"/>
            <a:ext cx="357190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5357826"/>
            <a:ext cx="357190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1857364"/>
            <a:ext cx="357190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3714752"/>
            <a:ext cx="357190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591187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12. </a:t>
            </a:r>
            <a:r>
              <a:rPr lang="ru-RU" b="1" dirty="0"/>
              <a:t>Менялы давали деньги в долг под процент и таким образом становились </a:t>
            </a:r>
            <a:r>
              <a:rPr lang="ru-RU" b="1" dirty="0" smtClean="0"/>
              <a:t>...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а) ремесленниками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/>
              <a:t>) ростовщиками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/>
              <a:t>) купцами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</a:t>
            </a:r>
            <a:r>
              <a:rPr lang="ru-RU" dirty="0"/>
              <a:t>) </a:t>
            </a:r>
            <a:r>
              <a:rPr lang="ru-RU" dirty="0" smtClean="0"/>
              <a:t>феодалами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/>
              <a:t>13. </a:t>
            </a:r>
            <a:r>
              <a:rPr lang="ru-RU" b="1" dirty="0"/>
              <a:t>Предшественниками банкиров были ...</a:t>
            </a:r>
            <a:endParaRPr lang="ru-RU" dirty="0"/>
          </a:p>
          <a:p>
            <a:pPr>
              <a:buNone/>
            </a:pPr>
            <a:r>
              <a:rPr lang="ru-RU" dirty="0"/>
              <a:t>а) ростовщики и менялы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/>
              <a:t>) мастера и подмастерья</a:t>
            </a:r>
          </a:p>
          <a:p>
            <a:pPr>
              <a:buNone/>
            </a:pPr>
            <a:r>
              <a:rPr lang="ru-RU" dirty="0"/>
              <a:t>в) старшины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</a:t>
            </a:r>
            <a:r>
              <a:rPr lang="ru-RU" dirty="0"/>
              <a:t>) </a:t>
            </a:r>
            <a:r>
              <a:rPr lang="ru-RU" dirty="0" smtClean="0"/>
              <a:t>сеньоры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14. Кого называли "мешком с перцем"?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богатого дворянина </a:t>
            </a:r>
          </a:p>
          <a:p>
            <a:pPr>
              <a:buNone/>
            </a:pPr>
            <a:r>
              <a:rPr lang="ru-RU" dirty="0" smtClean="0"/>
              <a:t>б) богатого купца </a:t>
            </a:r>
          </a:p>
          <a:p>
            <a:pPr>
              <a:buNone/>
            </a:pPr>
            <a:r>
              <a:rPr lang="ru-RU" dirty="0" smtClean="0"/>
              <a:t>в) богатого ремесленника </a:t>
            </a:r>
          </a:p>
          <a:p>
            <a:pPr>
              <a:buNone/>
            </a:pPr>
            <a:r>
              <a:rPr lang="ru-RU" dirty="0" smtClean="0"/>
              <a:t>г) богатого крестьянина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15. Рынок, регулярно организуемый в определенное время и в определенном месте, назывался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торговые ряды </a:t>
            </a:r>
          </a:p>
          <a:p>
            <a:pPr>
              <a:buNone/>
            </a:pPr>
            <a:r>
              <a:rPr lang="ru-RU" dirty="0" smtClean="0"/>
              <a:t>б) ярмарка </a:t>
            </a:r>
          </a:p>
          <a:p>
            <a:pPr>
              <a:buNone/>
            </a:pPr>
            <a:r>
              <a:rPr lang="ru-RU" dirty="0" smtClean="0"/>
              <a:t>в) миракль </a:t>
            </a:r>
          </a:p>
          <a:p>
            <a:pPr>
              <a:buNone/>
            </a:pPr>
            <a:r>
              <a:rPr lang="ru-RU" dirty="0" smtClean="0"/>
              <a:t>г) мистерия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928802"/>
            <a:ext cx="357190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071942"/>
            <a:ext cx="357190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1357298"/>
            <a:ext cx="357190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3438" y="4714884"/>
            <a:ext cx="357190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Торговля в средние века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072074"/>
            <a:ext cx="2986086" cy="5667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Параграф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388" y="42860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FE1E1E-4AB6-4514-AD78-7740B1369DC0}" type="datetime1">
              <a:rPr lang="ru-RU" smtClean="0"/>
              <a:pPr/>
              <a:t>08.03.2016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Повторение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натуральное хозяйство?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???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Докажите, что торговля разрушала натуральный характер хозяйства и способствовала развитию рыночных отношений?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возникла поговорка «Что с воза упало, то пропало»?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чем состояли трудности и опасности деятельности купца в Средние века?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Словарная работа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Объясните понятие «гильдия».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общего между такими понятиями как «цех» и «гильдия»?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 картой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Проследите по карте направления важнейших торговых путей средневековья.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Кого в средние века называли»мешок  перца»? Почему?</a:t>
            </a:r>
            <a:endParaRPr lang="ru-RU" dirty="0"/>
          </a:p>
        </p:txBody>
      </p:sp>
      <p:pic>
        <p:nvPicPr>
          <p:cNvPr id="17410" name="Picture 2" descr="http://images.aif.ru/005/973/0d1f88f1a12ec51f6040521528390a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14686"/>
            <a:ext cx="3406569" cy="2262175"/>
          </a:xfrm>
          <a:prstGeom prst="rect">
            <a:avLst/>
          </a:prstGeom>
          <a:noFill/>
        </p:spPr>
      </p:pic>
      <p:pic>
        <p:nvPicPr>
          <p:cNvPr id="17412" name="Picture 4" descr="http://vseknigi.co/sites/default/files/book_covers/1001394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182"/>
            <a:ext cx="2529749" cy="35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Ганза</a:t>
            </a:r>
          </a:p>
          <a:p>
            <a:r>
              <a:rPr lang="ru-RU" dirty="0" smtClean="0"/>
              <a:t>Фактория</a:t>
            </a:r>
          </a:p>
          <a:p>
            <a:r>
              <a:rPr lang="ru-RU" dirty="0" smtClean="0"/>
              <a:t>Ярмарка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632</Words>
  <Application>Microsoft Office PowerPoint</Application>
  <PresentationFormat>Экран (4:3)</PresentationFormat>
  <Paragraphs>138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Торговля в средние века</vt:lpstr>
      <vt:lpstr>Повторение </vt:lpstr>
      <vt:lpstr>???</vt:lpstr>
      <vt:lpstr>Вопросы</vt:lpstr>
      <vt:lpstr>Словарная работа</vt:lpstr>
      <vt:lpstr>Работа с картой</vt:lpstr>
      <vt:lpstr>Вопрос</vt:lpstr>
      <vt:lpstr>Словарная работа</vt:lpstr>
      <vt:lpstr>Анализ картин</vt:lpstr>
      <vt:lpstr>Анализ картин</vt:lpstr>
      <vt:lpstr>Словарная работа</vt:lpstr>
      <vt:lpstr>Задание</vt:lpstr>
      <vt:lpstr>Задание</vt:lpstr>
      <vt:lpstr>Вопросы</vt:lpstr>
      <vt:lpstr>???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Торговля в средние века</dc:title>
  <dc:creator>User</dc:creator>
  <cp:lastModifiedBy>User</cp:lastModifiedBy>
  <cp:revision>33</cp:revision>
  <dcterms:created xsi:type="dcterms:W3CDTF">2016-03-08T11:23:51Z</dcterms:created>
  <dcterms:modified xsi:type="dcterms:W3CDTF">2016-03-08T12:42:00Z</dcterms:modified>
</cp:coreProperties>
</file>