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77" r:id="rId5"/>
    <p:sldId id="260" r:id="rId6"/>
    <p:sldId id="265" r:id="rId7"/>
    <p:sldId id="261" r:id="rId8"/>
    <p:sldId id="269" r:id="rId9"/>
    <p:sldId id="278" r:id="rId10"/>
    <p:sldId id="281" r:id="rId11"/>
    <p:sldId id="272" r:id="rId12"/>
    <p:sldId id="276" r:id="rId13"/>
    <p:sldId id="275" r:id="rId14"/>
    <p:sldId id="262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23503E-EC22-4B5E-A1F1-02A4C1ABD22C}" type="datetimeFigureOut">
              <a:rPr lang="ru-RU" smtClean="0"/>
              <a:t>14.04.2014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6D4BE-4963-49E6-A66E-64294640E8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</p:spPr>
        <p:txBody>
          <a:bodyPr wrap="none" anchor="ctr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434-1855-402C-A5C7-44DD8359466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C8C7B7-E79E-4968-92C7-4FBE3C921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434-1855-402C-A5C7-44DD8359466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7B7-E79E-4968-92C7-4FBE3C921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434-1855-402C-A5C7-44DD8359466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7B7-E79E-4968-92C7-4FBE3C921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676275"/>
            <a:ext cx="7124700" cy="923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009650" y="1806575"/>
            <a:ext cx="3486150" cy="4052888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806575"/>
            <a:ext cx="3486150" cy="405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CC9C4-8ECA-4677-A454-BA82C5B42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434-1855-402C-A5C7-44DD8359466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1C8C7B7-E79E-4968-92C7-4FBE3C921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434-1855-402C-A5C7-44DD8359466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7B7-E79E-4968-92C7-4FBE3C921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434-1855-402C-A5C7-44DD8359466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7B7-E79E-4968-92C7-4FBE3C921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434-1855-402C-A5C7-44DD8359466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1C8C7B7-E79E-4968-92C7-4FBE3C921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434-1855-402C-A5C7-44DD8359466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7B7-E79E-4968-92C7-4FBE3C921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434-1855-402C-A5C7-44DD8359466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7B7-E79E-4968-92C7-4FBE3C921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434-1855-402C-A5C7-44DD8359466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7B7-E79E-4968-92C7-4FBE3C9218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4D434-1855-402C-A5C7-44DD8359466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8C7B7-E79E-4968-92C7-4FBE3C921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A4D434-1855-402C-A5C7-44DD8359466B}" type="datetimeFigureOut">
              <a:rPr lang="ru-RU" smtClean="0"/>
              <a:pPr/>
              <a:t>14.04.2014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C8C7B7-E79E-4968-92C7-4FBE3C9218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tarologiay.ru/wp-content/uploads/2011/02/02286.jpg.jpe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user\&#1056;&#1072;&#1073;&#1086;&#1095;&#1080;&#1081;%20&#1089;&#1090;&#1086;&#1083;\04.%20Track%204.mp3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« Мама, научи меня говорить!»</a:t>
            </a:r>
            <a:endParaRPr lang="ru-RU" b="1" i="1" dirty="0"/>
          </a:p>
        </p:txBody>
      </p:sp>
      <p:pic>
        <p:nvPicPr>
          <p:cNvPr id="48130" name="Picture 2" descr="http://s61.radikal.ru/i174/1004/ad/d5c1c0362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191250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Удивительный пластилин</a:t>
            </a:r>
            <a:endParaRPr lang="ru-RU" dirty="0"/>
          </a:p>
        </p:txBody>
      </p:sp>
      <p:pic>
        <p:nvPicPr>
          <p:cNvPr id="5" name="Содержимое 4" descr="000000085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1643050"/>
            <a:ext cx="3714750" cy="3929090"/>
          </a:xfrm>
        </p:spPr>
      </p:pic>
      <p:pic>
        <p:nvPicPr>
          <p:cNvPr id="6" name="Рисунок 4" descr="PICT510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4071966" cy="389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71438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19459" name="Текст 2"/>
          <p:cNvSpPr>
            <a:spLocks noGrp="1"/>
          </p:cNvSpPr>
          <p:nvPr>
            <p:ph type="body" idx="2"/>
          </p:nvPr>
        </p:nvSpPr>
        <p:spPr>
          <a:xfrm>
            <a:off x="214313" y="142875"/>
            <a:ext cx="4214812" cy="6172200"/>
          </a:xfrm>
        </p:spPr>
        <p:txBody>
          <a:bodyPr/>
          <a:lstStyle/>
          <a:p>
            <a:r>
              <a:rPr lang="ru-RU" sz="2400" b="1" smtClean="0"/>
              <a:t>Мягкие игрушки, игрушки, надевающиеся на руку (варежка) и на палец (пальчиковые игрушки):</a:t>
            </a:r>
          </a:p>
          <a:p>
            <a:r>
              <a:rPr lang="ru-RU" sz="2400" smtClean="0"/>
              <a:t>развивают</a:t>
            </a:r>
            <a:r>
              <a:rPr lang="ru-RU" sz="3200" smtClean="0"/>
              <a:t> </a:t>
            </a:r>
            <a:r>
              <a:rPr lang="ru-RU" sz="2400" smtClean="0"/>
              <a:t>моторику, интонацию голоса, звукоподражательные навыки.</a:t>
            </a:r>
          </a:p>
          <a:p>
            <a:r>
              <a:rPr lang="ru-RU" sz="2400" smtClean="0"/>
              <a:t>Используются для </a:t>
            </a:r>
            <a:r>
              <a:rPr lang="ru-RU" sz="2400" smtClean="0">
                <a:latin typeface="Arial" charset="0"/>
              </a:rPr>
              <a:t>проигрывания</a:t>
            </a:r>
            <a:r>
              <a:rPr lang="ru-RU" sz="2400" smtClean="0"/>
              <a:t> знакомых сказок</a:t>
            </a:r>
            <a:r>
              <a:rPr lang="ru-RU" sz="2400" smtClean="0">
                <a:latin typeface="Arial" charset="0"/>
              </a:rPr>
              <a:t>.</a:t>
            </a:r>
            <a:endParaRPr lang="ru-RU" sz="3200" smtClean="0">
              <a:latin typeface="Arial" charset="0"/>
            </a:endParaRPr>
          </a:p>
        </p:txBody>
      </p:sp>
      <p:pic>
        <p:nvPicPr>
          <p:cNvPr id="19460" name="Содержимое 4" descr="1266833024_75603598_3-----12668330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357188"/>
            <a:ext cx="4143375" cy="3111500"/>
          </a:xfrm>
        </p:spPr>
      </p:pic>
      <p:pic>
        <p:nvPicPr>
          <p:cNvPr id="19461" name="Рисунок 4" descr="50380_en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643314"/>
            <a:ext cx="400050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287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0" dirty="0" smtClean="0">
                <a:solidFill>
                  <a:schemeClr val="tx1"/>
                </a:solidFill>
                <a:effectLst/>
              </a:rPr>
              <a:t>Игрушки и предметы из различных материалов – </a:t>
            </a:r>
            <a:r>
              <a:rPr lang="ru-RU" sz="2400" b="0" dirty="0" smtClean="0">
                <a:solidFill>
                  <a:schemeClr val="tx1"/>
                </a:solidFill>
                <a:effectLst/>
              </a:rPr>
              <a:t>деревянные, пластмассовые, меховые, тканевые, вязаные, металлические и т.д.</a:t>
            </a:r>
            <a:endParaRPr lang="ru-RU" sz="32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3555" name="Содержимое 4" descr="14747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714500"/>
            <a:ext cx="2166937" cy="2166938"/>
          </a:xfrm>
        </p:spPr>
      </p:pic>
      <p:sp>
        <p:nvSpPr>
          <p:cNvPr id="23556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643063"/>
            <a:ext cx="4038600" cy="4718050"/>
          </a:xfrm>
        </p:spPr>
        <p:txBody>
          <a:bodyPr>
            <a:normAutofit lnSpcReduction="10000"/>
          </a:bodyPr>
          <a:lstStyle/>
          <a:p>
            <a:r>
              <a:rPr lang="ru-RU" sz="2000" smtClean="0"/>
              <a:t>Обогащают  словарный запас (активный и пассивный) словами-названиями предметов и их частей, признаков.</a:t>
            </a:r>
          </a:p>
          <a:p>
            <a:r>
              <a:rPr lang="ru-RU" sz="2000" smtClean="0"/>
              <a:t>Игры: «Чудесный мешочек», «Узнай игрушку по описанию»</a:t>
            </a:r>
            <a:r>
              <a:rPr lang="ru-RU" sz="2400" smtClean="0"/>
              <a:t>("</a:t>
            </a:r>
            <a:r>
              <a:rPr lang="ru-RU" sz="1800" smtClean="0"/>
              <a:t>Это мягкая игрушка. Она серая. Хвостик короткий, а уши длинные. Любит морковку, прыгает ловко</a:t>
            </a:r>
            <a:r>
              <a:rPr lang="ru-RU" sz="2400" smtClean="0"/>
              <a:t>» - </a:t>
            </a:r>
            <a:r>
              <a:rPr lang="ru-RU" sz="2000" smtClean="0"/>
              <a:t>Зайчик), </a:t>
            </a:r>
            <a:r>
              <a:rPr lang="ru-RU" sz="2400" smtClean="0"/>
              <a:t>«Назови части целого»(</a:t>
            </a:r>
            <a:r>
              <a:rPr lang="ru-RU" sz="1800" smtClean="0"/>
              <a:t>кот - туловище, голова, лапы, когти, хвост, нос, уши, глаза, усы).</a:t>
            </a:r>
          </a:p>
        </p:txBody>
      </p:sp>
      <p:pic>
        <p:nvPicPr>
          <p:cNvPr id="23557" name="Рисунок 5" descr="aa36c8507e0fc03ab05e3efe313223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357438"/>
            <a:ext cx="22733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7" descr="aurora_103_0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714875"/>
            <a:ext cx="3071813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/>
          </p:cNvSpPr>
          <p:nvPr>
            <p:ph type="body" idx="4294967295"/>
          </p:nvPr>
        </p:nvSpPr>
        <p:spPr>
          <a:xfrm>
            <a:off x="3059113" y="1341438"/>
            <a:ext cx="5627687" cy="55165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1800" dirty="0" smtClean="0"/>
              <a:t>Несколько способов использования детского лото для развития речи:</a:t>
            </a:r>
          </a:p>
          <a:p>
            <a:pPr>
              <a:lnSpc>
                <a:spcPct val="90000"/>
              </a:lnSpc>
            </a:pPr>
            <a:r>
              <a:rPr lang="ru-RU" sz="2100" dirty="0" smtClean="0">
                <a:latin typeface="Arial" charset="0"/>
              </a:rPr>
              <a:t>Проговаривать названия картинок четко и внятно.</a:t>
            </a:r>
            <a:r>
              <a:rPr lang="ru-RU" sz="2100" dirty="0" smtClean="0"/>
              <a:t> </a:t>
            </a:r>
            <a:endParaRPr lang="ru-RU" sz="21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100" dirty="0" smtClean="0">
                <a:latin typeface="Arial" charset="0"/>
              </a:rPr>
              <a:t>Когда картинка закрывается, отрабатывать окончания Родительного падежа:  </a:t>
            </a:r>
            <a:r>
              <a:rPr lang="ru-RU" sz="2100" i="1" dirty="0" smtClean="0">
                <a:latin typeface="Arial" charset="0"/>
              </a:rPr>
              <a:t>был мяч – нет мяча</a:t>
            </a:r>
          </a:p>
          <a:p>
            <a:pPr>
              <a:lnSpc>
                <a:spcPct val="90000"/>
              </a:lnSpc>
            </a:pPr>
            <a:r>
              <a:rPr lang="ru-RU" sz="2100" i="1" dirty="0" smtClean="0">
                <a:latin typeface="Arial" charset="0"/>
              </a:rPr>
              <a:t>Когда все картинки уже закрыты – вспомните их и назовите: развитие памяти</a:t>
            </a:r>
            <a:r>
              <a:rPr lang="ru-RU" sz="2100" dirty="0" smtClean="0"/>
              <a:t> </a:t>
            </a:r>
            <a:endParaRPr lang="ru-RU" sz="21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100" dirty="0" smtClean="0">
                <a:latin typeface="Arial" charset="0"/>
              </a:rPr>
              <a:t>Назови каждое слово на твоей картинке ласково:  м</a:t>
            </a:r>
            <a:r>
              <a:rPr lang="ru-RU" sz="2100" i="1" dirty="0" smtClean="0">
                <a:latin typeface="Arial" charset="0"/>
              </a:rPr>
              <a:t>ячик, белочка</a:t>
            </a:r>
          </a:p>
          <a:p>
            <a:pPr>
              <a:lnSpc>
                <a:spcPct val="90000"/>
              </a:lnSpc>
            </a:pPr>
            <a:r>
              <a:rPr lang="ru-RU" sz="2100" i="1" dirty="0" smtClean="0">
                <a:latin typeface="Arial" charset="0"/>
              </a:rPr>
              <a:t>Назови два-три действия, связанных с картинкой: прыгает, скачет, катится</a:t>
            </a:r>
          </a:p>
          <a:p>
            <a:pPr>
              <a:lnSpc>
                <a:spcPct val="90000"/>
              </a:lnSpc>
            </a:pPr>
            <a:r>
              <a:rPr lang="ru-RU" sz="2100" i="1" dirty="0" smtClean="0">
                <a:latin typeface="Arial" charset="0"/>
              </a:rPr>
              <a:t>Назовите 2-3 признака предмета, изображенного на картинке: круглый, красный, резиновый.</a:t>
            </a:r>
          </a:p>
          <a:p>
            <a:pPr>
              <a:lnSpc>
                <a:spcPct val="90000"/>
              </a:lnSpc>
            </a:pPr>
            <a:endParaRPr lang="ru-RU" sz="2100" i="1" dirty="0" smtClean="0">
              <a:latin typeface="Arial" charset="0"/>
            </a:endParaRPr>
          </a:p>
        </p:txBody>
      </p:sp>
      <p:pic>
        <p:nvPicPr>
          <p:cNvPr id="24579" name="Содержимое 4" descr="http://tarologiay.ru/wp-content/uploads/2011/02/02286.jpg-261x300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4786313"/>
            <a:ext cx="3143250" cy="2071687"/>
          </a:xfrm>
        </p:spPr>
      </p:pic>
      <p:sp>
        <p:nvSpPr>
          <p:cNvPr id="24580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500063" y="0"/>
            <a:ext cx="8229600" cy="15573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Детское лото и другие настольно-печатные игры</a:t>
            </a:r>
            <a: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Закрывая картинки на листе маленькими карточками, можно одновременно преследовать несколько дидактических целей. Итак,</a:t>
            </a:r>
            <a:br>
              <a:rPr lang="ru-RU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sz="2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4581" name="Рисунок 4" descr="1743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33253">
            <a:off x="1209675" y="3060700"/>
            <a:ext cx="18573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 descr="Bol'shie_i_malen'kie_en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269292">
            <a:off x="196850" y="1489075"/>
            <a:ext cx="1785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  <p:bldP spid="245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« Связующая нить»</a:t>
            </a:r>
            <a:endParaRPr lang="ru-RU" dirty="0"/>
          </a:p>
        </p:txBody>
      </p:sp>
      <p:pic>
        <p:nvPicPr>
          <p:cNvPr id="57348" name="Picture 4" descr="http://photographers.com.ua/thumbnails/pictures/2149/800xmash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28736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3575" y="6157913"/>
            <a:ext cx="4016375" cy="501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60350"/>
            <a:ext cx="439261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6165850"/>
            <a:ext cx="439261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88913"/>
            <a:ext cx="4392612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79" name="WordArt 7"/>
          <p:cNvSpPr>
            <a:spLocks noChangeArrowheads="1" noChangeShapeType="1" noTextEdit="1"/>
          </p:cNvSpPr>
          <p:nvPr/>
        </p:nvSpPr>
        <p:spPr bwMode="auto">
          <a:xfrm rot="-780000">
            <a:off x="1284962" y="2364529"/>
            <a:ext cx="3997325" cy="10826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20648"/>
                <a:gd name="adj2" fmla="val 1056"/>
              </a:avLst>
            </a:prstTxWarp>
          </a:bodyPr>
          <a:lstStyle/>
          <a:p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966" dir="2700000" algn="ctr" rotWithShape="0">
                    <a:srgbClr val="C0C0C0">
                      <a:alpha val="80011"/>
                    </a:srgbClr>
                  </a:outerShdw>
                </a:effectLst>
                <a:latin typeface="Monotype Corsiva"/>
              </a:rPr>
              <a:t>Синяя птица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effectLst>
                <a:outerShdw dist="53966" dir="2700000" algn="ctr" rotWithShape="0">
                  <a:srgbClr val="C0C0C0">
                    <a:alpha val="80011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7" y="357166"/>
            <a:ext cx="2195513" cy="2155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1042988" y="1304925"/>
            <a:ext cx="6575425" cy="26638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  <a:scene3d>
              <a:camera prst="legacyPerspectiveBottom"/>
              <a:lightRig rig="legacyFlat2" dir="t"/>
            </a:scene3d>
            <a:sp3d extrusionH="887400" prstMaterial="legacyMatte">
              <a:extrusionClr>
                <a:srgbClr val="383F7E"/>
              </a:extrusionClr>
            </a:sp3d>
          </a:bodyPr>
          <a:lstStyle/>
          <a:p>
            <a:r>
              <a:rPr lang="ru-RU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BFA"/>
                    </a:gs>
                    <a:gs pos="100000">
                      <a:srgbClr val="5E9EFF"/>
                    </a:gs>
                  </a:gsLst>
                  <a:lin ang="5400000" scaled="1"/>
                </a:gradFill>
                <a:latin typeface="Arial"/>
                <a:cs typeface="Arial"/>
              </a:rPr>
              <a:t>СПАСИБО ЗА ВНИМАНИЕ!</a:t>
            </a:r>
          </a:p>
        </p:txBody>
      </p:sp>
      <p:pic>
        <p:nvPicPr>
          <p:cNvPr id="28682" name="Picture 10" descr="blest1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7466012" y="1390651"/>
            <a:ext cx="28797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blest1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7105650" y="4414838"/>
            <a:ext cx="3600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2" descr="blest1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1346200" y="1714501"/>
            <a:ext cx="3527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3" descr="blest15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5400000">
            <a:off x="-1216819" y="4825207"/>
            <a:ext cx="32686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04. Track 4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02798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stat21.privet.ru/lr/0c2b7cd5a8827caf372480a4aed3d2c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3000372"/>
            <a:ext cx="4467225" cy="34575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140" fill="hold"/>
                                        <p:tgtEl>
                                          <p:spTgt spid="286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« Нарисуй цветочек»</a:t>
            </a:r>
            <a:endParaRPr lang="ru-RU" dirty="0"/>
          </a:p>
        </p:txBody>
      </p:sp>
      <p:pic>
        <p:nvPicPr>
          <p:cNvPr id="51204" name="Picture 4" descr="http://stat17.privet.ru/lr/0a08cf1ec43a935b6ad881c2ecc87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57298"/>
            <a:ext cx="6191250" cy="4648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Мое Солнышко»</a:t>
            </a:r>
            <a:endParaRPr lang="ru-RU" dirty="0"/>
          </a:p>
        </p:txBody>
      </p:sp>
      <p:pic>
        <p:nvPicPr>
          <p:cNvPr id="52228" name="Picture 4" descr="http://stat16.privet.ru/lr/0b01ef5bfe217ebda85514adce773fc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928670"/>
            <a:ext cx="5214942" cy="5476870"/>
          </a:xfrm>
          <a:prstGeom prst="rect">
            <a:avLst/>
          </a:prstGeom>
          <a:noFill/>
        </p:spPr>
      </p:pic>
      <p:pic>
        <p:nvPicPr>
          <p:cNvPr id="52230" name="Picture 6" descr="http://img1.imagehousing.com/47/380378862b7677b7434845188b7724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57364"/>
            <a:ext cx="3786214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Речевое развитие детей  3- 4 лет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b="1" i="1" dirty="0" smtClean="0"/>
              <a:t>Детство – важнейший период человеческой жизни, не подготовка к будущей жизни, а настоящая, яркая, самобытная жизнь.</a:t>
            </a:r>
          </a:p>
          <a:p>
            <a:r>
              <a:rPr lang="ru-RU" sz="1800" b="1" i="1" dirty="0" smtClean="0"/>
              <a:t>И от того , как прошло его детство, кто держал его за руку,  что вошло в его разум и сердце из окружающего мира, от этого в решающей степени зависит , каким человеком станет сегодняшний малыш.</a:t>
            </a:r>
          </a:p>
          <a:p>
            <a:r>
              <a:rPr lang="ru-RU" sz="1800" b="1" i="1" dirty="0" smtClean="0"/>
              <a:t>      А. В. Сухомлинский</a:t>
            </a:r>
            <a:endParaRPr lang="ru-RU" sz="1800" b="1" i="1" dirty="0"/>
          </a:p>
        </p:txBody>
      </p:sp>
      <p:pic>
        <p:nvPicPr>
          <p:cNvPr id="6" name="Picture 8" descr="r2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071678"/>
            <a:ext cx="3143272" cy="336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               Вторая младшая группа</a:t>
            </a:r>
            <a:br>
              <a:rPr lang="ru-RU" b="1" dirty="0" smtClean="0"/>
            </a:br>
            <a:r>
              <a:rPr lang="ru-RU" dirty="0" smtClean="0"/>
              <a:t>                            </a:t>
            </a:r>
            <a:r>
              <a:rPr lang="ru-RU" sz="2400" dirty="0" smtClean="0"/>
              <a:t>(дети от 3 до 4 лет)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500174"/>
            <a:ext cx="4786346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Звукопроизношение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Дети 3-4 лет часто один и тот же звук могут произносить то правильно, то неправильно (или даже пропускать его). Часто твёрдые согласные заменяются на мягкие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Нередко они переставляют в словах звуки и слоги, а при произнесении сочетания согласных один из звуков пропускают или произносят неправильно (при этом каждый звук в отдельности произносят верно).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У некоторых детей наблюдается сокращение слов.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Трехлетние малыши часто заменяют звуки «Р» и «Л» более мягкими звуками «ЛЬ», «Й». </a:t>
            </a:r>
          </a:p>
        </p:txBody>
      </p:sp>
      <p:pic>
        <p:nvPicPr>
          <p:cNvPr id="5" name="Picture 92" descr="&amp;Pcy;&amp;scy;&amp;icy;&amp;khcy;&amp;ocy;&amp;lcy;&amp;ocy;&amp;gcy;&amp;icy;&amp;chcy;&amp;iecy;&amp;scy;&amp;kcy;&amp;icy;&amp;iecy; &amp;ocy;&amp;scy;&amp;ocy;&amp;bcy;&amp;iecy;&amp;ncy;&amp;ncy;&amp;ocy;&amp;scy;&amp;tcy;&amp;icy; &amp;dcy;&amp;iecy;&amp;tcy;&amp;iecy;&amp;jcy; 3-4 &amp;lcy;&amp;iecy;&amp;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928802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60350"/>
            <a:ext cx="8229600" cy="86518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Звукопроизношение: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12875"/>
            <a:ext cx="8229600" cy="5256213"/>
          </a:xfrm>
        </p:spPr>
        <p:txBody>
          <a:bodyPr/>
          <a:lstStyle/>
          <a:p>
            <a:r>
              <a:rPr lang="ru-RU" sz="2000" b="1" dirty="0" smtClean="0">
                <a:latin typeface="Arial" charset="0"/>
              </a:rPr>
              <a:t>Твёрдые согласные могут произноситься смягчённо («</a:t>
            </a:r>
            <a:r>
              <a:rPr lang="ru-RU" sz="2000" b="1" dirty="0" err="1" smtClean="0">
                <a:latin typeface="Arial" charset="0"/>
              </a:rPr>
              <a:t>лёзецька</a:t>
            </a:r>
            <a:r>
              <a:rPr lang="ru-RU" sz="2000" b="1" dirty="0" smtClean="0">
                <a:latin typeface="Arial" charset="0"/>
              </a:rPr>
              <a:t>» вместо «ложечка»)</a:t>
            </a:r>
          </a:p>
          <a:p>
            <a:r>
              <a:rPr lang="ru-RU" sz="2000" b="1" dirty="0" smtClean="0">
                <a:latin typeface="Arial" charset="0"/>
              </a:rPr>
              <a:t>Свистящие звуки – С,З,Ц - произносятся недостаточно чётко, пропускаются(«абака» вместо «собака»), заменяются: С=Ф(</a:t>
            </a:r>
            <a:r>
              <a:rPr lang="ru-RU" sz="2000" b="1" dirty="0" err="1" smtClean="0">
                <a:latin typeface="Arial" charset="0"/>
              </a:rPr>
              <a:t>фобака-собака</a:t>
            </a:r>
            <a:r>
              <a:rPr lang="ru-RU" sz="2000" b="1" dirty="0" smtClean="0">
                <a:latin typeface="Arial" charset="0"/>
              </a:rPr>
              <a:t>), З=В(</a:t>
            </a:r>
            <a:r>
              <a:rPr lang="ru-RU" sz="2000" b="1" dirty="0" err="1" smtClean="0">
                <a:latin typeface="Arial" charset="0"/>
              </a:rPr>
              <a:t>вамок-замок</a:t>
            </a:r>
            <a:r>
              <a:rPr lang="ru-RU" sz="2000" b="1" dirty="0" smtClean="0">
                <a:latin typeface="Arial" charset="0"/>
              </a:rPr>
              <a:t>), Ц=Ф(</a:t>
            </a:r>
            <a:r>
              <a:rPr lang="ru-RU" sz="2000" b="1" dirty="0" err="1" smtClean="0">
                <a:latin typeface="Arial" charset="0"/>
              </a:rPr>
              <a:t>фыплёнок-цыплёнок</a:t>
            </a:r>
            <a:r>
              <a:rPr lang="ru-RU" sz="2000" b="1" dirty="0" smtClean="0">
                <a:latin typeface="Arial" charset="0"/>
              </a:rPr>
              <a:t>), С=Т(</a:t>
            </a:r>
            <a:r>
              <a:rPr lang="ru-RU" sz="2000" b="1" dirty="0" err="1" smtClean="0">
                <a:latin typeface="Arial" charset="0"/>
              </a:rPr>
              <a:t>тобака-собака</a:t>
            </a:r>
            <a:r>
              <a:rPr lang="ru-RU" sz="2000" b="1" dirty="0" smtClean="0">
                <a:latin typeface="Arial" charset="0"/>
              </a:rPr>
              <a:t>), З=Д(</a:t>
            </a:r>
            <a:r>
              <a:rPr lang="ru-RU" sz="2000" b="1" dirty="0" err="1" smtClean="0">
                <a:latin typeface="Arial" charset="0"/>
              </a:rPr>
              <a:t>дамок-замок</a:t>
            </a:r>
            <a:r>
              <a:rPr lang="ru-RU" sz="2000" b="1" dirty="0" smtClean="0">
                <a:latin typeface="Arial" charset="0"/>
              </a:rPr>
              <a:t>), Ц=Т(</a:t>
            </a:r>
            <a:r>
              <a:rPr lang="ru-RU" sz="2000" b="1" dirty="0" err="1" smtClean="0">
                <a:latin typeface="Arial" charset="0"/>
              </a:rPr>
              <a:t>тветок-цветок</a:t>
            </a:r>
            <a:r>
              <a:rPr lang="ru-RU" sz="2000" b="1" dirty="0" smtClean="0">
                <a:latin typeface="Arial" charset="0"/>
              </a:rPr>
              <a:t>).</a:t>
            </a:r>
          </a:p>
          <a:p>
            <a:r>
              <a:rPr lang="ru-RU" sz="2000" b="1" dirty="0" smtClean="0">
                <a:latin typeface="Arial" charset="0"/>
              </a:rPr>
              <a:t>Шипящие звуки – Ш,Ж,Щ – пропускаются(</a:t>
            </a:r>
            <a:r>
              <a:rPr lang="ru-RU" sz="2000" b="1" dirty="0" err="1" smtClean="0">
                <a:latin typeface="Arial" charset="0"/>
              </a:rPr>
              <a:t>апка-шапка</a:t>
            </a:r>
            <a:r>
              <a:rPr lang="ru-RU" sz="2000" b="1" dirty="0" smtClean="0">
                <a:latin typeface="Arial" charset="0"/>
              </a:rPr>
              <a:t>), заменяются: Ш=С,Ф(сапка, </a:t>
            </a:r>
            <a:r>
              <a:rPr lang="ru-RU" sz="2000" b="1" dirty="0" err="1" smtClean="0">
                <a:latin typeface="Arial" charset="0"/>
              </a:rPr>
              <a:t>фапка-шапка</a:t>
            </a:r>
            <a:r>
              <a:rPr lang="ru-RU" sz="2000" b="1" dirty="0" smtClean="0">
                <a:latin typeface="Arial" charset="0"/>
              </a:rPr>
              <a:t>), Ж=З,В(</a:t>
            </a:r>
            <a:r>
              <a:rPr lang="ru-RU" sz="2000" b="1" dirty="0" err="1" smtClean="0">
                <a:latin typeface="Arial" charset="0"/>
              </a:rPr>
              <a:t>зук,вук-жук</a:t>
            </a:r>
            <a:r>
              <a:rPr lang="ru-RU" sz="2000" b="1" dirty="0" smtClean="0">
                <a:latin typeface="Arial" charset="0"/>
              </a:rPr>
              <a:t>), Ч=Ц,ТЬ(</a:t>
            </a:r>
            <a:r>
              <a:rPr lang="ru-RU" sz="2000" b="1" dirty="0" err="1" smtClean="0">
                <a:latin typeface="Arial" charset="0"/>
              </a:rPr>
              <a:t>оцки,отьки-очки</a:t>
            </a:r>
            <a:r>
              <a:rPr lang="ru-RU" sz="2000" b="1" dirty="0" smtClean="0">
                <a:latin typeface="Arial" charset="0"/>
              </a:rPr>
              <a:t>), Щ=СЬ,ТЬ(</a:t>
            </a:r>
            <a:r>
              <a:rPr lang="ru-RU" sz="2000" b="1" dirty="0" err="1" smtClean="0">
                <a:latin typeface="Arial" charset="0"/>
              </a:rPr>
              <a:t>сётка,тётка-щётка</a:t>
            </a:r>
            <a:r>
              <a:rPr lang="ru-RU" sz="2000" b="1" dirty="0" smtClean="0">
                <a:latin typeface="Arial" charset="0"/>
              </a:rPr>
              <a:t>)</a:t>
            </a:r>
          </a:p>
          <a:p>
            <a:r>
              <a:rPr lang="ru-RU" sz="2000" b="1" dirty="0" smtClean="0">
                <a:latin typeface="Arial" charset="0"/>
              </a:rPr>
              <a:t>Звуки Л и Р пропускаются(</a:t>
            </a:r>
            <a:r>
              <a:rPr lang="ru-RU" sz="2000" b="1" dirty="0" err="1" smtClean="0">
                <a:latin typeface="Arial" charset="0"/>
              </a:rPr>
              <a:t>ампа-лампа</a:t>
            </a:r>
            <a:r>
              <a:rPr lang="ru-RU" sz="2000" b="1" dirty="0" smtClean="0">
                <a:latin typeface="Arial" charset="0"/>
              </a:rPr>
              <a:t>, </a:t>
            </a:r>
            <a:r>
              <a:rPr lang="ru-RU" sz="2000" b="1" dirty="0" err="1" smtClean="0">
                <a:latin typeface="Arial" charset="0"/>
              </a:rPr>
              <a:t>ука-рука</a:t>
            </a:r>
            <a:r>
              <a:rPr lang="ru-RU" sz="2000" b="1" dirty="0" smtClean="0">
                <a:latin typeface="Arial" charset="0"/>
              </a:rPr>
              <a:t>), заменяются на ЛЬ(</a:t>
            </a:r>
            <a:r>
              <a:rPr lang="ru-RU" sz="2000" b="1" dirty="0" err="1" smtClean="0">
                <a:latin typeface="Arial" charset="0"/>
              </a:rPr>
              <a:t>люка-рука</a:t>
            </a:r>
            <a:r>
              <a:rPr lang="ru-RU" sz="2000" b="1" dirty="0" smtClean="0">
                <a:latin typeface="Arial" charset="0"/>
              </a:rPr>
              <a:t>),на Й(</a:t>
            </a:r>
            <a:r>
              <a:rPr lang="ru-RU" sz="2000" b="1" dirty="0" err="1" smtClean="0">
                <a:latin typeface="Arial" charset="0"/>
              </a:rPr>
              <a:t>юка-рука</a:t>
            </a:r>
            <a:r>
              <a:rPr lang="ru-RU" sz="2000" b="1" dirty="0" smtClean="0">
                <a:latin typeface="Arial" charset="0"/>
              </a:rPr>
              <a:t>)</a:t>
            </a:r>
          </a:p>
          <a:p>
            <a:r>
              <a:rPr lang="ru-RU" sz="2000" b="1" dirty="0" smtClean="0">
                <a:latin typeface="Arial" charset="0"/>
              </a:rPr>
              <a:t>В словах из 4-5 слогов пропускают слоги, звуки, переставляют их (</a:t>
            </a:r>
            <a:r>
              <a:rPr lang="ru-RU" sz="2000" b="1" dirty="0" err="1" smtClean="0">
                <a:latin typeface="Arial" charset="0"/>
              </a:rPr>
              <a:t>тематура=температура</a:t>
            </a:r>
            <a:r>
              <a:rPr lang="ru-RU" sz="2000" b="1" dirty="0" smtClean="0"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               Средняя группа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     (дети от 4 до 5 лет)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571612"/>
            <a:ext cx="4857784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/>
              <a:t>Звукопроизношение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У детей 4-5 лет, как правило, появляется устойчивый отдельный звук «Р», но он еще недостаточно автоматизирован в речи и часто в словах заменяется другими звуками. К этому возрасту большинство детей осваивает шипящие звуки, хотя может наблюдаться неустойчивость их произношения.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Произносит звуки «Ш», «Ж», «Щ», «Ч», «Л», «Р».</a:t>
            </a:r>
            <a:br>
              <a:rPr lang="ru-RU" dirty="0" smtClean="0"/>
            </a:br>
            <a:r>
              <a:rPr lang="ru-RU" dirty="0" smtClean="0"/>
              <a:t>Замечает неправильное звукопроизношение в собственной речи.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У большинства детей звукопроизношение   нормализуется, у некоторых наблюдаются смешения свистящих и шипящих, а также отсутствие произношения звука «Р».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Определяет наличие заданного звука в слове. 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Находит место звука в слове по трём позициям (начало, середина, конец).  </a:t>
            </a:r>
          </a:p>
        </p:txBody>
      </p:sp>
      <p:pic>
        <p:nvPicPr>
          <p:cNvPr id="54274" name="Picture 2" descr="http://stat21.privet.ru/lr/0c2ac73f929a97403c3468b0c4e3cf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214554"/>
            <a:ext cx="3500430" cy="3500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Игрушки  и  игры  для  развития  речи:</a:t>
            </a:r>
            <a:endParaRPr lang="ru-RU" sz="36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pic>
        <p:nvPicPr>
          <p:cNvPr id="14339" name="Содержимое 5" descr="31328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071546"/>
            <a:ext cx="3214688" cy="3214687"/>
          </a:xfrm>
        </p:spPr>
      </p:pic>
      <p:sp>
        <p:nvSpPr>
          <p:cNvPr id="16388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53609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b="1" smtClean="0"/>
              <a:t>Наборы игрушек (животных, птиц…) </a:t>
            </a:r>
            <a:endParaRPr lang="ru-RU" b="1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/>
              <a:t>-  для уточнения произношения в звукоподражаниях: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/>
              <a:t>     Му-у-у, И-го-го, Бе-е-е,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/>
              <a:t>     Мяу-мяу, Гав-гав и т.д.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/>
              <a:t>    («Угадай, кто кричит?»,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/>
              <a:t>   «Большой-маленький» - произношение звукоподражаний голосом различной высоты, силы и тембра,например, как мяукает кошка, а как котёнок)</a:t>
            </a:r>
            <a:r>
              <a:rPr lang="ru-RU" sz="2000" b="1" smtClean="0">
                <a:latin typeface="Arial" charset="0"/>
              </a:rPr>
              <a:t>;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Arial" charset="0"/>
              </a:rPr>
              <a:t>- для организации сюжетно-ролевых игр («Зоопарк», «Ферма»)</a:t>
            </a:r>
          </a:p>
        </p:txBody>
      </p:sp>
      <p:pic>
        <p:nvPicPr>
          <p:cNvPr id="14341" name="Рисунок 5" descr="large_6737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4572008"/>
            <a:ext cx="3643313" cy="21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Кубики  </a:t>
            </a:r>
            <a:r>
              <a:rPr lang="ru-RU" sz="2700" dirty="0" smtClean="0"/>
              <a:t>( развитие мышления, речи, умения работать по образцу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4" descr="67923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00" y="1571612"/>
            <a:ext cx="6643734" cy="464347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681</Words>
  <Application>Microsoft Office PowerPoint</Application>
  <PresentationFormat>Экран (4:3)</PresentationFormat>
  <Paragraphs>54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« Мама, научи меня говорить!»</vt:lpstr>
      <vt:lpstr>              « Нарисуй цветочек»</vt:lpstr>
      <vt:lpstr>              Мое Солнышко»</vt:lpstr>
      <vt:lpstr>Речевое развитие детей  3- 4 лет</vt:lpstr>
      <vt:lpstr>                Вторая младшая группа                             (дети от 3 до 4 лет)</vt:lpstr>
      <vt:lpstr>Звукопроизношение:</vt:lpstr>
      <vt:lpstr>               Средняя группа             (дети от 4 до 5 лет)</vt:lpstr>
      <vt:lpstr>Игрушки  и  игры  для  развития  речи:</vt:lpstr>
      <vt:lpstr>Кубики  ( развитие мышления, речи, умения работать по образцу)</vt:lpstr>
      <vt:lpstr>      Удивительный пластилин</vt:lpstr>
      <vt:lpstr>Слайд 11</vt:lpstr>
      <vt:lpstr>Игрушки и предметы из различных материалов – деревянные, пластмассовые, меховые, тканевые, вязаные, металлические и т.д.</vt:lpstr>
      <vt:lpstr>Детское лото и другие настольно-печатные игры: Закрывая картинки на листе маленькими карточками, можно одновременно преследовать несколько дидактических целей. Итак, </vt:lpstr>
      <vt:lpstr>                   « Связующая нить»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Мама, научи меня говорить!»</dc:title>
  <dc:creator>1</dc:creator>
  <cp:lastModifiedBy>1</cp:lastModifiedBy>
  <cp:revision>14</cp:revision>
  <dcterms:created xsi:type="dcterms:W3CDTF">2014-04-08T15:13:32Z</dcterms:created>
  <dcterms:modified xsi:type="dcterms:W3CDTF">2014-04-14T15:00:38Z</dcterms:modified>
</cp:coreProperties>
</file>