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3612B96-BB63-4473-9804-ADD5929B67BF}" type="datetimeFigureOut">
              <a:rPr lang="ru-RU" smtClean="0"/>
              <a:t>06.03.2016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1EBE42-968D-4389-8A27-097DC5D7BD0E}"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3612B96-BB63-4473-9804-ADD5929B67BF}" type="datetimeFigureOut">
              <a:rPr lang="ru-RU" smtClean="0"/>
              <a:t>06.03.2016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1EBE42-968D-4389-8A27-097DC5D7BD0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3612B96-BB63-4473-9804-ADD5929B67BF}" type="datetimeFigureOut">
              <a:rPr lang="ru-RU" smtClean="0"/>
              <a:t>06.03.2016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1EBE42-968D-4389-8A27-097DC5D7BD0E}"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3612B96-BB63-4473-9804-ADD5929B67BF}" type="datetimeFigureOut">
              <a:rPr lang="ru-RU" smtClean="0"/>
              <a:t>06.03.2016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1EBE42-968D-4389-8A27-097DC5D7BD0E}"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3612B96-BB63-4473-9804-ADD5929B67BF}" type="datetimeFigureOut">
              <a:rPr lang="ru-RU" smtClean="0"/>
              <a:t>06.03.2016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1EBE42-968D-4389-8A27-097DC5D7BD0E}"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73612B96-BB63-4473-9804-ADD5929B67BF}" type="datetimeFigureOut">
              <a:rPr lang="ru-RU" smtClean="0"/>
              <a:t>06.03.2016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A1EBE42-968D-4389-8A27-097DC5D7BD0E}"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3612B96-BB63-4473-9804-ADD5929B67BF}" type="datetimeFigureOut">
              <a:rPr lang="ru-RU" smtClean="0"/>
              <a:t>06.03.2016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A1EBE42-968D-4389-8A27-097DC5D7BD0E}"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73612B96-BB63-4473-9804-ADD5929B67BF}" type="datetimeFigureOut">
              <a:rPr lang="ru-RU" smtClean="0"/>
              <a:t>06.03.2016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A1EBE42-968D-4389-8A27-097DC5D7BD0E}"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73612B96-BB63-4473-9804-ADD5929B67BF}" type="datetimeFigureOut">
              <a:rPr lang="ru-RU" smtClean="0"/>
              <a:t>06.03.2016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A1EBE42-968D-4389-8A27-097DC5D7BD0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3612B96-BB63-4473-9804-ADD5929B67BF}" type="datetimeFigureOut">
              <a:rPr lang="ru-RU" smtClean="0"/>
              <a:t>06.03.2016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A1EBE42-968D-4389-8A27-097DC5D7BD0E}"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3612B96-BB63-4473-9804-ADD5929B67BF}" type="datetimeFigureOut">
              <a:rPr lang="ru-RU" smtClean="0"/>
              <a:t>06.03.2016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A1EBE42-968D-4389-8A27-097DC5D7BD0E}"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3612B96-BB63-4473-9804-ADD5929B67BF}" type="datetimeFigureOut">
              <a:rPr lang="ru-RU" smtClean="0"/>
              <a:t>06.03.2016</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A1EBE42-968D-4389-8A27-097DC5D7BD0E}"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a:lnSpc>
                <a:spcPct val="150000"/>
              </a:lnSpc>
            </a:pPr>
            <a:r>
              <a:rPr lang="ru-RU" sz="3200" b="1" dirty="0" smtClean="0">
                <a:solidFill>
                  <a:srgbClr val="002060"/>
                </a:solidFill>
                <a:latin typeface="Arial" pitchFamily="34" charset="0"/>
                <a:cs typeface="Arial" pitchFamily="34" charset="0"/>
              </a:rPr>
              <a:t>СКЛОНЕНИЕ </a:t>
            </a:r>
            <a:br>
              <a:rPr lang="ru-RU" sz="3200" b="1" dirty="0" smtClean="0">
                <a:solidFill>
                  <a:srgbClr val="002060"/>
                </a:solidFill>
                <a:latin typeface="Arial" pitchFamily="34" charset="0"/>
                <a:cs typeface="Arial" pitchFamily="34" charset="0"/>
              </a:rPr>
            </a:br>
            <a:r>
              <a:rPr lang="ru-RU" sz="3200" b="1" dirty="0" smtClean="0">
                <a:solidFill>
                  <a:srgbClr val="002060"/>
                </a:solidFill>
                <a:latin typeface="Arial" pitchFamily="34" charset="0"/>
                <a:cs typeface="Arial" pitchFamily="34" charset="0"/>
              </a:rPr>
              <a:t>СОСТАВНЫХ КОЛИЧЕСТВЕННЫХ ЧИСЛИТЕЛЬНЫХ</a:t>
            </a:r>
            <a:endParaRPr lang="ru-RU" sz="32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130398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348880"/>
            <a:ext cx="6840760" cy="3816424"/>
          </a:xfrm>
        </p:spPr>
        <p:txBody>
          <a:bodyPr>
            <a:normAutofit fontScale="90000"/>
          </a:bodyPr>
          <a:lstStyle/>
          <a:p>
            <a:pPr algn="l">
              <a:lnSpc>
                <a:spcPct val="150000"/>
              </a:lnSpc>
            </a:pPr>
            <a:r>
              <a:rPr lang="ru-RU" sz="2400" dirty="0" err="1">
                <a:solidFill>
                  <a:srgbClr val="002060"/>
                </a:solidFill>
              </a:rPr>
              <a:t>И.п</a:t>
            </a:r>
            <a:r>
              <a:rPr lang="ru-RU" sz="2400" dirty="0">
                <a:solidFill>
                  <a:srgbClr val="002060"/>
                </a:solidFill>
              </a:rPr>
              <a:t>. </a:t>
            </a:r>
            <a:r>
              <a:rPr lang="ru-RU" sz="2400" b="1" dirty="0">
                <a:solidFill>
                  <a:srgbClr val="002060"/>
                </a:solidFill>
              </a:rPr>
              <a:t>пятьдесят семь тысяч слов</a:t>
            </a:r>
            <a:br>
              <a:rPr lang="ru-RU" sz="2400" b="1" dirty="0">
                <a:solidFill>
                  <a:srgbClr val="002060"/>
                </a:solidFill>
              </a:rPr>
            </a:br>
            <a:r>
              <a:rPr lang="ru-RU" sz="2400" dirty="0" err="1">
                <a:solidFill>
                  <a:srgbClr val="002060"/>
                </a:solidFill>
              </a:rPr>
              <a:t>Р.п</a:t>
            </a:r>
            <a:r>
              <a:rPr lang="ru-RU" sz="2400" dirty="0">
                <a:solidFill>
                  <a:srgbClr val="002060"/>
                </a:solidFill>
              </a:rPr>
              <a:t>.</a:t>
            </a:r>
            <a:r>
              <a:rPr lang="ru-RU" sz="2400" b="1" dirty="0">
                <a:solidFill>
                  <a:srgbClr val="002060"/>
                </a:solidFill>
              </a:rPr>
              <a:t> пятидесяти семи тысяч слов</a:t>
            </a:r>
            <a:br>
              <a:rPr lang="ru-RU" sz="2400" b="1" dirty="0">
                <a:solidFill>
                  <a:srgbClr val="002060"/>
                </a:solidFill>
              </a:rPr>
            </a:br>
            <a:r>
              <a:rPr lang="ru-RU" sz="2400" dirty="0" err="1">
                <a:solidFill>
                  <a:srgbClr val="002060"/>
                </a:solidFill>
              </a:rPr>
              <a:t>Д.п</a:t>
            </a:r>
            <a:r>
              <a:rPr lang="ru-RU" sz="2400" dirty="0">
                <a:solidFill>
                  <a:srgbClr val="002060"/>
                </a:solidFill>
              </a:rPr>
              <a:t>.</a:t>
            </a:r>
            <a:r>
              <a:rPr lang="ru-RU" sz="2400" b="1" dirty="0">
                <a:solidFill>
                  <a:srgbClr val="002060"/>
                </a:solidFill>
              </a:rPr>
              <a:t> пятидесяти семи тысячам словам</a:t>
            </a:r>
            <a:br>
              <a:rPr lang="ru-RU" sz="2400" b="1" dirty="0">
                <a:solidFill>
                  <a:srgbClr val="002060"/>
                </a:solidFill>
              </a:rPr>
            </a:br>
            <a:r>
              <a:rPr lang="ru-RU" sz="2400" dirty="0" err="1">
                <a:solidFill>
                  <a:srgbClr val="002060"/>
                </a:solidFill>
              </a:rPr>
              <a:t>В.п</a:t>
            </a:r>
            <a:r>
              <a:rPr lang="ru-RU" sz="2400" dirty="0">
                <a:solidFill>
                  <a:srgbClr val="002060"/>
                </a:solidFill>
              </a:rPr>
              <a:t>.</a:t>
            </a:r>
            <a:r>
              <a:rPr lang="ru-RU" sz="2400" b="1" dirty="0">
                <a:solidFill>
                  <a:srgbClr val="002060"/>
                </a:solidFill>
              </a:rPr>
              <a:t> пятьдесят семь тысяч слов</a:t>
            </a:r>
            <a:br>
              <a:rPr lang="ru-RU" sz="2400" b="1" dirty="0">
                <a:solidFill>
                  <a:srgbClr val="002060"/>
                </a:solidFill>
              </a:rPr>
            </a:br>
            <a:r>
              <a:rPr lang="ru-RU" sz="2400" dirty="0">
                <a:solidFill>
                  <a:srgbClr val="002060"/>
                </a:solidFill>
              </a:rPr>
              <a:t>Т.п.</a:t>
            </a:r>
            <a:r>
              <a:rPr lang="ru-RU" sz="2400" b="1" dirty="0">
                <a:solidFill>
                  <a:srgbClr val="002060"/>
                </a:solidFill>
              </a:rPr>
              <a:t> пятьюдесятью семью тысячами словами</a:t>
            </a:r>
            <a:br>
              <a:rPr lang="ru-RU" sz="2400" b="1" dirty="0">
                <a:solidFill>
                  <a:srgbClr val="002060"/>
                </a:solidFill>
              </a:rPr>
            </a:br>
            <a:r>
              <a:rPr lang="ru-RU" sz="2400" dirty="0" err="1">
                <a:solidFill>
                  <a:srgbClr val="002060"/>
                </a:solidFill>
              </a:rPr>
              <a:t>П.п</a:t>
            </a:r>
            <a:r>
              <a:rPr lang="ru-RU" sz="2400" dirty="0">
                <a:solidFill>
                  <a:srgbClr val="002060"/>
                </a:solidFill>
              </a:rPr>
              <a:t>.</a:t>
            </a:r>
            <a:r>
              <a:rPr lang="ru-RU" sz="2400" b="1" dirty="0">
                <a:solidFill>
                  <a:srgbClr val="002060"/>
                </a:solidFill>
              </a:rPr>
              <a:t> о пятидесяти семи тысячах словах</a:t>
            </a:r>
            <a:br>
              <a:rPr lang="ru-RU" sz="2400" b="1" dirty="0">
                <a:solidFill>
                  <a:srgbClr val="002060"/>
                </a:solidFill>
              </a:rPr>
            </a:br>
            <a:endParaRPr lang="ru-RU" sz="2400" b="1" dirty="0">
              <a:solidFill>
                <a:srgbClr val="002060"/>
              </a:solidFill>
            </a:endParaRPr>
          </a:p>
        </p:txBody>
      </p:sp>
    </p:spTree>
    <p:extLst>
      <p:ext uri="{BB962C8B-B14F-4D97-AF65-F5344CB8AC3E}">
        <p14:creationId xmlns:p14="http://schemas.microsoft.com/office/powerpoint/2010/main" val="176891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323528" y="1556792"/>
            <a:ext cx="3610744" cy="5073427"/>
          </a:xfrm>
        </p:spPr>
        <p:txBody>
          <a:bodyPr>
            <a:normAutofit/>
          </a:bodyPr>
          <a:lstStyle/>
          <a:p>
            <a:pPr algn="ctr">
              <a:lnSpc>
                <a:spcPct val="150000"/>
              </a:lnSpc>
            </a:pPr>
            <a:r>
              <a:rPr lang="ru-RU" sz="2400" b="1" dirty="0">
                <a:latin typeface="Arial" pitchFamily="34" charset="0"/>
                <a:cs typeface="Arial" pitchFamily="34" charset="0"/>
              </a:rPr>
              <a:t>В четырехтомном </a:t>
            </a:r>
            <a:r>
              <a:rPr lang="ru-RU" sz="2400" b="1" dirty="0" smtClean="0">
                <a:latin typeface="Arial" pitchFamily="34" charset="0"/>
                <a:cs typeface="Arial" pitchFamily="34" charset="0"/>
              </a:rPr>
              <a:t>словаре</a:t>
            </a:r>
          </a:p>
          <a:p>
            <a:pPr algn="ctr">
              <a:lnSpc>
                <a:spcPct val="150000"/>
              </a:lnSpc>
            </a:pPr>
            <a:r>
              <a:rPr lang="ru-RU" sz="2400" b="1" dirty="0" smtClean="0">
                <a:latin typeface="Arial" pitchFamily="34" charset="0"/>
                <a:cs typeface="Arial" pitchFamily="34" charset="0"/>
              </a:rPr>
              <a:t> Дмитрия Николаевича </a:t>
            </a:r>
            <a:r>
              <a:rPr lang="ru-RU" sz="2400" b="1" dirty="0">
                <a:latin typeface="Arial" pitchFamily="34" charset="0"/>
                <a:cs typeface="Arial" pitchFamily="34" charset="0"/>
              </a:rPr>
              <a:t>Ушакова </a:t>
            </a:r>
            <a:endParaRPr lang="ru-RU" sz="2400" b="1" dirty="0" smtClean="0">
              <a:latin typeface="Arial" pitchFamily="34" charset="0"/>
              <a:cs typeface="Arial" pitchFamily="34" charset="0"/>
            </a:endParaRPr>
          </a:p>
          <a:p>
            <a:pPr algn="ctr">
              <a:lnSpc>
                <a:spcPct val="150000"/>
              </a:lnSpc>
            </a:pPr>
            <a:r>
              <a:rPr lang="ru-RU" sz="2400" b="1" dirty="0" smtClean="0">
                <a:latin typeface="Arial" pitchFamily="34" charset="0"/>
                <a:cs typeface="Arial" pitchFamily="34" charset="0"/>
              </a:rPr>
              <a:t>85</a:t>
            </a:r>
            <a:r>
              <a:rPr lang="ru-RU" sz="2400" b="1" dirty="0">
                <a:latin typeface="Arial" pitchFamily="34" charset="0"/>
                <a:cs typeface="Arial" pitchFamily="34" charset="0"/>
              </a:rPr>
              <a:t> 000 слов.</a:t>
            </a:r>
          </a:p>
          <a:p>
            <a:pPr algn="ctr">
              <a:lnSpc>
                <a:spcPct val="150000"/>
              </a:lnSpc>
            </a:pPr>
            <a:endParaRPr lang="ru-RU" sz="2400" b="1" dirty="0">
              <a:latin typeface="Arial" pitchFamily="34" charset="0"/>
              <a:cs typeface="Arial" pitchFamily="34" charset="0"/>
            </a:endParaRPr>
          </a:p>
        </p:txBody>
      </p:sp>
      <p:sp>
        <p:nvSpPr>
          <p:cNvPr id="5" name="Заголовок 1"/>
          <p:cNvSpPr>
            <a:spLocks noGrp="1"/>
          </p:cNvSpPr>
          <p:nvPr>
            <p:ph type="title"/>
          </p:nvPr>
        </p:nvSpPr>
        <p:spPr>
          <a:xfrm>
            <a:off x="457200" y="764704"/>
            <a:ext cx="3322712" cy="432048"/>
          </a:xfrm>
          <a:solidFill>
            <a:schemeClr val="accent2">
              <a:lumMod val="40000"/>
              <a:lumOff val="60000"/>
            </a:schemeClr>
          </a:solidFill>
        </p:spPr>
        <p:txBody>
          <a:bodyPr/>
          <a:lstStyle/>
          <a:p>
            <a:pPr algn="ctr"/>
            <a:r>
              <a:rPr lang="ru-RU" sz="1800" b="1" dirty="0" smtClean="0">
                <a:solidFill>
                  <a:srgbClr val="002060"/>
                </a:solidFill>
                <a:latin typeface="Arial" pitchFamily="34" charset="0"/>
                <a:cs typeface="Arial" pitchFamily="34" charset="0"/>
              </a:rPr>
              <a:t>Просклоняй числительное</a:t>
            </a:r>
            <a:endParaRPr lang="ru-RU" sz="1800" b="1" dirty="0">
              <a:solidFill>
                <a:srgbClr val="002060"/>
              </a:solidFill>
              <a:latin typeface="Arial" pitchFamily="34" charset="0"/>
              <a:cs typeface="Arial" pitchFamily="34" charset="0"/>
            </a:endParaRPr>
          </a:p>
        </p:txBody>
      </p:sp>
      <p:pic>
        <p:nvPicPr>
          <p:cNvPr id="717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6016" y="1261115"/>
            <a:ext cx="2785492" cy="2785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60232" y="3540893"/>
            <a:ext cx="2293689" cy="2996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945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171"/>
                                        </p:tgtEl>
                                        <p:attrNameLst>
                                          <p:attrName>style.visibility</p:attrName>
                                        </p:attrNameLst>
                                      </p:cBhvr>
                                      <p:to>
                                        <p:strVal val="visible"/>
                                      </p:to>
                                    </p:set>
                                    <p:animEffect transition="in" filter="fade">
                                      <p:cBhvr>
                                        <p:cTn id="35" dur="1000"/>
                                        <p:tgtEl>
                                          <p:spTgt spid="7171"/>
                                        </p:tgtEl>
                                      </p:cBhvr>
                                    </p:animEffect>
                                    <p:anim calcmode="lin" valueType="num">
                                      <p:cBhvr>
                                        <p:cTn id="36" dur="1000" fill="hold"/>
                                        <p:tgtEl>
                                          <p:spTgt spid="7171"/>
                                        </p:tgtEl>
                                        <p:attrNameLst>
                                          <p:attrName>ppt_x</p:attrName>
                                        </p:attrNameLst>
                                      </p:cBhvr>
                                      <p:tavLst>
                                        <p:tav tm="0">
                                          <p:val>
                                            <p:strVal val="#ppt_x"/>
                                          </p:val>
                                        </p:tav>
                                        <p:tav tm="100000">
                                          <p:val>
                                            <p:strVal val="#ppt_x"/>
                                          </p:val>
                                        </p:tav>
                                      </p:tavLst>
                                    </p:anim>
                                    <p:anim calcmode="lin" valueType="num">
                                      <p:cBhvr>
                                        <p:cTn id="37" dur="1000" fill="hold"/>
                                        <p:tgtEl>
                                          <p:spTgt spid="717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172"/>
                                        </p:tgtEl>
                                        <p:attrNameLst>
                                          <p:attrName>style.visibility</p:attrName>
                                        </p:attrNameLst>
                                      </p:cBhvr>
                                      <p:to>
                                        <p:strVal val="visible"/>
                                      </p:to>
                                    </p:set>
                                    <p:animEffect transition="in" filter="fade">
                                      <p:cBhvr>
                                        <p:cTn id="42" dur="1000"/>
                                        <p:tgtEl>
                                          <p:spTgt spid="7172"/>
                                        </p:tgtEl>
                                      </p:cBhvr>
                                    </p:animEffect>
                                    <p:anim calcmode="lin" valueType="num">
                                      <p:cBhvr>
                                        <p:cTn id="43" dur="1000" fill="hold"/>
                                        <p:tgtEl>
                                          <p:spTgt spid="7172"/>
                                        </p:tgtEl>
                                        <p:attrNameLst>
                                          <p:attrName>ppt_x</p:attrName>
                                        </p:attrNameLst>
                                      </p:cBhvr>
                                      <p:tavLst>
                                        <p:tav tm="0">
                                          <p:val>
                                            <p:strVal val="#ppt_x"/>
                                          </p:val>
                                        </p:tav>
                                        <p:tav tm="100000">
                                          <p:val>
                                            <p:strVal val="#ppt_x"/>
                                          </p:val>
                                        </p:tav>
                                      </p:tavLst>
                                    </p:anim>
                                    <p:anim calcmode="lin" valueType="num">
                                      <p:cBhvr>
                                        <p:cTn id="44"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64904"/>
            <a:ext cx="8229600" cy="3384376"/>
          </a:xfrm>
        </p:spPr>
        <p:txBody>
          <a:bodyPr>
            <a:normAutofit fontScale="90000"/>
          </a:bodyPr>
          <a:lstStyle/>
          <a:p>
            <a:pPr marL="685800" algn="l">
              <a:lnSpc>
                <a:spcPct val="150000"/>
              </a:lnSpc>
              <a:spcAft>
                <a:spcPts val="0"/>
              </a:spcAft>
            </a:pPr>
            <a:r>
              <a:rPr lang="ru-RU" sz="2400" dirty="0" err="1" smtClean="0">
                <a:solidFill>
                  <a:srgbClr val="002060"/>
                </a:solidFill>
                <a:effectLst/>
                <a:latin typeface="Times New Roman"/>
                <a:ea typeface="Calibri"/>
                <a:cs typeface="Times New Roman"/>
              </a:rPr>
              <a:t>И.п</a:t>
            </a:r>
            <a:r>
              <a:rPr lang="ru-RU" sz="2400" dirty="0" smtClean="0">
                <a:solidFill>
                  <a:srgbClr val="002060"/>
                </a:solidFill>
                <a:effectLst/>
                <a:latin typeface="Times New Roman"/>
                <a:ea typeface="Calibri"/>
                <a:cs typeface="Times New Roman"/>
              </a:rPr>
              <a:t>.</a:t>
            </a:r>
            <a:r>
              <a:rPr lang="ru-RU" sz="2400" b="1" dirty="0" smtClean="0">
                <a:solidFill>
                  <a:srgbClr val="002060"/>
                </a:solidFill>
                <a:effectLst/>
                <a:latin typeface="Times New Roman"/>
                <a:ea typeface="Calibri"/>
                <a:cs typeface="Times New Roman"/>
              </a:rPr>
              <a:t> восемьдесят пять тысяч слов</a:t>
            </a:r>
            <a:r>
              <a:rPr lang="ru-RU" sz="2400" b="1" dirty="0">
                <a:solidFill>
                  <a:srgbClr val="002060"/>
                </a:solidFill>
                <a:ea typeface="Calibri"/>
                <a:cs typeface="Times New Roman"/>
              </a:rPr>
              <a:t/>
            </a:r>
            <a:br>
              <a:rPr lang="ru-RU" sz="2400" b="1" dirty="0">
                <a:solidFill>
                  <a:srgbClr val="002060"/>
                </a:solidFill>
                <a:ea typeface="Calibri"/>
                <a:cs typeface="Times New Roman"/>
              </a:rPr>
            </a:br>
            <a:r>
              <a:rPr lang="ru-RU" sz="2400" dirty="0" err="1" smtClean="0">
                <a:solidFill>
                  <a:srgbClr val="002060"/>
                </a:solidFill>
                <a:effectLst/>
                <a:latin typeface="Times New Roman"/>
                <a:ea typeface="Calibri"/>
                <a:cs typeface="Times New Roman"/>
              </a:rPr>
              <a:t>Р.п</a:t>
            </a:r>
            <a:r>
              <a:rPr lang="ru-RU" sz="2400" dirty="0" smtClean="0">
                <a:solidFill>
                  <a:srgbClr val="002060"/>
                </a:solidFill>
                <a:effectLst/>
                <a:latin typeface="Times New Roman"/>
                <a:ea typeface="Calibri"/>
                <a:cs typeface="Times New Roman"/>
              </a:rPr>
              <a:t>.  </a:t>
            </a:r>
            <a:r>
              <a:rPr lang="ru-RU" sz="2400" b="1" dirty="0" smtClean="0">
                <a:solidFill>
                  <a:srgbClr val="002060"/>
                </a:solidFill>
                <a:effectLst/>
                <a:latin typeface="Times New Roman"/>
                <a:ea typeface="Calibri"/>
                <a:cs typeface="Times New Roman"/>
              </a:rPr>
              <a:t>восьмидесяти пяти тысяч слов</a:t>
            </a:r>
            <a:r>
              <a:rPr lang="ru-RU" sz="2400" b="1" dirty="0">
                <a:solidFill>
                  <a:srgbClr val="002060"/>
                </a:solidFill>
                <a:ea typeface="Calibri"/>
                <a:cs typeface="Times New Roman"/>
              </a:rPr>
              <a:t/>
            </a:r>
            <a:br>
              <a:rPr lang="ru-RU" sz="2400" b="1" dirty="0">
                <a:solidFill>
                  <a:srgbClr val="002060"/>
                </a:solidFill>
                <a:ea typeface="Calibri"/>
                <a:cs typeface="Times New Roman"/>
              </a:rPr>
            </a:br>
            <a:r>
              <a:rPr lang="ru-RU" sz="2400" dirty="0" err="1" smtClean="0">
                <a:solidFill>
                  <a:srgbClr val="002060"/>
                </a:solidFill>
                <a:effectLst/>
                <a:latin typeface="Times New Roman"/>
                <a:ea typeface="Calibri"/>
                <a:cs typeface="Times New Roman"/>
              </a:rPr>
              <a:t>Д.п</a:t>
            </a:r>
            <a:r>
              <a:rPr lang="ru-RU" sz="2400" dirty="0" smtClean="0">
                <a:solidFill>
                  <a:srgbClr val="002060"/>
                </a:solidFill>
                <a:effectLst/>
                <a:latin typeface="Times New Roman"/>
                <a:ea typeface="Calibri"/>
                <a:cs typeface="Times New Roman"/>
              </a:rPr>
              <a:t>.  </a:t>
            </a:r>
            <a:r>
              <a:rPr lang="ru-RU" sz="2400" b="1" dirty="0" smtClean="0">
                <a:solidFill>
                  <a:srgbClr val="002060"/>
                </a:solidFill>
                <a:effectLst/>
                <a:latin typeface="Times New Roman"/>
                <a:ea typeface="Calibri"/>
                <a:cs typeface="Times New Roman"/>
              </a:rPr>
              <a:t>восьмидесяти пяти тысячам словам</a:t>
            </a:r>
            <a:r>
              <a:rPr lang="ru-RU" sz="2400" b="1" dirty="0">
                <a:solidFill>
                  <a:srgbClr val="002060"/>
                </a:solidFill>
                <a:ea typeface="Calibri"/>
                <a:cs typeface="Times New Roman"/>
              </a:rPr>
              <a:t/>
            </a:r>
            <a:br>
              <a:rPr lang="ru-RU" sz="2400" b="1" dirty="0">
                <a:solidFill>
                  <a:srgbClr val="002060"/>
                </a:solidFill>
                <a:ea typeface="Calibri"/>
                <a:cs typeface="Times New Roman"/>
              </a:rPr>
            </a:br>
            <a:r>
              <a:rPr lang="ru-RU" sz="2400" dirty="0" err="1" smtClean="0">
                <a:solidFill>
                  <a:srgbClr val="002060"/>
                </a:solidFill>
                <a:effectLst/>
                <a:latin typeface="Times New Roman"/>
                <a:ea typeface="Calibri"/>
                <a:cs typeface="Times New Roman"/>
              </a:rPr>
              <a:t>В.п</a:t>
            </a:r>
            <a:r>
              <a:rPr lang="ru-RU" sz="2400" dirty="0" smtClean="0">
                <a:solidFill>
                  <a:srgbClr val="002060"/>
                </a:solidFill>
                <a:effectLst/>
                <a:latin typeface="Times New Roman"/>
                <a:ea typeface="Calibri"/>
                <a:cs typeface="Times New Roman"/>
              </a:rPr>
              <a:t>.</a:t>
            </a:r>
            <a:r>
              <a:rPr lang="ru-RU" sz="2400" b="1" dirty="0" smtClean="0">
                <a:solidFill>
                  <a:srgbClr val="002060"/>
                </a:solidFill>
                <a:effectLst/>
                <a:latin typeface="Times New Roman"/>
                <a:ea typeface="Calibri"/>
                <a:cs typeface="Times New Roman"/>
              </a:rPr>
              <a:t>  восемьдесят пять тысяч слов</a:t>
            </a:r>
            <a:r>
              <a:rPr lang="ru-RU" sz="2400" b="1" dirty="0">
                <a:solidFill>
                  <a:srgbClr val="002060"/>
                </a:solidFill>
                <a:ea typeface="Calibri"/>
                <a:cs typeface="Times New Roman"/>
              </a:rPr>
              <a:t/>
            </a:r>
            <a:br>
              <a:rPr lang="ru-RU" sz="2400" b="1" dirty="0">
                <a:solidFill>
                  <a:srgbClr val="002060"/>
                </a:solidFill>
                <a:ea typeface="Calibri"/>
                <a:cs typeface="Times New Roman"/>
              </a:rPr>
            </a:br>
            <a:r>
              <a:rPr lang="ru-RU" sz="2400" dirty="0" smtClean="0">
                <a:solidFill>
                  <a:srgbClr val="002060"/>
                </a:solidFill>
                <a:effectLst/>
                <a:latin typeface="Times New Roman"/>
                <a:ea typeface="Calibri"/>
                <a:cs typeface="Times New Roman"/>
              </a:rPr>
              <a:t>Т.п.</a:t>
            </a:r>
            <a:r>
              <a:rPr lang="ru-RU" sz="2400" b="1" dirty="0" smtClean="0">
                <a:solidFill>
                  <a:srgbClr val="002060"/>
                </a:solidFill>
                <a:effectLst/>
                <a:latin typeface="Times New Roman"/>
                <a:ea typeface="Calibri"/>
                <a:cs typeface="Times New Roman"/>
              </a:rPr>
              <a:t>  </a:t>
            </a:r>
            <a:r>
              <a:rPr lang="ru-RU" sz="2400" b="1" dirty="0" err="1" smtClean="0">
                <a:solidFill>
                  <a:srgbClr val="002060"/>
                </a:solidFill>
                <a:effectLst/>
                <a:latin typeface="Times New Roman"/>
                <a:ea typeface="Calibri"/>
                <a:cs typeface="Times New Roman"/>
              </a:rPr>
              <a:t>восемьюдесятью</a:t>
            </a:r>
            <a:r>
              <a:rPr lang="ru-RU" sz="2400" b="1" dirty="0" smtClean="0">
                <a:solidFill>
                  <a:srgbClr val="002060"/>
                </a:solidFill>
                <a:effectLst/>
                <a:latin typeface="Times New Roman"/>
                <a:ea typeface="Calibri"/>
                <a:cs typeface="Times New Roman"/>
              </a:rPr>
              <a:t> пятью тысячами словами</a:t>
            </a:r>
            <a:r>
              <a:rPr lang="ru-RU" sz="2400" b="1" dirty="0">
                <a:solidFill>
                  <a:srgbClr val="002060"/>
                </a:solidFill>
                <a:ea typeface="Calibri"/>
                <a:cs typeface="Times New Roman"/>
              </a:rPr>
              <a:t/>
            </a:r>
            <a:br>
              <a:rPr lang="ru-RU" sz="2400" b="1" dirty="0">
                <a:solidFill>
                  <a:srgbClr val="002060"/>
                </a:solidFill>
                <a:ea typeface="Calibri"/>
                <a:cs typeface="Times New Roman"/>
              </a:rPr>
            </a:br>
            <a:r>
              <a:rPr lang="ru-RU" sz="2400" dirty="0" err="1" smtClean="0">
                <a:solidFill>
                  <a:srgbClr val="002060"/>
                </a:solidFill>
                <a:effectLst/>
                <a:latin typeface="Times New Roman"/>
                <a:ea typeface="Calibri"/>
                <a:cs typeface="Times New Roman"/>
              </a:rPr>
              <a:t>П.п</a:t>
            </a:r>
            <a:r>
              <a:rPr lang="ru-RU" sz="2400" dirty="0" smtClean="0">
                <a:solidFill>
                  <a:srgbClr val="002060"/>
                </a:solidFill>
                <a:effectLst/>
                <a:latin typeface="Times New Roman"/>
                <a:ea typeface="Calibri"/>
                <a:cs typeface="Times New Roman"/>
              </a:rPr>
              <a:t>.</a:t>
            </a:r>
            <a:r>
              <a:rPr lang="ru-RU" sz="2400" b="1" dirty="0" smtClean="0">
                <a:solidFill>
                  <a:srgbClr val="002060"/>
                </a:solidFill>
                <a:effectLst/>
                <a:latin typeface="Times New Roman"/>
                <a:ea typeface="Calibri"/>
                <a:cs typeface="Times New Roman"/>
              </a:rPr>
              <a:t> о восьмидесяти пяти тысячах словах</a:t>
            </a:r>
            <a:r>
              <a:rPr lang="ru-RU" sz="2400" b="1" dirty="0">
                <a:solidFill>
                  <a:srgbClr val="002060"/>
                </a:solidFill>
                <a:ea typeface="Calibri"/>
                <a:cs typeface="Times New Roman"/>
              </a:rPr>
              <a:t/>
            </a:r>
            <a:br>
              <a:rPr lang="ru-RU" sz="2400" b="1" dirty="0">
                <a:solidFill>
                  <a:srgbClr val="002060"/>
                </a:solidFill>
                <a:ea typeface="Calibri"/>
                <a:cs typeface="Times New Roman"/>
              </a:rPr>
            </a:br>
            <a:endParaRPr lang="ru-RU" sz="2400" b="1" dirty="0">
              <a:solidFill>
                <a:srgbClr val="002060"/>
              </a:solidFill>
            </a:endParaRPr>
          </a:p>
        </p:txBody>
      </p:sp>
    </p:spTree>
    <p:extLst>
      <p:ext uri="{BB962C8B-B14F-4D97-AF65-F5344CB8AC3E}">
        <p14:creationId xmlns:p14="http://schemas.microsoft.com/office/powerpoint/2010/main" val="275716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16264" y="1916832"/>
            <a:ext cx="3394720" cy="4691063"/>
          </a:xfrm>
        </p:spPr>
        <p:txBody>
          <a:bodyPr>
            <a:normAutofit fontScale="92500"/>
          </a:bodyPr>
          <a:lstStyle/>
          <a:p>
            <a:pPr algn="ctr">
              <a:lnSpc>
                <a:spcPct val="150000"/>
              </a:lnSpc>
            </a:pPr>
            <a:r>
              <a:rPr lang="ru-RU" sz="2400" b="1" dirty="0">
                <a:latin typeface="Arial" pitchFamily="34" charset="0"/>
                <a:cs typeface="Arial" pitchFamily="34" charset="0"/>
              </a:rPr>
              <a:t>В </a:t>
            </a:r>
            <a:r>
              <a:rPr lang="ru-RU" sz="2400" b="1" dirty="0" err="1">
                <a:latin typeface="Arial" pitchFamily="34" charset="0"/>
                <a:cs typeface="Arial" pitchFamily="34" charset="0"/>
              </a:rPr>
              <a:t>семнадцатитомном</a:t>
            </a:r>
            <a:r>
              <a:rPr lang="ru-RU" sz="2400" b="1" dirty="0">
                <a:latin typeface="Arial" pitchFamily="34" charset="0"/>
                <a:cs typeface="Arial" pitchFamily="34" charset="0"/>
              </a:rPr>
              <a:t> словаре современного русского литературного языка </a:t>
            </a:r>
            <a:endParaRPr lang="ru-RU" sz="2400" b="1" dirty="0" smtClean="0">
              <a:latin typeface="Arial" pitchFamily="34" charset="0"/>
              <a:cs typeface="Arial" pitchFamily="34" charset="0"/>
            </a:endParaRPr>
          </a:p>
          <a:p>
            <a:pPr algn="ctr">
              <a:lnSpc>
                <a:spcPct val="150000"/>
              </a:lnSpc>
            </a:pPr>
            <a:r>
              <a:rPr lang="ru-RU" sz="2400" b="1" dirty="0" smtClean="0">
                <a:latin typeface="Arial" pitchFamily="34" charset="0"/>
                <a:cs typeface="Arial" pitchFamily="34" charset="0"/>
              </a:rPr>
              <a:t>120</a:t>
            </a:r>
            <a:r>
              <a:rPr lang="ru-RU" sz="2400" b="1" dirty="0">
                <a:latin typeface="Arial" pitchFamily="34" charset="0"/>
                <a:cs typeface="Arial" pitchFamily="34" charset="0"/>
              </a:rPr>
              <a:t> 480 слов.</a:t>
            </a:r>
          </a:p>
          <a:p>
            <a:pPr algn="ctr">
              <a:lnSpc>
                <a:spcPct val="150000"/>
              </a:lnSpc>
            </a:pPr>
            <a:r>
              <a:rPr lang="ru-RU" sz="2400" b="1" dirty="0"/>
              <a:t> </a:t>
            </a:r>
          </a:p>
          <a:p>
            <a:endParaRPr lang="ru-RU" dirty="0"/>
          </a:p>
        </p:txBody>
      </p:sp>
      <p:pic>
        <p:nvPicPr>
          <p:cNvPr id="922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04248" y="842278"/>
            <a:ext cx="1827479" cy="2586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25533" y="3212976"/>
            <a:ext cx="4314056" cy="287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Заголовок 1"/>
          <p:cNvSpPr txBox="1">
            <a:spLocks/>
          </p:cNvSpPr>
          <p:nvPr/>
        </p:nvSpPr>
        <p:spPr>
          <a:xfrm>
            <a:off x="457200" y="764704"/>
            <a:ext cx="3322712" cy="432048"/>
          </a:xfrm>
          <a:prstGeom prst="rect">
            <a:avLst/>
          </a:prstGeom>
          <a:solidFill>
            <a:schemeClr val="accent2">
              <a:lumMod val="40000"/>
              <a:lumOff val="60000"/>
            </a:schemeClr>
          </a:solidFill>
        </p:spPr>
        <p:txBody>
          <a:bodyPr vert="horz" lIns="91440" tIns="45720" rIns="91440" bIns="45720" rtlCol="0" anchor="b">
            <a:noAutofit/>
          </a:bodyPr>
          <a:lstStyle>
            <a:lvl1pPr algn="l" defTabSz="914400" rtl="0" eaLnBrk="1" latinLnBrk="0" hangingPunct="1">
              <a:spcBef>
                <a:spcPct val="0"/>
              </a:spcBef>
              <a:buNone/>
              <a:defRPr sz="32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1800" b="1" dirty="0" smtClean="0">
                <a:solidFill>
                  <a:srgbClr val="002060"/>
                </a:solidFill>
                <a:latin typeface="Arial" pitchFamily="34" charset="0"/>
                <a:cs typeface="Arial" pitchFamily="34" charset="0"/>
              </a:rPr>
              <a:t>Просклоняй числительное</a:t>
            </a:r>
            <a:endParaRPr lang="ru-RU" sz="18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11864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220"/>
                                        </p:tgtEl>
                                        <p:attrNameLst>
                                          <p:attrName>style.visibility</p:attrName>
                                        </p:attrNameLst>
                                      </p:cBhvr>
                                      <p:to>
                                        <p:strVal val="visible"/>
                                      </p:to>
                                    </p:set>
                                    <p:animEffect transition="in" filter="fade">
                                      <p:cBhvr>
                                        <p:cTn id="35" dur="1000"/>
                                        <p:tgtEl>
                                          <p:spTgt spid="9220"/>
                                        </p:tgtEl>
                                      </p:cBhvr>
                                    </p:animEffect>
                                    <p:anim calcmode="lin" valueType="num">
                                      <p:cBhvr>
                                        <p:cTn id="36" dur="1000" fill="hold"/>
                                        <p:tgtEl>
                                          <p:spTgt spid="9220"/>
                                        </p:tgtEl>
                                        <p:attrNameLst>
                                          <p:attrName>ppt_x</p:attrName>
                                        </p:attrNameLst>
                                      </p:cBhvr>
                                      <p:tavLst>
                                        <p:tav tm="0">
                                          <p:val>
                                            <p:strVal val="#ppt_x"/>
                                          </p:val>
                                        </p:tav>
                                        <p:tav tm="100000">
                                          <p:val>
                                            <p:strVal val="#ppt_x"/>
                                          </p:val>
                                        </p:tav>
                                      </p:tavLst>
                                    </p:anim>
                                    <p:anim calcmode="lin" valueType="num">
                                      <p:cBhvr>
                                        <p:cTn id="37"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221"/>
                                        </p:tgtEl>
                                        <p:attrNameLst>
                                          <p:attrName>style.visibility</p:attrName>
                                        </p:attrNameLst>
                                      </p:cBhvr>
                                      <p:to>
                                        <p:strVal val="visible"/>
                                      </p:to>
                                    </p:set>
                                    <p:animEffect transition="in" filter="fade">
                                      <p:cBhvr>
                                        <p:cTn id="42" dur="1000"/>
                                        <p:tgtEl>
                                          <p:spTgt spid="9221"/>
                                        </p:tgtEl>
                                      </p:cBhvr>
                                    </p:animEffect>
                                    <p:anim calcmode="lin" valueType="num">
                                      <p:cBhvr>
                                        <p:cTn id="43" dur="1000" fill="hold"/>
                                        <p:tgtEl>
                                          <p:spTgt spid="9221"/>
                                        </p:tgtEl>
                                        <p:attrNameLst>
                                          <p:attrName>ppt_x</p:attrName>
                                        </p:attrNameLst>
                                      </p:cBhvr>
                                      <p:tavLst>
                                        <p:tav tm="0">
                                          <p:val>
                                            <p:strVal val="#ppt_x"/>
                                          </p:val>
                                        </p:tav>
                                        <p:tav tm="100000">
                                          <p:val>
                                            <p:strVal val="#ppt_x"/>
                                          </p:val>
                                        </p:tav>
                                      </p:tavLst>
                                    </p:anim>
                                    <p:anim calcmode="lin" valueType="num">
                                      <p:cBhvr>
                                        <p:cTn id="44" dur="1000" fill="hold"/>
                                        <p:tgtEl>
                                          <p:spTgt spid="92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64904"/>
            <a:ext cx="8229600" cy="3600400"/>
          </a:xfrm>
        </p:spPr>
        <p:txBody>
          <a:bodyPr>
            <a:normAutofit fontScale="90000"/>
          </a:bodyPr>
          <a:lstStyle/>
          <a:p>
            <a:pPr algn="l">
              <a:lnSpc>
                <a:spcPct val="150000"/>
              </a:lnSpc>
            </a:pPr>
            <a:r>
              <a:rPr lang="ru-RU" sz="2000" dirty="0" err="1">
                <a:solidFill>
                  <a:srgbClr val="002060"/>
                </a:solidFill>
              </a:rPr>
              <a:t>И.п</a:t>
            </a:r>
            <a:r>
              <a:rPr lang="ru-RU" sz="2000" dirty="0">
                <a:solidFill>
                  <a:srgbClr val="002060"/>
                </a:solidFill>
              </a:rPr>
              <a:t>.</a:t>
            </a:r>
            <a:r>
              <a:rPr lang="ru-RU" sz="2000" b="1" dirty="0">
                <a:solidFill>
                  <a:srgbClr val="002060"/>
                </a:solidFill>
              </a:rPr>
              <a:t>  сто двадцать тысяч четыреста восемьдесят слов</a:t>
            </a:r>
            <a:br>
              <a:rPr lang="ru-RU" sz="2000" b="1" dirty="0">
                <a:solidFill>
                  <a:srgbClr val="002060"/>
                </a:solidFill>
              </a:rPr>
            </a:br>
            <a:r>
              <a:rPr lang="ru-RU" sz="2000" dirty="0" err="1">
                <a:solidFill>
                  <a:srgbClr val="002060"/>
                </a:solidFill>
              </a:rPr>
              <a:t>Р.п</a:t>
            </a:r>
            <a:r>
              <a:rPr lang="ru-RU" sz="2000" dirty="0">
                <a:solidFill>
                  <a:srgbClr val="002060"/>
                </a:solidFill>
              </a:rPr>
              <a:t>.</a:t>
            </a:r>
            <a:r>
              <a:rPr lang="ru-RU" sz="2000" b="1" dirty="0">
                <a:solidFill>
                  <a:srgbClr val="002060"/>
                </a:solidFill>
              </a:rPr>
              <a:t>  ста двадцати тысяч четырехсот восьмидесяти слов</a:t>
            </a:r>
            <a:br>
              <a:rPr lang="ru-RU" sz="2000" b="1" dirty="0">
                <a:solidFill>
                  <a:srgbClr val="002060"/>
                </a:solidFill>
              </a:rPr>
            </a:br>
            <a:r>
              <a:rPr lang="ru-RU" sz="2000" dirty="0" err="1">
                <a:solidFill>
                  <a:srgbClr val="002060"/>
                </a:solidFill>
              </a:rPr>
              <a:t>Д.п</a:t>
            </a:r>
            <a:r>
              <a:rPr lang="ru-RU" sz="2000" dirty="0">
                <a:solidFill>
                  <a:srgbClr val="002060"/>
                </a:solidFill>
              </a:rPr>
              <a:t>.  </a:t>
            </a:r>
            <a:r>
              <a:rPr lang="ru-RU" sz="2000" b="1" dirty="0">
                <a:solidFill>
                  <a:srgbClr val="002060"/>
                </a:solidFill>
              </a:rPr>
              <a:t>ста двадцати тысячам четыремстам восьмидесяти словам</a:t>
            </a:r>
            <a:br>
              <a:rPr lang="ru-RU" sz="2000" b="1" dirty="0">
                <a:solidFill>
                  <a:srgbClr val="002060"/>
                </a:solidFill>
              </a:rPr>
            </a:br>
            <a:r>
              <a:rPr lang="ru-RU" sz="2000" dirty="0" err="1">
                <a:solidFill>
                  <a:srgbClr val="002060"/>
                </a:solidFill>
              </a:rPr>
              <a:t>В.п</a:t>
            </a:r>
            <a:r>
              <a:rPr lang="ru-RU" sz="2000" dirty="0">
                <a:solidFill>
                  <a:srgbClr val="002060"/>
                </a:solidFill>
              </a:rPr>
              <a:t>.</a:t>
            </a:r>
            <a:r>
              <a:rPr lang="ru-RU" sz="2000" b="1" dirty="0">
                <a:solidFill>
                  <a:srgbClr val="002060"/>
                </a:solidFill>
              </a:rPr>
              <a:t>  сто двадцать тысяч четыреста восемьдесят слов</a:t>
            </a:r>
            <a:br>
              <a:rPr lang="ru-RU" sz="2000" b="1" dirty="0">
                <a:solidFill>
                  <a:srgbClr val="002060"/>
                </a:solidFill>
              </a:rPr>
            </a:br>
            <a:r>
              <a:rPr lang="ru-RU" sz="2000" dirty="0">
                <a:solidFill>
                  <a:srgbClr val="002060"/>
                </a:solidFill>
              </a:rPr>
              <a:t>Т.п.  </a:t>
            </a:r>
            <a:r>
              <a:rPr lang="ru-RU" sz="2000" b="1" dirty="0">
                <a:solidFill>
                  <a:srgbClr val="002060"/>
                </a:solidFill>
              </a:rPr>
              <a:t>ста двадцатью тысячами четырьмястами </a:t>
            </a:r>
            <a:r>
              <a:rPr lang="ru-RU" sz="2000" b="1" dirty="0" err="1">
                <a:solidFill>
                  <a:srgbClr val="002060"/>
                </a:solidFill>
              </a:rPr>
              <a:t>восемьюдесятью</a:t>
            </a:r>
            <a:r>
              <a:rPr lang="ru-RU" sz="2000" b="1" dirty="0">
                <a:solidFill>
                  <a:srgbClr val="002060"/>
                </a:solidFill>
              </a:rPr>
              <a:t> словами</a:t>
            </a:r>
            <a:br>
              <a:rPr lang="ru-RU" sz="2000" b="1" dirty="0">
                <a:solidFill>
                  <a:srgbClr val="002060"/>
                </a:solidFill>
              </a:rPr>
            </a:br>
            <a:r>
              <a:rPr lang="ru-RU" sz="2000" dirty="0" err="1">
                <a:solidFill>
                  <a:srgbClr val="002060"/>
                </a:solidFill>
              </a:rPr>
              <a:t>П.п</a:t>
            </a:r>
            <a:r>
              <a:rPr lang="ru-RU" sz="2000" dirty="0">
                <a:solidFill>
                  <a:srgbClr val="002060"/>
                </a:solidFill>
              </a:rPr>
              <a:t>. </a:t>
            </a:r>
            <a:r>
              <a:rPr lang="ru-RU" sz="2000" b="1" dirty="0">
                <a:solidFill>
                  <a:srgbClr val="002060"/>
                </a:solidFill>
              </a:rPr>
              <a:t>о ста двадцати тысячах четырехстах восьмидесяти словах</a:t>
            </a:r>
            <a:br>
              <a:rPr lang="ru-RU" sz="2000" b="1" dirty="0">
                <a:solidFill>
                  <a:srgbClr val="002060"/>
                </a:solidFill>
              </a:rPr>
            </a:br>
            <a:r>
              <a:rPr lang="ru-RU" sz="2000" b="1" dirty="0">
                <a:solidFill>
                  <a:srgbClr val="002060"/>
                </a:solidFill>
              </a:rPr>
              <a:t> </a:t>
            </a:r>
            <a:br>
              <a:rPr lang="ru-RU" sz="2000" b="1" dirty="0">
                <a:solidFill>
                  <a:srgbClr val="002060"/>
                </a:solidFill>
              </a:rPr>
            </a:br>
            <a:endParaRPr lang="ru-RU" sz="2000" b="1" dirty="0">
              <a:solidFill>
                <a:srgbClr val="002060"/>
              </a:solidFill>
            </a:endParaRPr>
          </a:p>
        </p:txBody>
      </p:sp>
    </p:spTree>
    <p:extLst>
      <p:ext uri="{BB962C8B-B14F-4D97-AF65-F5344CB8AC3E}">
        <p14:creationId xmlns:p14="http://schemas.microsoft.com/office/powerpoint/2010/main" val="427447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3391" y="764704"/>
            <a:ext cx="3008313" cy="851694"/>
          </a:xfrm>
        </p:spPr>
        <p:txBody>
          <a:bodyPr/>
          <a:lstStyle/>
          <a:p>
            <a:pPr algn="ctr"/>
            <a:r>
              <a:rPr lang="ru-RU" sz="2000" b="1" dirty="0" smtClean="0">
                <a:solidFill>
                  <a:srgbClr val="0070C0"/>
                </a:solidFill>
              </a:rPr>
              <a:t>Самая </a:t>
            </a:r>
            <a:r>
              <a:rPr lang="ru-RU" sz="2000" b="1" dirty="0">
                <a:solidFill>
                  <a:srgbClr val="0070C0"/>
                </a:solidFill>
              </a:rPr>
              <a:t>длинная </a:t>
            </a:r>
            <a:r>
              <a:rPr lang="ru-RU" sz="2000" b="1" dirty="0" smtClean="0">
                <a:solidFill>
                  <a:srgbClr val="0070C0"/>
                </a:solidFill>
              </a:rPr>
              <a:t>река </a:t>
            </a:r>
            <a:br>
              <a:rPr lang="ru-RU" sz="2000" b="1" dirty="0" smtClean="0">
                <a:solidFill>
                  <a:srgbClr val="0070C0"/>
                </a:solidFill>
              </a:rPr>
            </a:br>
            <a:r>
              <a:rPr lang="ru-RU" sz="2000" b="1" dirty="0" smtClean="0">
                <a:solidFill>
                  <a:srgbClr val="0070C0"/>
                </a:solidFill>
              </a:rPr>
              <a:t>в </a:t>
            </a:r>
            <a:r>
              <a:rPr lang="ru-RU" sz="2000" b="1" dirty="0">
                <a:solidFill>
                  <a:srgbClr val="0070C0"/>
                </a:solidFill>
              </a:rPr>
              <a:t>России</a:t>
            </a:r>
          </a:p>
        </p:txBody>
      </p:sp>
      <p:sp>
        <p:nvSpPr>
          <p:cNvPr id="3" name="Объект 2"/>
          <p:cNvSpPr>
            <a:spLocks noGrp="1"/>
          </p:cNvSpPr>
          <p:nvPr>
            <p:ph idx="1"/>
          </p:nvPr>
        </p:nvSpPr>
        <p:spPr>
          <a:xfrm>
            <a:off x="4860032" y="1640612"/>
            <a:ext cx="3960440" cy="4851244"/>
          </a:xfrm>
        </p:spPr>
        <p:txBody>
          <a:bodyPr>
            <a:normAutofit lnSpcReduction="10000"/>
          </a:bodyPr>
          <a:lstStyle/>
          <a:p>
            <a:pPr algn="just">
              <a:lnSpc>
                <a:spcPct val="150000"/>
              </a:lnSpc>
            </a:pPr>
            <a:r>
              <a:rPr lang="ru-RU" sz="1800" b="1" dirty="0"/>
              <a:t>Эта река самая длинная в России. Впадает в Море Лаптевых. Десятая в мире по длине река и восьмая в мире по полноводности, протекает по территории Иркутской области и Якутии, некоторые из её притоков относятся к Забайкальскому, </a:t>
            </a:r>
            <a:r>
              <a:rPr lang="ru-RU" sz="1800" b="1" dirty="0" smtClean="0"/>
              <a:t>Красноярскому</a:t>
            </a:r>
            <a:r>
              <a:rPr lang="ru-RU" sz="1800" b="1" dirty="0"/>
              <a:t>, Хабаровскому краям, Бурятии и Амурской области.  Она целиком лежит в пределах страны. </a:t>
            </a:r>
            <a:r>
              <a:rPr lang="ru-RU" sz="1800" b="1" dirty="0" smtClean="0"/>
              <a:t> </a:t>
            </a:r>
            <a:endParaRPr lang="ru-RU" sz="1800" b="1" dirty="0"/>
          </a:p>
          <a:p>
            <a:pPr algn="just">
              <a:lnSpc>
                <a:spcPct val="150000"/>
              </a:lnSpc>
            </a:pPr>
            <a:endParaRPr lang="ru-RU" sz="2000" b="1" dirty="0"/>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772816"/>
            <a:ext cx="3696072" cy="277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3648" y="4061777"/>
            <a:ext cx="3236218" cy="2430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40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1000"/>
                                        <p:tgtEl>
                                          <p:spTgt spid="1027"/>
                                        </p:tgtEl>
                                      </p:cBhvr>
                                    </p:animEffect>
                                    <p:anim calcmode="lin" valueType="num">
                                      <p:cBhvr>
                                        <p:cTn id="15" dur="1000" fill="hold"/>
                                        <p:tgtEl>
                                          <p:spTgt spid="1027"/>
                                        </p:tgtEl>
                                        <p:attrNameLst>
                                          <p:attrName>ppt_x</p:attrName>
                                        </p:attrNameLst>
                                      </p:cBhvr>
                                      <p:tavLst>
                                        <p:tav tm="0">
                                          <p:val>
                                            <p:strVal val="#ppt_x"/>
                                          </p:val>
                                        </p:tav>
                                        <p:tav tm="100000">
                                          <p:val>
                                            <p:strVal val="#ppt_x"/>
                                          </p:val>
                                        </p:tav>
                                      </p:tavLst>
                                    </p:anim>
                                    <p:anim calcmode="lin" valueType="num">
                                      <p:cBhvr>
                                        <p:cTn id="16"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1000"/>
                                        <p:tgtEl>
                                          <p:spTgt spid="1028"/>
                                        </p:tgtEl>
                                      </p:cBhvr>
                                    </p:animEffect>
                                    <p:anim calcmode="lin" valueType="num">
                                      <p:cBhvr>
                                        <p:cTn id="22" dur="1000" fill="hold"/>
                                        <p:tgtEl>
                                          <p:spTgt spid="1028"/>
                                        </p:tgtEl>
                                        <p:attrNameLst>
                                          <p:attrName>ppt_x</p:attrName>
                                        </p:attrNameLst>
                                      </p:cBhvr>
                                      <p:tavLst>
                                        <p:tav tm="0">
                                          <p:val>
                                            <p:strVal val="#ppt_x"/>
                                          </p:val>
                                        </p:tav>
                                        <p:tav tm="100000">
                                          <p:val>
                                            <p:strVal val="#ppt_x"/>
                                          </p:val>
                                        </p:tav>
                                      </p:tavLst>
                                    </p:anim>
                                    <p:anim calcmode="lin" valueType="num">
                                      <p:cBhvr>
                                        <p:cTn id="23"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0"/>
                                        <p:tgtEl>
                                          <p:spTgt spid="3">
                                            <p:txEl>
                                              <p:pRg st="0" end="0"/>
                                            </p:txEl>
                                          </p:spTgt>
                                        </p:tgtEl>
                                      </p:cBhvr>
                                    </p:animEffect>
                                    <p:anim calcmode="lin" valueType="num">
                                      <p:cBhvr>
                                        <p:cTn id="2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32856"/>
            <a:ext cx="8229600" cy="2880320"/>
          </a:xfrm>
        </p:spPr>
        <p:txBody>
          <a:bodyPr>
            <a:normAutofit/>
          </a:bodyPr>
          <a:lstStyle/>
          <a:p>
            <a:pPr>
              <a:lnSpc>
                <a:spcPct val="150000"/>
              </a:lnSpc>
            </a:pPr>
            <a:r>
              <a:rPr lang="ru-RU" sz="4000" b="1" dirty="0">
                <a:solidFill>
                  <a:srgbClr val="0070C0"/>
                </a:solidFill>
                <a:latin typeface="Arial Narrow" pitchFamily="34" charset="0"/>
                <a:cs typeface="Aharoni" pitchFamily="2" charset="-79"/>
              </a:rPr>
              <a:t>Это Лена</a:t>
            </a:r>
            <a:r>
              <a:rPr lang="ru-RU" sz="4000" b="1" dirty="0" smtClean="0">
                <a:solidFill>
                  <a:srgbClr val="0070C0"/>
                </a:solidFill>
                <a:latin typeface="Arial Narrow" pitchFamily="34" charset="0"/>
                <a:cs typeface="Aharoni" pitchFamily="2" charset="-79"/>
              </a:rPr>
              <a:t>.</a:t>
            </a:r>
            <a:br>
              <a:rPr lang="ru-RU" sz="4000" b="1" dirty="0" smtClean="0">
                <a:solidFill>
                  <a:srgbClr val="0070C0"/>
                </a:solidFill>
                <a:latin typeface="Arial Narrow" pitchFamily="34" charset="0"/>
                <a:cs typeface="Aharoni" pitchFamily="2" charset="-79"/>
              </a:rPr>
            </a:br>
            <a:r>
              <a:rPr lang="ru-RU" sz="4000" b="1" dirty="0" smtClean="0">
                <a:solidFill>
                  <a:srgbClr val="0070C0"/>
                </a:solidFill>
                <a:latin typeface="Arial Narrow" pitchFamily="34" charset="0"/>
                <a:cs typeface="Aharoni" pitchFamily="2" charset="-79"/>
              </a:rPr>
              <a:t> </a:t>
            </a:r>
            <a:r>
              <a:rPr lang="ru-RU" sz="4000" b="1" dirty="0">
                <a:solidFill>
                  <a:srgbClr val="0070C0"/>
                </a:solidFill>
                <a:latin typeface="Arial Narrow" pitchFamily="34" charset="0"/>
                <a:cs typeface="Aharoni" pitchFamily="2" charset="-79"/>
              </a:rPr>
              <a:t>Её длина </a:t>
            </a:r>
            <a:r>
              <a:rPr lang="ru-RU" sz="4000" b="1" dirty="0" smtClean="0">
                <a:solidFill>
                  <a:srgbClr val="0070C0"/>
                </a:solidFill>
                <a:latin typeface="Arial Narrow" pitchFamily="34" charset="0"/>
                <a:cs typeface="Aharoni" pitchFamily="2" charset="-79"/>
              </a:rPr>
              <a:t>4 270 </a:t>
            </a:r>
            <a:r>
              <a:rPr lang="ru-RU" sz="4000" b="1" dirty="0">
                <a:solidFill>
                  <a:srgbClr val="0070C0"/>
                </a:solidFill>
                <a:latin typeface="Arial Narrow" pitchFamily="34" charset="0"/>
                <a:cs typeface="Aharoni" pitchFamily="2" charset="-79"/>
              </a:rPr>
              <a:t>километров</a:t>
            </a:r>
            <a:r>
              <a:rPr lang="ru-RU" sz="4000" b="1" dirty="0">
                <a:solidFill>
                  <a:srgbClr val="0070C0"/>
                </a:solidFill>
                <a:latin typeface="Arial Narrow" pitchFamily="34" charset="0"/>
              </a:rPr>
              <a:t>.</a:t>
            </a:r>
            <a:br>
              <a:rPr lang="ru-RU" sz="4000" b="1" dirty="0">
                <a:solidFill>
                  <a:srgbClr val="0070C0"/>
                </a:solidFill>
                <a:latin typeface="Arial Narrow" pitchFamily="34" charset="0"/>
              </a:rPr>
            </a:br>
            <a:endParaRPr lang="ru-RU" sz="4000" b="1" dirty="0">
              <a:solidFill>
                <a:srgbClr val="0070C0"/>
              </a:solidFill>
              <a:latin typeface="Arial Narrow" pitchFamily="34" charset="0"/>
            </a:endParaRPr>
          </a:p>
        </p:txBody>
      </p:sp>
    </p:spTree>
    <p:extLst>
      <p:ext uri="{BB962C8B-B14F-4D97-AF65-F5344CB8AC3E}">
        <p14:creationId xmlns:p14="http://schemas.microsoft.com/office/powerpoint/2010/main" val="254051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76672"/>
            <a:ext cx="3008313" cy="1139726"/>
          </a:xfrm>
        </p:spPr>
        <p:txBody>
          <a:bodyPr/>
          <a:lstStyle/>
          <a:p>
            <a:pPr algn="ctr"/>
            <a:r>
              <a:rPr lang="ru-RU" sz="2000" b="1" dirty="0" smtClean="0"/>
              <a:t>Самое глубокое озеро </a:t>
            </a:r>
            <a:br>
              <a:rPr lang="ru-RU" sz="2000" b="1" dirty="0" smtClean="0"/>
            </a:br>
            <a:r>
              <a:rPr lang="ru-RU" sz="2000" b="1" dirty="0" smtClean="0"/>
              <a:t>на планете</a:t>
            </a:r>
            <a:endParaRPr lang="ru-RU" sz="2000" b="1" dirty="0"/>
          </a:p>
        </p:txBody>
      </p:sp>
      <p:sp>
        <p:nvSpPr>
          <p:cNvPr id="3" name="Объект 2"/>
          <p:cNvSpPr>
            <a:spLocks noGrp="1"/>
          </p:cNvSpPr>
          <p:nvPr>
            <p:ph idx="1"/>
          </p:nvPr>
        </p:nvSpPr>
        <p:spPr>
          <a:xfrm>
            <a:off x="4860032" y="1052736"/>
            <a:ext cx="3826768" cy="5073427"/>
          </a:xfrm>
        </p:spPr>
        <p:txBody>
          <a:bodyPr>
            <a:normAutofit/>
          </a:bodyPr>
          <a:lstStyle/>
          <a:p>
            <a:pPr>
              <a:lnSpc>
                <a:spcPct val="150000"/>
              </a:lnSpc>
            </a:pPr>
            <a:r>
              <a:rPr lang="ru-RU" sz="1800" b="1" dirty="0"/>
              <a:t>Самое глубокое озеро на планете, крупнейший природный резервуар пресной воды. Находится в южной части Восточной Сибири. Озеро и прибрежные его территории отличаются уникальным разнообразием флоры и фауны. Его даже называют морем.</a:t>
            </a:r>
          </a:p>
          <a:p>
            <a:endParaRPr lang="ru-RU"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1746926"/>
            <a:ext cx="3924632" cy="2614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9175" y="3861048"/>
            <a:ext cx="3866579" cy="261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236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1"/>
                                        </p:tgtEl>
                                        <p:attrNameLst>
                                          <p:attrName>style.visibility</p:attrName>
                                        </p:attrNameLst>
                                      </p:cBhvr>
                                      <p:to>
                                        <p:strVal val="visible"/>
                                      </p:to>
                                    </p:set>
                                    <p:animEffect transition="in" filter="fade">
                                      <p:cBhvr>
                                        <p:cTn id="21" dur="1000"/>
                                        <p:tgtEl>
                                          <p:spTgt spid="2051"/>
                                        </p:tgtEl>
                                      </p:cBhvr>
                                    </p:animEffect>
                                    <p:anim calcmode="lin" valueType="num">
                                      <p:cBhvr>
                                        <p:cTn id="22" dur="1000" fill="hold"/>
                                        <p:tgtEl>
                                          <p:spTgt spid="2051"/>
                                        </p:tgtEl>
                                        <p:attrNameLst>
                                          <p:attrName>ppt_x</p:attrName>
                                        </p:attrNameLst>
                                      </p:cBhvr>
                                      <p:tavLst>
                                        <p:tav tm="0">
                                          <p:val>
                                            <p:strVal val="#ppt_x"/>
                                          </p:val>
                                        </p:tav>
                                        <p:tav tm="100000">
                                          <p:val>
                                            <p:strVal val="#ppt_x"/>
                                          </p:val>
                                        </p:tav>
                                      </p:tavLst>
                                    </p:anim>
                                    <p:anim calcmode="lin" valueType="num">
                                      <p:cBhvr>
                                        <p:cTn id="23"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0"/>
                                        <p:tgtEl>
                                          <p:spTgt spid="3">
                                            <p:txEl>
                                              <p:pRg st="0" end="0"/>
                                            </p:txEl>
                                          </p:spTgt>
                                        </p:tgtEl>
                                      </p:cBhvr>
                                    </p:animEffect>
                                    <p:anim calcmode="lin" valueType="num">
                                      <p:cBhvr>
                                        <p:cTn id="2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04864"/>
            <a:ext cx="8229600" cy="1800200"/>
          </a:xfrm>
        </p:spPr>
        <p:txBody>
          <a:bodyPr>
            <a:normAutofit/>
          </a:bodyPr>
          <a:lstStyle/>
          <a:p>
            <a:r>
              <a:rPr lang="ru-RU" sz="3600" b="1" dirty="0" smtClean="0"/>
              <a:t> </a:t>
            </a:r>
            <a:r>
              <a:rPr lang="ru-RU" sz="3600" b="1" dirty="0" smtClean="0">
                <a:solidFill>
                  <a:srgbClr val="0070C0"/>
                </a:solidFill>
                <a:latin typeface="Arial" pitchFamily="34" charset="0"/>
                <a:cs typeface="Arial" pitchFamily="34" charset="0"/>
              </a:rPr>
              <a:t>Это Байкал. </a:t>
            </a:r>
            <a:br>
              <a:rPr lang="ru-RU" sz="3600" b="1" dirty="0" smtClean="0">
                <a:solidFill>
                  <a:srgbClr val="0070C0"/>
                </a:solidFill>
                <a:latin typeface="Arial" pitchFamily="34" charset="0"/>
                <a:cs typeface="Arial" pitchFamily="34" charset="0"/>
              </a:rPr>
            </a:br>
            <a:r>
              <a:rPr lang="ru-RU" sz="3600" b="1" dirty="0" smtClean="0">
                <a:solidFill>
                  <a:srgbClr val="0070C0"/>
                </a:solidFill>
                <a:latin typeface="Arial" pitchFamily="34" charset="0"/>
                <a:cs typeface="Arial" pitchFamily="34" charset="0"/>
              </a:rPr>
              <a:t>Глубина его 1 741 метр.</a:t>
            </a:r>
            <a:br>
              <a:rPr lang="ru-RU" sz="3600" b="1" dirty="0" smtClean="0">
                <a:solidFill>
                  <a:srgbClr val="0070C0"/>
                </a:solidFill>
                <a:latin typeface="Arial" pitchFamily="34" charset="0"/>
                <a:cs typeface="Arial" pitchFamily="34" charset="0"/>
              </a:rPr>
            </a:br>
            <a:endParaRPr lang="ru-RU" sz="36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48347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3008313" cy="720080"/>
          </a:xfrm>
        </p:spPr>
        <p:txBody>
          <a:bodyPr/>
          <a:lstStyle/>
          <a:p>
            <a:pPr algn="ctr"/>
            <a:r>
              <a:rPr lang="ru-RU" sz="2000" b="1" dirty="0" smtClean="0"/>
              <a:t>Самый большой остров на земле</a:t>
            </a:r>
            <a:endParaRPr lang="ru-RU" sz="2000" b="1" dirty="0"/>
          </a:p>
        </p:txBody>
      </p:sp>
      <p:sp>
        <p:nvSpPr>
          <p:cNvPr id="3" name="Объект 2"/>
          <p:cNvSpPr>
            <a:spLocks noGrp="1"/>
          </p:cNvSpPr>
          <p:nvPr>
            <p:ph idx="1"/>
          </p:nvPr>
        </p:nvSpPr>
        <p:spPr>
          <a:xfrm>
            <a:off x="4644008" y="273050"/>
            <a:ext cx="4042792" cy="5853113"/>
          </a:xfrm>
        </p:spPr>
        <p:txBody>
          <a:bodyPr>
            <a:normAutofit/>
          </a:bodyPr>
          <a:lstStyle/>
          <a:p>
            <a:pPr>
              <a:lnSpc>
                <a:spcPct val="150000"/>
              </a:lnSpc>
            </a:pPr>
            <a:r>
              <a:rPr lang="ru-RU" sz="1800" b="1" dirty="0"/>
              <a:t>Самый большой остров на земле, омываемый Атлантическим и Северным Ледовитым океанами.   Принадлежит Дании. На берегах обитают северный олень, белый медведь, песец, полярный волк,  в прибрежных водах — гренландский кит</a:t>
            </a:r>
            <a:r>
              <a:rPr lang="ru-RU" sz="1800" b="1" dirty="0" smtClean="0"/>
              <a:t>.</a:t>
            </a:r>
            <a:endParaRPr lang="ru-RU" sz="1800" b="1"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1594045"/>
            <a:ext cx="3478485" cy="2139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1600" y="3701755"/>
            <a:ext cx="3888432" cy="2638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983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anim calcmode="lin" valueType="num">
                                      <p:cBhvr>
                                        <p:cTn id="15" dur="1000" fill="hold"/>
                                        <p:tgtEl>
                                          <p:spTgt spid="3074"/>
                                        </p:tgtEl>
                                        <p:attrNameLst>
                                          <p:attrName>ppt_x</p:attrName>
                                        </p:attrNameLst>
                                      </p:cBhvr>
                                      <p:tavLst>
                                        <p:tav tm="0">
                                          <p:val>
                                            <p:strVal val="#ppt_x"/>
                                          </p:val>
                                        </p:tav>
                                        <p:tav tm="100000">
                                          <p:val>
                                            <p:strVal val="#ppt_x"/>
                                          </p:val>
                                        </p:tav>
                                      </p:tavLst>
                                    </p:anim>
                                    <p:anim calcmode="lin" valueType="num">
                                      <p:cBhvr>
                                        <p:cTn id="1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5"/>
                                        </p:tgtEl>
                                        <p:attrNameLst>
                                          <p:attrName>style.visibility</p:attrName>
                                        </p:attrNameLst>
                                      </p:cBhvr>
                                      <p:to>
                                        <p:strVal val="visible"/>
                                      </p:to>
                                    </p:set>
                                    <p:animEffect transition="in" filter="fade">
                                      <p:cBhvr>
                                        <p:cTn id="21" dur="1000"/>
                                        <p:tgtEl>
                                          <p:spTgt spid="3075"/>
                                        </p:tgtEl>
                                      </p:cBhvr>
                                    </p:animEffect>
                                    <p:anim calcmode="lin" valueType="num">
                                      <p:cBhvr>
                                        <p:cTn id="22" dur="1000" fill="hold"/>
                                        <p:tgtEl>
                                          <p:spTgt spid="3075"/>
                                        </p:tgtEl>
                                        <p:attrNameLst>
                                          <p:attrName>ppt_x</p:attrName>
                                        </p:attrNameLst>
                                      </p:cBhvr>
                                      <p:tavLst>
                                        <p:tav tm="0">
                                          <p:val>
                                            <p:strVal val="#ppt_x"/>
                                          </p:val>
                                        </p:tav>
                                        <p:tav tm="100000">
                                          <p:val>
                                            <p:strVal val="#ppt_x"/>
                                          </p:val>
                                        </p:tav>
                                      </p:tavLst>
                                    </p:anim>
                                    <p:anim calcmode="lin" valueType="num">
                                      <p:cBhvr>
                                        <p:cTn id="23"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0"/>
                                        <p:tgtEl>
                                          <p:spTgt spid="3">
                                            <p:txEl>
                                              <p:pRg st="0" end="0"/>
                                            </p:txEl>
                                          </p:spTgt>
                                        </p:tgtEl>
                                      </p:cBhvr>
                                    </p:animEffect>
                                    <p:anim calcmode="lin" valueType="num">
                                      <p:cBhvr>
                                        <p:cTn id="2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492896"/>
            <a:ext cx="8229600" cy="3024336"/>
          </a:xfrm>
        </p:spPr>
        <p:txBody>
          <a:bodyPr>
            <a:noAutofit/>
          </a:bodyPr>
          <a:lstStyle/>
          <a:p>
            <a:r>
              <a:rPr lang="ru-RU" sz="3600" b="1" dirty="0" smtClean="0">
                <a:solidFill>
                  <a:srgbClr val="0070C0"/>
                </a:solidFill>
                <a:latin typeface="Arial" pitchFamily="34" charset="0"/>
                <a:cs typeface="Arial" pitchFamily="34" charset="0"/>
              </a:rPr>
              <a:t> Это Гренландия. </a:t>
            </a:r>
            <a:br>
              <a:rPr lang="ru-RU" sz="3600" b="1" dirty="0" smtClean="0">
                <a:solidFill>
                  <a:srgbClr val="0070C0"/>
                </a:solidFill>
                <a:latin typeface="Arial" pitchFamily="34" charset="0"/>
                <a:cs typeface="Arial" pitchFamily="34" charset="0"/>
              </a:rPr>
            </a:br>
            <a:r>
              <a:rPr lang="ru-RU" sz="3600" b="1" dirty="0" smtClean="0">
                <a:solidFill>
                  <a:srgbClr val="0070C0"/>
                </a:solidFill>
                <a:latin typeface="Arial" pitchFamily="34" charset="0"/>
                <a:cs typeface="Arial" pitchFamily="34" charset="0"/>
              </a:rPr>
              <a:t>Её площадь </a:t>
            </a:r>
            <a:br>
              <a:rPr lang="ru-RU" sz="3600" b="1" dirty="0" smtClean="0">
                <a:solidFill>
                  <a:srgbClr val="0070C0"/>
                </a:solidFill>
                <a:latin typeface="Arial" pitchFamily="34" charset="0"/>
                <a:cs typeface="Arial" pitchFamily="34" charset="0"/>
              </a:rPr>
            </a:br>
            <a:r>
              <a:rPr lang="ru-RU" sz="3600" b="1" dirty="0" smtClean="0">
                <a:solidFill>
                  <a:srgbClr val="0070C0"/>
                </a:solidFill>
                <a:latin typeface="Arial" pitchFamily="34" charset="0"/>
                <a:cs typeface="Arial" pitchFamily="34" charset="0"/>
              </a:rPr>
              <a:t>2 176 000 квадратных километров.</a:t>
            </a:r>
            <a:br>
              <a:rPr lang="ru-RU" sz="3600" b="1" dirty="0" smtClean="0">
                <a:solidFill>
                  <a:srgbClr val="0070C0"/>
                </a:solidFill>
                <a:latin typeface="Arial" pitchFamily="34" charset="0"/>
                <a:cs typeface="Arial" pitchFamily="34" charset="0"/>
              </a:rPr>
            </a:br>
            <a:r>
              <a:rPr lang="ru-RU" sz="3600" b="1" dirty="0" smtClean="0">
                <a:solidFill>
                  <a:srgbClr val="0070C0"/>
                </a:solidFill>
                <a:latin typeface="Arial" pitchFamily="34" charset="0"/>
                <a:cs typeface="Arial" pitchFamily="34" charset="0"/>
              </a:rPr>
              <a:t/>
            </a:r>
            <a:br>
              <a:rPr lang="ru-RU" sz="3600" b="1" dirty="0" smtClean="0">
                <a:solidFill>
                  <a:srgbClr val="0070C0"/>
                </a:solidFill>
                <a:latin typeface="Arial" pitchFamily="34" charset="0"/>
                <a:cs typeface="Arial" pitchFamily="34" charset="0"/>
              </a:rPr>
            </a:br>
            <a:endParaRPr lang="ru-RU" sz="36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63736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57200" y="1052736"/>
            <a:ext cx="8075240" cy="5073427"/>
          </a:xfrm>
        </p:spPr>
        <p:txBody>
          <a:bodyPr>
            <a:normAutofit/>
          </a:bodyPr>
          <a:lstStyle/>
          <a:p>
            <a:pPr>
              <a:lnSpc>
                <a:spcPct val="200000"/>
              </a:lnSpc>
            </a:pPr>
            <a:r>
              <a:rPr lang="ru-RU" sz="2400" b="1" dirty="0" smtClean="0">
                <a:latin typeface="Arial" pitchFamily="34" charset="0"/>
                <a:cs typeface="Arial" pitchFamily="34" charset="0"/>
              </a:rPr>
              <a:t>Скелет человека состоит из 218 костей. </a:t>
            </a:r>
          </a:p>
          <a:p>
            <a:pPr>
              <a:lnSpc>
                <a:spcPct val="200000"/>
              </a:lnSpc>
            </a:pPr>
            <a:r>
              <a:rPr lang="ru-RU" sz="2400" b="1" dirty="0" smtClean="0">
                <a:latin typeface="Arial" pitchFamily="34" charset="0"/>
                <a:cs typeface="Arial" pitchFamily="34" charset="0"/>
              </a:rPr>
              <a:t>Череп состоит из 29 костей, рука – из 60 костей. </a:t>
            </a:r>
          </a:p>
          <a:p>
            <a:pPr>
              <a:lnSpc>
                <a:spcPct val="200000"/>
              </a:lnSpc>
            </a:pPr>
            <a:r>
              <a:rPr lang="ru-RU" sz="2000" b="1" dirty="0" smtClean="0"/>
              <a:t> </a:t>
            </a:r>
          </a:p>
          <a:p>
            <a:endParaRPr lang="ru-RU" dirty="0" smtClean="0"/>
          </a:p>
          <a:p>
            <a:endParaRPr lang="ru-RU"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51920" y="2780927"/>
            <a:ext cx="4824686" cy="327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948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098"/>
                                        </p:tgtEl>
                                        <p:attrNameLst>
                                          <p:attrName>style.visibility</p:attrName>
                                        </p:attrNameLst>
                                      </p:cBhvr>
                                      <p:to>
                                        <p:strVal val="visible"/>
                                      </p:to>
                                    </p:set>
                                    <p:animEffect transition="in" filter="fade">
                                      <p:cBhvr>
                                        <p:cTn id="28" dur="1000"/>
                                        <p:tgtEl>
                                          <p:spTgt spid="4098"/>
                                        </p:tgtEl>
                                      </p:cBhvr>
                                    </p:animEffect>
                                    <p:anim calcmode="lin" valueType="num">
                                      <p:cBhvr>
                                        <p:cTn id="29" dur="1000" fill="hold"/>
                                        <p:tgtEl>
                                          <p:spTgt spid="4098"/>
                                        </p:tgtEl>
                                        <p:attrNameLst>
                                          <p:attrName>ppt_x</p:attrName>
                                        </p:attrNameLst>
                                      </p:cBhvr>
                                      <p:tavLst>
                                        <p:tav tm="0">
                                          <p:val>
                                            <p:strVal val="#ppt_x"/>
                                          </p:val>
                                        </p:tav>
                                        <p:tav tm="100000">
                                          <p:val>
                                            <p:strVal val="#ppt_x"/>
                                          </p:val>
                                        </p:tav>
                                      </p:tavLst>
                                    </p:anim>
                                    <p:anim calcmode="lin" valueType="num">
                                      <p:cBhvr>
                                        <p:cTn id="30"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8720"/>
            <a:ext cx="3610744" cy="360040"/>
          </a:xfrm>
          <a:solidFill>
            <a:schemeClr val="accent2">
              <a:lumMod val="40000"/>
              <a:lumOff val="60000"/>
            </a:schemeClr>
          </a:solidFill>
        </p:spPr>
        <p:txBody>
          <a:bodyPr/>
          <a:lstStyle/>
          <a:p>
            <a:pPr algn="ctr"/>
            <a:r>
              <a:rPr lang="ru-RU" sz="2000" b="1" dirty="0" smtClean="0">
                <a:solidFill>
                  <a:srgbClr val="002060"/>
                </a:solidFill>
              </a:rPr>
              <a:t>Просклоняй числительное</a:t>
            </a:r>
            <a:endParaRPr lang="ru-RU" sz="2000" b="1" dirty="0">
              <a:solidFill>
                <a:srgbClr val="002060"/>
              </a:solidFill>
            </a:endParaRP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4008" y="836712"/>
            <a:ext cx="2384468"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56176" y="3219192"/>
            <a:ext cx="2444618" cy="322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467544" y="1802140"/>
            <a:ext cx="4032448" cy="2169825"/>
          </a:xfrm>
          <a:prstGeom prst="rect">
            <a:avLst/>
          </a:prstGeom>
        </p:spPr>
        <p:txBody>
          <a:bodyPr wrap="square">
            <a:spAutoFit/>
          </a:bodyPr>
          <a:lstStyle/>
          <a:p>
            <a:pPr algn="ctr">
              <a:lnSpc>
                <a:spcPct val="150000"/>
              </a:lnSpc>
            </a:pPr>
            <a:r>
              <a:rPr lang="ru-RU" sz="2400" b="1" dirty="0" smtClean="0">
                <a:solidFill>
                  <a:srgbClr val="0070C0"/>
                </a:solidFill>
                <a:latin typeface="Arial" pitchFamily="34" charset="0"/>
                <a:cs typeface="Arial" pitchFamily="34" charset="0"/>
              </a:rPr>
              <a:t>В однотомном словаре </a:t>
            </a:r>
          </a:p>
          <a:p>
            <a:pPr algn="ctr">
              <a:lnSpc>
                <a:spcPct val="150000"/>
              </a:lnSpc>
            </a:pPr>
            <a:r>
              <a:rPr lang="ru-RU" sz="2400" b="1" dirty="0" smtClean="0">
                <a:solidFill>
                  <a:srgbClr val="0070C0"/>
                </a:solidFill>
                <a:latin typeface="Arial" pitchFamily="34" charset="0"/>
                <a:cs typeface="Arial" pitchFamily="34" charset="0"/>
              </a:rPr>
              <a:t> Сергея Ивановича Ожегова 57 000 слов. </a:t>
            </a:r>
          </a:p>
          <a:p>
            <a:pPr>
              <a:lnSpc>
                <a:spcPct val="150000"/>
              </a:lnSpc>
            </a:pPr>
            <a:endParaRPr lang="ru-RU"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18943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2"/>
                                        </p:tgtEl>
                                        <p:attrNameLst>
                                          <p:attrName>style.visibility</p:attrName>
                                        </p:attrNameLst>
                                      </p:cBhvr>
                                      <p:to>
                                        <p:strVal val="visible"/>
                                      </p:to>
                                    </p:set>
                                    <p:animEffect transition="in" filter="fade">
                                      <p:cBhvr>
                                        <p:cTn id="21" dur="1000"/>
                                        <p:tgtEl>
                                          <p:spTgt spid="5122"/>
                                        </p:tgtEl>
                                      </p:cBhvr>
                                    </p:animEffect>
                                    <p:anim calcmode="lin" valueType="num">
                                      <p:cBhvr>
                                        <p:cTn id="22" dur="1000" fill="hold"/>
                                        <p:tgtEl>
                                          <p:spTgt spid="5122"/>
                                        </p:tgtEl>
                                        <p:attrNameLst>
                                          <p:attrName>ppt_x</p:attrName>
                                        </p:attrNameLst>
                                      </p:cBhvr>
                                      <p:tavLst>
                                        <p:tav tm="0">
                                          <p:val>
                                            <p:strVal val="#ppt_x"/>
                                          </p:val>
                                        </p:tav>
                                        <p:tav tm="100000">
                                          <p:val>
                                            <p:strVal val="#ppt_x"/>
                                          </p:val>
                                        </p:tav>
                                      </p:tavLst>
                                    </p:anim>
                                    <p:anim calcmode="lin" valueType="num">
                                      <p:cBhvr>
                                        <p:cTn id="23"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23"/>
                                        </p:tgtEl>
                                        <p:attrNameLst>
                                          <p:attrName>style.visibility</p:attrName>
                                        </p:attrNameLst>
                                      </p:cBhvr>
                                      <p:to>
                                        <p:strVal val="visible"/>
                                      </p:to>
                                    </p:set>
                                    <p:animEffect transition="in" filter="fade">
                                      <p:cBhvr>
                                        <p:cTn id="28" dur="1000"/>
                                        <p:tgtEl>
                                          <p:spTgt spid="5123"/>
                                        </p:tgtEl>
                                      </p:cBhvr>
                                    </p:animEffect>
                                    <p:anim calcmode="lin" valueType="num">
                                      <p:cBhvr>
                                        <p:cTn id="29" dur="1000" fill="hold"/>
                                        <p:tgtEl>
                                          <p:spTgt spid="5123"/>
                                        </p:tgtEl>
                                        <p:attrNameLst>
                                          <p:attrName>ppt_x</p:attrName>
                                        </p:attrNameLst>
                                      </p:cBhvr>
                                      <p:tavLst>
                                        <p:tav tm="0">
                                          <p:val>
                                            <p:strVal val="#ppt_x"/>
                                          </p:val>
                                        </p:tav>
                                        <p:tav tm="100000">
                                          <p:val>
                                            <p:strVal val="#ppt_x"/>
                                          </p:val>
                                        </p:tav>
                                      </p:tavLst>
                                    </p:anim>
                                    <p:anim calcmode="lin" valueType="num">
                                      <p:cBhvr>
                                        <p:cTn id="30"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84</TotalTime>
  <Words>227</Words>
  <Application>Microsoft Office PowerPoint</Application>
  <PresentationFormat>Экран (4:3)</PresentationFormat>
  <Paragraphs>27</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Волна</vt:lpstr>
      <vt:lpstr>СКЛОНЕНИЕ  СОСТАВНЫХ КОЛИЧЕСТВЕННЫХ ЧИСЛИТЕЛЬНЫХ</vt:lpstr>
      <vt:lpstr>Самая длинная река  в России</vt:lpstr>
      <vt:lpstr>Это Лена.  Её длина 4 270 километров. </vt:lpstr>
      <vt:lpstr>Самое глубокое озеро  на планете</vt:lpstr>
      <vt:lpstr> Это Байкал.  Глубина его 1 741 метр. </vt:lpstr>
      <vt:lpstr>Самый большой остров на земле</vt:lpstr>
      <vt:lpstr> Это Гренландия.  Её площадь  2 176 000 квадратных километров.  </vt:lpstr>
      <vt:lpstr>Презентация PowerPoint</vt:lpstr>
      <vt:lpstr>Просклоняй числительное</vt:lpstr>
      <vt:lpstr>И.п. пятьдесят семь тысяч слов Р.п. пятидесяти семи тысяч слов Д.п. пятидесяти семи тысячам словам В.п. пятьдесят семь тысяч слов Т.п. пятьюдесятью семью тысячами словами П.п. о пятидесяти семи тысячах словах </vt:lpstr>
      <vt:lpstr>Просклоняй числительное</vt:lpstr>
      <vt:lpstr>И.п. восемьдесят пять тысяч слов Р.п.  восьмидесяти пяти тысяч слов Д.п.  восьмидесяти пяти тысячам словам В.п.  восемьдесят пять тысяч слов Т.п.  восемьюдесятью пятью тысячами словами П.п. о восьмидесяти пяти тысячах словах </vt:lpstr>
      <vt:lpstr>Презентация PowerPoint</vt:lpstr>
      <vt:lpstr>И.п.  сто двадцать тысяч четыреста восемьдесят слов Р.п.  ста двадцати тысяч четырехсот восьмидесяти слов Д.п.  ста двадцати тысячам четыремстам восьмидесяти словам В.п.  сто двадцать тысяч четыреста восемьдесят слов Т.п.  ста двадцатью тысячами четырьмястами восемьюдесятью словами П.п. о ста двадцати тысячах четырехстах восьмидесяти словах   </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СКЛОНЕНИЕ  СОСТАВНЫХ КОЛИЧЕСТВЕННЫХ ЧИСЛИТЕЛЬНЫХ</dc:title>
  <dc:creator>123</dc:creator>
  <cp:lastModifiedBy>Сания</cp:lastModifiedBy>
  <cp:revision>13</cp:revision>
  <dcterms:created xsi:type="dcterms:W3CDTF">2014-01-13T17:58:17Z</dcterms:created>
  <dcterms:modified xsi:type="dcterms:W3CDTF">2016-03-06T15:34:25Z</dcterms:modified>
</cp:coreProperties>
</file>