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2" r:id="rId8"/>
    <p:sldId id="264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img_url=http%3A%2F%2Fcs402728.userapi.com%2Fv402728087%2F5612%2FzbwNwgYJfOM.jpg&amp;iorient=&amp;ih=&amp;icolor=&amp;site=&amp;text=%D0%BC%D0%B0%D1%82%D0%B5%D0%BC%D0%B0%D1%82%D0%B8%D0%BA%D0%B0&amp;iw=&amp;wp=&amp;pos=9&amp;recent=&amp;type=&amp;isize=&amp;rpt=simage&amp;itype=&amp;nojs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img_url=http%3A%2F%2Fdg54.odnoklassniki.ru%2FgetImage%3FphotoId%3D413019190841%26photoType%3D6&amp;iorient=&amp;ih=&amp;icolor=&amp;site=&amp;text=%D0%B3%D1%80%D0%B0%D1%84%D0%B8%D0%BA%D0%B8%20%D0%B2%20%D0%BF%D0%BE%D1%81%D0%BB%D0%BE%D0%B2%D0%B8%D1%86%D0%B0%D1%85%20%D0%B8%20%D0%BF%D0%BE%D0%B3%D0%BE%D0%B2%D0%BE%D1%80%D0%BA%D0%B0%D1%85&amp;iw=&amp;wp=&amp;pos=9&amp;recent=&amp;type=&amp;isize=&amp;rpt=simage&amp;itype=&amp;nojs=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yandsearch?img_url=http%3A%2F%2Fwww.stihi.ru%2Fpics%2F2012%2F11%2F04%2F6556.jpg&amp;iorient=&amp;ih=&amp;icolor=&amp;site=&amp;text=%D0%BA%D1%83%D0%BC%D1%83%D1%88%D0%BA%D0%B0%20%D0%BA%D1%83%D0%BC%D0%B0&amp;iw=&amp;wp=&amp;pos=1&amp;recent=&amp;type=&amp;isize=&amp;rpt=simage&amp;itype=&amp;noj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img_url=http%3A%2F%2Fimg01.chitalnya.ru%2Fupload%2F296%2F27831641724333.jpg&amp;iorient=&amp;ih=&amp;icolor=&amp;site=&amp;text=%D0%B7%D0%BB%D0%B0%D1%8F%20%D0%BC%D0%B0%D1%82%D1%80%D0%B5%D1%88%D0%BA%D0%B0&amp;iw=&amp;wp=&amp;pos=2&amp;recent=&amp;type=&amp;isize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hyperlink" Target="http://images.yandex.ru/yandsearch?img_url=http%3A%2F%2Fidiot.fm%2Fwp-content%2Fuploads%2F2012%2F09%2FTwitter1.jpg&amp;iorient=&amp;ih=&amp;icolor=&amp;site=&amp;text=%D0%B7%D0%BB%D0%B0%D1%8F%20%D0%BC%D0%B0%D1%82%D1%80%D0%B5%D1%88%D0%BA%D0%B0&amp;iw=&amp;wp=&amp;pos=8&amp;recent=&amp;type=&amp;isize=&amp;rpt=simage&amp;itype=&amp;nojs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yandex.ru/yandsearch?img_url=http%3A%2F%2Fi043.radikal.ru%2F0801%2Fc1%2F5bfe4d6fc7f7.jpg&amp;iorient=&amp;ih=&amp;icolor=&amp;site=&amp;text=%D1%81%D0%BA%D0%B0%D1%87%D0%BA%D0%B8&amp;iw=&amp;wp=&amp;pos=27&amp;recent=&amp;type=&amp;isize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hyperlink" Target="http://images.yandex.ru/yandsearch?img_url=http%3A%2F%2Fimg1.liveinternet.ru%2Fimages%2Fattach%2Fc%2F2%2F72%2F305%2F72305698_1300600166_080554924e369ed68e981af11fdadadc.jpg&amp;iorient=&amp;ih=&amp;icolor=&amp;p=1&amp;site=&amp;text=%D1%81%D0%BA%D0%B0%D1%87%D0%BA%D0%B8&amp;iw=&amp;wp=&amp;pos=48&amp;recent=&amp;type=&amp;isize=&amp;rpt=simage&amp;itype=&amp;nojs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images.yandex.ru/yandsearch?img_url=http%3A%2F%2Fwww.bahar-20.com%2Fpichak%2Falbums%2Fuserpics%2F10001%2Fthumb_03~11.JPG&amp;iorient=&amp;ih=&amp;icolor=&amp;site=&amp;text=%D0%BA%D0%BE%D0%BD%D1%8C&amp;iw=&amp;wp=&amp;pos=4&amp;recent=&amp;type=&amp;isize=&amp;rpt=simage&amp;itype=&amp;noj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images.yandex.ru/yandsearch?img_url=http%3A%2F%2Fmirknig.com%2Fuploads%2Fposts%2F2009-01%2F1233257544_55.jpg&amp;iorient=&amp;ih=&amp;icolor=&amp;site=&amp;text=%D0%BF%D0%BE%D1%81%D0%BB%D0%BE%D0%B2%D0%B8%D1%86%D1%8B%20%D0%B8%20%D0%BF%D0%BE%D0%B3%D0%BE%D0%B2%D0%BE%D1%80%D0%BA%D0%B8&amp;iw=&amp;wp=&amp;pos=15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%3A%2F%2Fmy-shop.ru%2F_files%2Fproduct%2F2%2F27%2F268064.jpg&amp;iorient=&amp;ih=&amp;icolor=&amp;site=&amp;text=%D0%BF%D0%BE%D1%81%D0%BB%D0%BE%D0%B2%D0%B8%D1%86%D1%8B%20%D0%B8%20%D0%BF%D0%BE%D0%B3%D0%BE%D0%B2%D0%BE%D1%80%D0%BA%D0%B8&amp;iw=&amp;wp=&amp;pos=24&amp;recent=&amp;type=&amp;isize=&amp;rpt=simage&amp;itype=&amp;nojs=1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images.yandex.ru/yandsearch?img_url=http%3A%2F%2Fwww.ikirov.ru%2Ffiles%2F1212%2F353dfff0d5a4t.jpg&amp;iorient=&amp;ih=&amp;icolor=&amp;site=&amp;text=%D0%BF%D0%BE%D1%81%D0%BB%D0%BE%D0%B2%D0%B8%D1%86%D1%8B%20%D0%B8%20%D0%BF%D0%BE%D0%B3%D0%BE%D0%B2%D0%BE%D1%80%D0%BA%D0%B8&amp;iw=&amp;wp=&amp;pos=16&amp;recent=&amp;type=&amp;isize=&amp;rpt=simage&amp;itype=&amp;nojs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images.yandex.ru/yandsearch?img_url=http%3A%2F%2Fstatic.gdeslon.ru%2Fuploads%2Fcommodities%2F00%2F09%2F86%2F30%2F07%2Fpicture%2Fbig.jpg&amp;iorient=&amp;ih=&amp;icolor=&amp;site=&amp;text=%D0%BC%D0%B0%D1%82%D0%B5%D0%BC%D0%B0%D1%82%D0%B8%D1%87%D0%B5%D1%81%D0%BA%D0%B8%D0%B5%20%D1%84%D1%83%D0%BD%D0%BA%D1%86%D0%B8%D0%B8%20%D0%B8%20%D0%B8%D1%85%20%D0%B3%D1%80%D0%B0%D1%84%D0%B8%D0%BA%D0%B8&amp;iw=&amp;wp=&amp;pos=11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%3A%2F%2F900igr.net%2Fdatai%2Fliteratura%2FPersonazhi-skazok%2F0004-005-Raspisnye-vorota-skazki.jpg&amp;iorient=&amp;ih=&amp;icolor=&amp;site=&amp;text=%D1%81%D0%BA%D0%B0%D0%B7%D0%BE%D1%87%D0%BD%D1%8B%D0%B5%20%D0%BF%D0%B5%D1%80%D1%81%D0%BE%D0%BD%D0%B0%D0%B6%D0%B8&amp;iw=&amp;wp=&amp;pos=27&amp;recent=&amp;type=&amp;isize=&amp;rpt=simage&amp;itype=&amp;noj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img_url=http%3A%2F%2Fimg.allsoft.ru%2FScreens%2Fmig%2F2003%2F08%2F07%2Fte_180.gif&amp;iorient=&amp;ih=&amp;icolor=&amp;site=&amp;text=%D0%BC%D0%B0%D1%82%D0%B5%D0%BC%D0%B0%D1%82%D0%B8%D1%87%D0%B5%D1%81%D0%BA%D0%B8%D0%B5%20%D1%84%D1%83%D0%BD%D0%BA%D1%86%D0%B8%D0%B8%20%D0%B8%20%D0%B8%D1%85%20%D0%B3%D1%80%D0%B0%D1%84%D0%B8%D0%BA%D0%B8&amp;iw=&amp;wp=&amp;pos=3&amp;recent=&amp;type=&amp;isize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yandex.ru/yandsearch?img_url=http%3A%2F%2Fwww.hotcd.ru%2Fscr%2Fimg%2F14721_1-100-0-1.jpg&amp;iorient=&amp;ih=&amp;icolor=&amp;p=1&amp;site=&amp;text=%D1%84%D1%83%D0%BD%D0%BA%D1%86%D0%B8%D0%B8%20%D0%B8%20%D0%B3%D1%80%D0%B0%D1%84%D0%B8%D0%BA%D0%B8&amp;iw=&amp;wp=&amp;pos=37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%3A%2F%2Fimg3.proshkolu.ru%2Fcontent%2Fmedia%2Fpic%2Ficon%2F3000000%2F2628000%2F2627104-b2893f03.jpg&amp;iorient=&amp;ih=&amp;icolor=&amp;site=&amp;text=%D0%BF%D0%BE%D1%81%D0%BB%D0%BE%D0%B2%D0%B8%D1%86%D1%8B&amp;iw=&amp;wp=&amp;pos=8&amp;recent=&amp;type=&amp;isize=&amp;rpt=simage&amp;itype=&amp;nojs=1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img_url=http%3A%2F%2Fwww.proza.ru%2Fpics%2F2012%2F03%2F10%2F1184.gif&amp;iorient=&amp;ih=&amp;icolor=&amp;site=&amp;text=%D0%BF%D0%BE%D1%81%D0%BB%D0%BE%D0%B2%D0%B8%D1%86%D1%8B&amp;iw=&amp;wp=&amp;pos=0&amp;recent=&amp;type=&amp;isize=&amp;rpt=simage&amp;itype=&amp;nojs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yandex.ru/yandsearch?text=%D1%87%D0%B5%D0%BC%20%D0%B4%D0%B0%D0%BB%D1%8C%D1%88%D0%B5%20%D0%B2%20%D0%BB%D0%B5%D1%81%20%D1%82%D0%B5%D0%BC%20%D0%B1%D0%BE%D0%BB%D1%8C%D1%88%D0%B5%20%D0%B4%D1%80%D0%BE%D0%B2&amp;img_url=http%3A%2F%2Fwww.fotka.by%2Fimg--i-9384-w-640.jpg&amp;pos=0&amp;rpt=simage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1%87%D0%B5%D0%BC%20%D0%B4%D0%B0%D0%BB%D1%8C%D1%88%D0%B5%20%D0%B2%20%D0%BB%D0%B5%D1%81%20%D1%82%D0%B5%D0%BC%20%D0%B1%D0%BE%D0%BB%D1%8C%D1%88%D0%B5%20%D0%B4%D1%80%D0%BE%D0%B2&amp;img_url=http%3A%2F%2Fnovosibirsk.rfn.ru%2Fp%2Fm_1885.jpg&amp;pos=3&amp;rpt=simage&amp;nojs=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text=%D1%87%D0%B5%D0%BC%20%D0%B4%D0%B0%D0%BB%D1%8C%D1%88%D0%B5%20%D0%B2%20%D0%BB%D0%B5%D1%81%20%D1%82%D0%B5%D0%BC%20%D0%B1%D0%BE%D0%BB%D1%8C%D1%88%D0%B5%20%D0%B4%D1%80%D0%BE%D0%B2&amp;img_url=http%3A%2F%2Fwww.severinform.ru%2Fmedia%2Fimg%2F13%2F485%2F800x600_67663_les.jpg&amp;pos=15&amp;rpt=simage&amp;nojs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img_url=http%3A%2F%2Fwww.stroynet.ru%2Fusers%2Ffiles%2F75853-5623556.jpg&amp;iorient=&amp;ih=&amp;icolor=&amp;site=&amp;text=%D0%B4%D1%80%D0%BE%D0%B2%D0%B0&amp;iw=&amp;wp=&amp;pos=2&amp;recent=&amp;type=&amp;isize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img_url=http%3A%2F%2Fwww.alexnews.info%2Fwp-content%2Fuploads%2F2009%2F07%2Fdrova.jpg&amp;iorient=&amp;ih=&amp;icolor=&amp;site=&amp;text=%D0%B4%D1%80%D0%BE%D0%B2%D0%B0&amp;iw=&amp;wp=&amp;pos=5&amp;recent=&amp;type=&amp;isize=&amp;rpt=simage&amp;itype=&amp;nojs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1%87%D0%B5%D0%BC%20%D0%B4%D0%B0%D0%BB%D1%8C%D1%88%D0%B5%20%D0%B2%20%D0%BB%D0%B5%D1%81%20%D1%82%D0%B5%D0%BC%20%D0%B1%D0%BE%D0%BB%D1%8C%D1%88%D0%B5%20%D0%B4%D1%80%D0%BE%D0%B2&amp;img_url=http%3A%2F%2Fgallerix.ru%2Fpic%2FShishkin%2Fimage%2Fglrx-815594482.JPG&amp;pos=25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img_url=http%3A%2F%2F27.img.avito.st%2Fimages%2Fthumb%2F236189627.jpg&amp;iorient=&amp;ih=&amp;icolor=&amp;site=&amp;text=%D0%B4%D1%80%D0%BE%D0%B2%D0%B0&amp;iw=&amp;wp=&amp;pos=6&amp;recent=&amp;type=&amp;isize=&amp;rpt=simage&amp;itype=&amp;nojs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img_url=http%3A%2F%2Fwww.novosel.ru%2Fi%2F609803.jpg&amp;iorient=&amp;ih=&amp;icolor=&amp;site=&amp;text=%D0%B4%D1%80%D0%BE%D0%B2%D0%B0%20%D0%B2%20%D0%BB%D0%B5%D1%81%D1%83&amp;iw=&amp;wp=&amp;pos=12&amp;recent=&amp;type=&amp;isize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www.mk.ru/upload/iblock_mk/475/2d/a7/ec/DETAIL_PICTURE_579096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img_url=http%3A%2F%2Fakak.ru%2Frecipes%2Fpictures%2F000%2F001%2F899_big.jpg&amp;iorient=&amp;ih=&amp;icolor=&amp;site=&amp;text=%D0%BA%D0%B0%D1%88%D1%83%20%D0%BC%D0%B0%D1%81%D0%BB%D0%BE%D0%BC%20%D0%BD%D0%B5%20%D0%B8%D1%81%D0%BF%D0%BE%D1%80%D1%82%D0%B8%D1%88%D1%8C&amp;iw=&amp;wp=&amp;pos=11&amp;recent=&amp;type=&amp;isize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images.yandex.ru/yandsearch?img_url=http%3A%2F%2Fargumenti.ru%2Fimages%2Fpreview%2Farhnews%2F1dcc983a1d378be95b853a3a91b568a3.jpg&amp;iorient=&amp;ih=&amp;icolor=&amp;site=&amp;text=%D0%BA%D0%B0%D1%88%D1%83%20%D0%B5%D0%BB%D0%B8&amp;iw=&amp;wp=&amp;pos=1&amp;recent=&amp;type=&amp;isize=&amp;rpt=simage&amp;itype=&amp;nojs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img_url=http%3A%2F%2Fwww.valyaeva.ru%2Fwp-content%2Fuploads%2F2012%2F04%2F9334223_m.jpg&amp;iorient=&amp;ih=&amp;icolor=&amp;site=&amp;text=%D0%BD%D0%B5%20%D1%85%D0%BE%D1%82%D0%B5%D0%BB%D0%B8%20%D0%B5%D1%81%D1%82%D1%8C%20%D0%BA%D0%B0%D1%88%D1%83&amp;iw=&amp;wp=&amp;pos=18&amp;recent=&amp;type=&amp;isize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img_url=http%3A%2F%2Fteonote.ru%2Fwp-content%2Fuploads%2F%25D0%25B5%25D1%2581%25D1%2582-%25D0%25BA%25D0%25B0%25D1%2588%25D1%2583.jpeg&amp;iorient=&amp;ih=&amp;icolor=&amp;site=&amp;text=%D0%BD%D0%B5%20%D1%85%D0%BE%D1%82%D0%B5%D0%BB%D0%B8%20%D0%B5%D1%81%D1%82%D1%8C%20%D0%BA%D0%B0%D1%88%D1%83&amp;iw=&amp;wp=&amp;pos=2&amp;recent=&amp;type=&amp;isize=&amp;rpt=simage&amp;itype=&amp;noj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математики в нематематических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областях</a:t>
            </a:r>
            <a:endParaRPr lang="ru-RU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http://im5-tub-ru.yandex.net/i?id=117229393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896"/>
            <a:ext cx="2553072" cy="191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im2-tub-ru.yandex.net/i?id=225311802-6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89040"/>
            <a:ext cx="3537181" cy="265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Дальше от кумы, меньше греха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http://im3-tub-ru.yandex.net/i?id=276386690-4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17032"/>
            <a:ext cx="2519536" cy="277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9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489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Монотонно убывающая функция, показывающая уменьшение количества греха по мере удаления от кумы.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763688" y="5589240"/>
            <a:ext cx="54726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2411760" y="3429000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860032" y="5754180"/>
            <a:ext cx="2872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Расстояние от кумы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32855" y="2996952"/>
            <a:ext cx="461665" cy="2446119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Количество греха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420638" y="3696237"/>
            <a:ext cx="2280151" cy="1687132"/>
          </a:xfrm>
          <a:custGeom>
            <a:avLst/>
            <a:gdLst>
              <a:gd name="connsiteX0" fmla="*/ 590 w 2280151"/>
              <a:gd name="connsiteY0" fmla="*/ 0 h 1687132"/>
              <a:gd name="connsiteX1" fmla="*/ 374077 w 2280151"/>
              <a:gd name="connsiteY1" fmla="*/ 1184856 h 1687132"/>
              <a:gd name="connsiteX2" fmla="*/ 2280151 w 2280151"/>
              <a:gd name="connsiteY2" fmla="*/ 1687132 h 168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0151" h="1687132">
                <a:moveTo>
                  <a:pt x="590" y="0"/>
                </a:moveTo>
                <a:cubicBezTo>
                  <a:pt x="-2630" y="451833"/>
                  <a:pt x="-5850" y="903667"/>
                  <a:pt x="374077" y="1184856"/>
                </a:cubicBezTo>
                <a:cubicBezTo>
                  <a:pt x="754004" y="1466045"/>
                  <a:pt x="1517077" y="1576588"/>
                  <a:pt x="2280151" y="16871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http://im4-tub-ru.yandex.net/i?id=275401156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20011"/>
            <a:ext cx="15049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8-tub-ru.yandex.net/i?id=334231832-3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87477"/>
            <a:ext cx="1307208" cy="183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8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«Выше меры конь </a:t>
            </a:r>
          </a:p>
          <a:p>
            <a:pPr marL="0" indent="0" algn="ctr">
              <a:buNone/>
            </a:pP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скачет»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8" name="Picture 8" descr="http://im5-tub-ru.yandex.net/i?id=15733630-1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2664296" cy="212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http://im6-tub-ru.yandex.net/i?id=18951498-1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421" y="4293096"/>
            <a:ext cx="2850781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7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Если изобразить траекторию скачущего коня, то высота скачков в полном соответствии с пословицей будет ограничена сверху некоторой мерой.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763688" y="5589240"/>
            <a:ext cx="54726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916088" y="2780928"/>
            <a:ext cx="0" cy="2960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1918952" y="4437113"/>
            <a:ext cx="1284896" cy="1139440"/>
          </a:xfrm>
          <a:custGeom>
            <a:avLst/>
            <a:gdLst>
              <a:gd name="connsiteX0" fmla="*/ 0 w 515155"/>
              <a:gd name="connsiteY0" fmla="*/ 1004558 h 1017437"/>
              <a:gd name="connsiteX1" fmla="*/ 244699 w 515155"/>
              <a:gd name="connsiteY1" fmla="*/ 6 h 1017437"/>
              <a:gd name="connsiteX2" fmla="*/ 515155 w 515155"/>
              <a:gd name="connsiteY2" fmla="*/ 1017437 h 1017437"/>
              <a:gd name="connsiteX3" fmla="*/ 515155 w 515155"/>
              <a:gd name="connsiteY3" fmla="*/ 1017437 h 10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155" h="1017437">
                <a:moveTo>
                  <a:pt x="0" y="1004558"/>
                </a:moveTo>
                <a:cubicBezTo>
                  <a:pt x="79420" y="501209"/>
                  <a:pt x="158840" y="-2140"/>
                  <a:pt x="244699" y="6"/>
                </a:cubicBezTo>
                <a:cubicBezTo>
                  <a:pt x="330558" y="2152"/>
                  <a:pt x="515155" y="1017437"/>
                  <a:pt x="515155" y="1017437"/>
                </a:cubicBezTo>
                <a:lnTo>
                  <a:pt x="515155" y="101743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356248" y="4005064"/>
            <a:ext cx="1284896" cy="1584176"/>
          </a:xfrm>
          <a:custGeom>
            <a:avLst/>
            <a:gdLst>
              <a:gd name="connsiteX0" fmla="*/ 0 w 515155"/>
              <a:gd name="connsiteY0" fmla="*/ 1004558 h 1017437"/>
              <a:gd name="connsiteX1" fmla="*/ 244699 w 515155"/>
              <a:gd name="connsiteY1" fmla="*/ 6 h 1017437"/>
              <a:gd name="connsiteX2" fmla="*/ 515155 w 515155"/>
              <a:gd name="connsiteY2" fmla="*/ 1017437 h 1017437"/>
              <a:gd name="connsiteX3" fmla="*/ 515155 w 515155"/>
              <a:gd name="connsiteY3" fmla="*/ 1017437 h 10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155" h="1017437">
                <a:moveTo>
                  <a:pt x="0" y="1004558"/>
                </a:moveTo>
                <a:cubicBezTo>
                  <a:pt x="79420" y="501209"/>
                  <a:pt x="158840" y="-2140"/>
                  <a:pt x="244699" y="6"/>
                </a:cubicBezTo>
                <a:cubicBezTo>
                  <a:pt x="330558" y="2152"/>
                  <a:pt x="515155" y="1017437"/>
                  <a:pt x="515155" y="1017437"/>
                </a:cubicBezTo>
                <a:lnTo>
                  <a:pt x="515155" y="101743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656940" y="4261283"/>
            <a:ext cx="1284896" cy="1315269"/>
          </a:xfrm>
          <a:custGeom>
            <a:avLst/>
            <a:gdLst>
              <a:gd name="connsiteX0" fmla="*/ 0 w 515155"/>
              <a:gd name="connsiteY0" fmla="*/ 1004558 h 1017437"/>
              <a:gd name="connsiteX1" fmla="*/ 244699 w 515155"/>
              <a:gd name="connsiteY1" fmla="*/ 6 h 1017437"/>
              <a:gd name="connsiteX2" fmla="*/ 515155 w 515155"/>
              <a:gd name="connsiteY2" fmla="*/ 1017437 h 1017437"/>
              <a:gd name="connsiteX3" fmla="*/ 515155 w 515155"/>
              <a:gd name="connsiteY3" fmla="*/ 1017437 h 10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155" h="1017437">
                <a:moveTo>
                  <a:pt x="0" y="1004558"/>
                </a:moveTo>
                <a:cubicBezTo>
                  <a:pt x="79420" y="501209"/>
                  <a:pt x="158840" y="-2140"/>
                  <a:pt x="244699" y="6"/>
                </a:cubicBezTo>
                <a:cubicBezTo>
                  <a:pt x="330558" y="2152"/>
                  <a:pt x="515155" y="1017437"/>
                  <a:pt x="515155" y="1017437"/>
                </a:cubicBezTo>
                <a:lnTo>
                  <a:pt x="515155" y="101743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51720" y="3789040"/>
            <a:ext cx="48245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125403" y="3244334"/>
            <a:ext cx="893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Мера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52945" y="5766256"/>
            <a:ext cx="1694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Расстояние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218" name="Picture 2" descr="http://im6-tub-ru.yandex.net/i?id=74950780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0025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6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Построй графики функций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«Не круто начинай, круто кончай»</a:t>
            </a:r>
          </a:p>
          <a:p>
            <a:pPr marL="0" indent="0" algn="ctr">
              <a:buNone/>
            </a:pP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«Горяч на почин, да скоро остыл»</a:t>
            </a:r>
          </a:p>
          <a:p>
            <a:pPr marL="0" indent="0" algn="ctr">
              <a:buNone/>
            </a:pPr>
            <a:r>
              <a:rPr lang="ru-RU" sz="40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«Пересев хуже недосева»</a:t>
            </a:r>
            <a:endParaRPr lang="ru-RU" sz="4000" i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4" name="Picture 10" descr="http://im0-tub-ru.yandex.net/i?id=379130094-2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4170"/>
            <a:ext cx="1944216" cy="275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http://im8-tub-ru.yandex.net/i?id=130608254-2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509120"/>
            <a:ext cx="1567994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8" name="Picture 14" descr="http://im4-tub-ru.yandex.net/i?id=40485604-6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62315"/>
            <a:ext cx="1656184" cy="256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Современная математика знает множество </a:t>
            </a:r>
            <a:endParaRPr lang="ru-RU" dirty="0"/>
          </a:p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функций и у каждой функции свой неповторимый облик , как неповторим облик каждого из миллиардов людей, живущих на </a:t>
            </a:r>
            <a:endParaRPr lang="ru-RU" dirty="0"/>
          </a:p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земле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20" name="Picture 8" descr="http://im0-tub-ru.yandex.net/i?id=144230557-03-72&amp;n=21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21105"/>
          <a:stretch/>
        </p:blipFill>
        <p:spPr bwMode="auto">
          <a:xfrm>
            <a:off x="323528" y="2852936"/>
            <a:ext cx="2874715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6" name="Picture 14" descr="http://im7-tub-ru.yandex.net/i?id=143896520-1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792" y="2852936"/>
            <a:ext cx="297633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8" name="Picture 16" descr="http://im2-tub-ru.yandex.net/i?id=521717175-1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243" y="4221088"/>
            <a:ext cx="2638501" cy="26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9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954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Зависимости между величинами, которые описывают многие пословицы можно изобразить в виде графиков.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://im2-tub-ru.yandex.net/i?id=437264701-15-72&amp;n=21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26675"/>
          <a:stretch/>
        </p:blipFill>
        <p:spPr bwMode="auto">
          <a:xfrm>
            <a:off x="3347864" y="2603385"/>
            <a:ext cx="2699622" cy="276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im5-tub-ru.yandex.net/i?id=149254053-4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84064"/>
            <a:ext cx="2557636" cy="274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://im7-tub-ru.yandex.net/i?id=1590504-1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5879"/>
            <a:ext cx="2313037" cy="253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7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solidFill>
                  <a:srgbClr val="FF0000"/>
                </a:solidFill>
              </a:rPr>
              <a:t>«Чем дальше в лес, </a:t>
            </a:r>
            <a:br>
              <a:rPr lang="ru-RU" sz="6000" dirty="0">
                <a:solidFill>
                  <a:srgbClr val="FF0000"/>
                </a:solidFill>
              </a:rPr>
            </a:br>
            <a:r>
              <a:rPr lang="ru-RU" sz="6000" dirty="0">
                <a:solidFill>
                  <a:srgbClr val="FF0000"/>
                </a:solidFill>
              </a:rPr>
              <a:t>тем больше дров»</a:t>
            </a:r>
          </a:p>
        </p:txBody>
      </p:sp>
      <p:pic>
        <p:nvPicPr>
          <p:cNvPr id="1026" name="Picture 2" descr="http://im4-tub-ru.yandex.net/i?id=134493298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19145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0-tub-ru.yandex.net/i?id=174026019-5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687" y="4365104"/>
            <a:ext cx="3059851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4-tub-ru.yandex.net/i?id=252183890-6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365104"/>
            <a:ext cx="2577075" cy="193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8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02674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Изобразим с помощью графика, </a:t>
            </a:r>
          </a:p>
          <a:p>
            <a:pPr marL="0" indent="0" algn="ctr">
              <a:buNone/>
            </a:pPr>
            <a:r>
              <a:rPr lang="ru-RU" dirty="0" smtClean="0"/>
              <a:t>увеличение количество дров по мере продвижения в глубь леса, </a:t>
            </a:r>
          </a:p>
          <a:p>
            <a:pPr marL="0" indent="0" algn="ctr">
              <a:buNone/>
            </a:pPr>
            <a:r>
              <a:rPr lang="ru-RU" dirty="0" smtClean="0"/>
              <a:t>- от опушки, где все давным-давно собрано, до чащоб, куда еще не ступала нога заготовителя</a:t>
            </a:r>
            <a:endParaRPr lang="ru-RU" dirty="0"/>
          </a:p>
        </p:txBody>
      </p:sp>
      <p:pic>
        <p:nvPicPr>
          <p:cNvPr id="1032" name="Picture 8" descr="http://im0-tub-ru.yandex.net/i?id=341931360-2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133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7-tub-ru.yandex.net/i?id=536170395-0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48599"/>
            <a:ext cx="3041842" cy="22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9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48493"/>
            <a:ext cx="864096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Горизонтальная ось –это лесная дорога.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вертикали отложим количество дров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данном километре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дороги.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представляет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дров как функция пути.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48071" y="5361167"/>
            <a:ext cx="39604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 flipV="1">
            <a:off x="3026183" y="2850233"/>
            <a:ext cx="29885" cy="2981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3062470" y="3340006"/>
            <a:ext cx="2685532" cy="2002274"/>
          </a:xfrm>
          <a:custGeom>
            <a:avLst/>
            <a:gdLst>
              <a:gd name="connsiteX0" fmla="*/ 0 w 2685532"/>
              <a:gd name="connsiteY0" fmla="*/ 2002274 h 2002274"/>
              <a:gd name="connsiteX1" fmla="*/ 940158 w 2685532"/>
              <a:gd name="connsiteY1" fmla="*/ 1409846 h 2002274"/>
              <a:gd name="connsiteX2" fmla="*/ 2086378 w 2685532"/>
              <a:gd name="connsiteY2" fmla="*/ 1049237 h 2002274"/>
              <a:gd name="connsiteX3" fmla="*/ 2614411 w 2685532"/>
              <a:gd name="connsiteY3" fmla="*/ 109080 h 2002274"/>
              <a:gd name="connsiteX4" fmla="*/ 2665927 w 2685532"/>
              <a:gd name="connsiteY4" fmla="*/ 57564 h 200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5532" h="2002274">
                <a:moveTo>
                  <a:pt x="0" y="2002274"/>
                </a:moveTo>
                <a:cubicBezTo>
                  <a:pt x="296214" y="1785479"/>
                  <a:pt x="592428" y="1568685"/>
                  <a:pt x="940158" y="1409846"/>
                </a:cubicBezTo>
                <a:cubicBezTo>
                  <a:pt x="1287888" y="1251007"/>
                  <a:pt x="1807336" y="1266031"/>
                  <a:pt x="2086378" y="1049237"/>
                </a:cubicBezTo>
                <a:cubicBezTo>
                  <a:pt x="2365420" y="832443"/>
                  <a:pt x="2517820" y="274359"/>
                  <a:pt x="2614411" y="109080"/>
                </a:cubicBezTo>
                <a:cubicBezTo>
                  <a:pt x="2711002" y="-56199"/>
                  <a:pt x="2688464" y="682"/>
                  <a:pt x="2665927" y="575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62288" y="5372510"/>
            <a:ext cx="317667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Продвижение в лес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7744" y="2992795"/>
            <a:ext cx="492443" cy="2832928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Количество дров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http://im2-tub-ru.yandex.net/i?id=445206182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111" y="3068959"/>
            <a:ext cx="2756553" cy="177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0-tub-ru.yandex.net/i?id=502744977-5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16" y="3414815"/>
            <a:ext cx="1590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8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454" y="548681"/>
            <a:ext cx="8424936" cy="42231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Данная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возрастающая.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взять две точки на оси абсцисс, то  для более дальней точки (чем дальше в лес…) значение функции будет больше (… тем больше дров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im7-tub-ru.yandex.net/i?id=112629445-5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60648"/>
            <a:ext cx="2349624" cy="176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mk.ru/upload/iblock_mk/475/2d/a7/ec/DETAIL_PICTURE_579096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156" y="4581128"/>
            <a:ext cx="3588271" cy="211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2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«Кашу маслом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испортишь»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http://im4-tub-ru.yandex.net/i?id=95646850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346"/>
            <a:ext cx="2326411" cy="173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7-tub-ru.yandex.net/i?id=11508865-0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33056"/>
            <a:ext cx="3206832" cy="236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3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189" y="76470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Вкусовые качества каши</a:t>
            </a:r>
          </a:p>
          <a:p>
            <a:pPr marL="0" indent="0" algn="ctr">
              <a:buNone/>
            </a:pPr>
            <a:r>
              <a:rPr lang="ru-RU" dirty="0" smtClean="0"/>
              <a:t> можно рассматривать как функцию от количества масла в ней.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51720" y="5877272"/>
            <a:ext cx="54726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483768" y="3140968"/>
            <a:ext cx="0" cy="29523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684989" y="6093296"/>
            <a:ext cx="2610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Количество масла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11987" y="2914742"/>
            <a:ext cx="461665" cy="3404779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Вкусовые качества каши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498501" y="4082054"/>
            <a:ext cx="4471269" cy="1790712"/>
          </a:xfrm>
          <a:custGeom>
            <a:avLst/>
            <a:gdLst>
              <a:gd name="connsiteX0" fmla="*/ 0 w 4471269"/>
              <a:gd name="connsiteY0" fmla="*/ 1790712 h 1790712"/>
              <a:gd name="connsiteX1" fmla="*/ 927279 w 4471269"/>
              <a:gd name="connsiteY1" fmla="*/ 399794 h 1790712"/>
              <a:gd name="connsiteX2" fmla="*/ 4031088 w 4471269"/>
              <a:gd name="connsiteY2" fmla="*/ 39185 h 1790712"/>
              <a:gd name="connsiteX3" fmla="*/ 4378817 w 4471269"/>
              <a:gd name="connsiteY3" fmla="*/ 26307 h 179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1269" h="1790712">
                <a:moveTo>
                  <a:pt x="0" y="1790712"/>
                </a:moveTo>
                <a:cubicBezTo>
                  <a:pt x="127715" y="1241213"/>
                  <a:pt x="255431" y="691715"/>
                  <a:pt x="927279" y="399794"/>
                </a:cubicBezTo>
                <a:cubicBezTo>
                  <a:pt x="1599127" y="107873"/>
                  <a:pt x="3455832" y="101433"/>
                  <a:pt x="4031088" y="39185"/>
                </a:cubicBezTo>
                <a:cubicBezTo>
                  <a:pt x="4606344" y="-23063"/>
                  <a:pt x="4492580" y="1622"/>
                  <a:pt x="4378817" y="2630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://im6-tub-ru.yandex.net/i?id=91886284-0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82054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5-tub-ru.yandex.net/i?id=451137064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24" y="2426593"/>
            <a:ext cx="20383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2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254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Применение математики в нематематических областях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Построй графики функций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cp:lastModifiedBy>User</cp:lastModifiedBy>
  <cp:revision>16</cp:revision>
  <dcterms:modified xsi:type="dcterms:W3CDTF">2013-10-18T19:34:37Z</dcterms:modified>
</cp:coreProperties>
</file>