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6" r:id="rId2"/>
    <p:sldId id="266" r:id="rId3"/>
    <p:sldId id="267" r:id="rId4"/>
    <p:sldId id="257" r:id="rId5"/>
    <p:sldId id="258" r:id="rId6"/>
    <p:sldId id="265" r:id="rId7"/>
    <p:sldId id="259" r:id="rId8"/>
    <p:sldId id="260" r:id="rId9"/>
    <p:sldId id="261" r:id="rId10"/>
    <p:sldId id="262" r:id="rId11"/>
    <p:sldId id="263" r:id="rId12"/>
    <p:sldId id="264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696DF25-EE3E-4658-868C-04146BA73AD6}" type="datetimeFigureOut">
              <a:rPr lang="ru-RU" smtClean="0"/>
              <a:t>30.05.2013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1CB9319-7774-4F2A-9244-F09A919D7CD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6DF25-EE3E-4658-868C-04146BA73AD6}" type="datetimeFigureOut">
              <a:rPr lang="ru-RU" smtClean="0"/>
              <a:t>30.05.2013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B9319-7774-4F2A-9244-F09A919D7C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6DF25-EE3E-4658-868C-04146BA73AD6}" type="datetimeFigureOut">
              <a:rPr lang="ru-RU" smtClean="0"/>
              <a:t>30.05.2013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B9319-7774-4F2A-9244-F09A919D7C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696DF25-EE3E-4658-868C-04146BA73AD6}" type="datetimeFigureOut">
              <a:rPr lang="ru-RU" smtClean="0"/>
              <a:t>30.05.2013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CB9319-7774-4F2A-9244-F09A919D7CD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696DF25-EE3E-4658-868C-04146BA73AD6}" type="datetimeFigureOut">
              <a:rPr lang="ru-RU" smtClean="0"/>
              <a:t>30.05.2013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1CB9319-7774-4F2A-9244-F09A919D7CD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6DF25-EE3E-4658-868C-04146BA73AD6}" type="datetimeFigureOut">
              <a:rPr lang="ru-RU" smtClean="0"/>
              <a:t>30.05.2013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B9319-7774-4F2A-9244-F09A919D7CD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6DF25-EE3E-4658-868C-04146BA73AD6}" type="datetimeFigureOut">
              <a:rPr lang="ru-RU" smtClean="0"/>
              <a:t>30.05.2013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B9319-7774-4F2A-9244-F09A919D7CD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696DF25-EE3E-4658-868C-04146BA73AD6}" type="datetimeFigureOut">
              <a:rPr lang="ru-RU" smtClean="0"/>
              <a:t>30.05.2013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CB9319-7774-4F2A-9244-F09A919D7CD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6DF25-EE3E-4658-868C-04146BA73AD6}" type="datetimeFigureOut">
              <a:rPr lang="ru-RU" smtClean="0"/>
              <a:t>30.05.2013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B9319-7774-4F2A-9244-F09A919D7C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696DF25-EE3E-4658-868C-04146BA73AD6}" type="datetimeFigureOut">
              <a:rPr lang="ru-RU" smtClean="0"/>
              <a:t>30.05.2013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CB9319-7774-4F2A-9244-F09A919D7CDE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696DF25-EE3E-4658-868C-04146BA73AD6}" type="datetimeFigureOut">
              <a:rPr lang="ru-RU" smtClean="0"/>
              <a:t>30.05.2013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CB9319-7774-4F2A-9244-F09A919D7CDE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696DF25-EE3E-4658-868C-04146BA73AD6}" type="datetimeFigureOut">
              <a:rPr lang="ru-RU" smtClean="0"/>
              <a:t>30.05.2013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1CB9319-7774-4F2A-9244-F09A919D7CD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1628800"/>
            <a:ext cx="6046440" cy="1877594"/>
          </a:xfrm>
        </p:spPr>
        <p:txBody>
          <a:bodyPr/>
          <a:lstStyle/>
          <a:p>
            <a:r>
              <a:rPr lang="ru-RU" dirty="0" smtClean="0"/>
              <a:t>Безопасность при угрозе схода лавин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331640" y="476672"/>
            <a:ext cx="66967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Министерство образования и науки РФ ГОУ ВПО</a:t>
            </a:r>
          </a:p>
          <a:p>
            <a:pPr algn="ctr"/>
            <a:r>
              <a:rPr lang="ru-RU" dirty="0"/>
              <a:t>«</a:t>
            </a:r>
            <a:r>
              <a:rPr lang="ru-RU" dirty="0" err="1"/>
              <a:t>Нижневартовский</a:t>
            </a:r>
            <a:r>
              <a:rPr lang="ru-RU" dirty="0"/>
              <a:t> государственный  университет»</a:t>
            </a:r>
          </a:p>
          <a:p>
            <a:pPr algn="ctr"/>
            <a:r>
              <a:rPr lang="ru-RU" dirty="0"/>
              <a:t>Естественно – географический факультет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835696" y="4941168"/>
            <a:ext cx="69847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Выполнила студентка 11 гр. ПОБЖ    Губайдуллина Г.Н.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423097" y="5877272"/>
            <a:ext cx="25138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Нижневартовск 2013</a:t>
            </a:r>
          </a:p>
        </p:txBody>
      </p:sp>
    </p:spTree>
    <p:extLst>
      <p:ext uri="{BB962C8B-B14F-4D97-AF65-F5344CB8AC3E}">
        <p14:creationId xmlns:p14="http://schemas.microsoft.com/office/powerpoint/2010/main" val="79805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КАК ДЕЙСТВОВАТЬ ПРИ СХОДЕ </a:t>
            </a:r>
            <a:r>
              <a:rPr lang="ru-RU" dirty="0" smtClean="0"/>
              <a:t>ЛАВИНЫ: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ru-RU" dirty="0"/>
          </a:p>
          <a:p>
            <a:pPr marL="0" indent="0">
              <a:buNone/>
            </a:pPr>
            <a:endParaRPr lang="ru-RU" dirty="0"/>
          </a:p>
          <a:p>
            <a:pPr>
              <a:buFont typeface="Arial" pitchFamily="34" charset="0"/>
              <a:buChar char="•"/>
            </a:pPr>
            <a:r>
              <a:rPr lang="ru-RU" sz="2000" dirty="0"/>
              <a:t>Если лавина срывается достаточно высоко, ускоренным шагом или бегом уйдите с пути лавины в безопасное место или укройтесь за выступом скалы, в выемке (нельзя прятаться за молодыми деревьями).</a:t>
            </a:r>
          </a:p>
          <a:p>
            <a:endParaRPr lang="ru-RU" sz="2000" dirty="0"/>
          </a:p>
          <a:p>
            <a:pPr>
              <a:buFont typeface="Arial" pitchFamily="34" charset="0"/>
              <a:buChar char="•"/>
            </a:pPr>
            <a:r>
              <a:rPr lang="ru-RU" sz="2000" dirty="0"/>
              <a:t>Если от лавины невозможно уйти, освободитесь от вещей, примите горизонтальное положение, поджав колени к животу и сориентировав тело по направлению движения лавины.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445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КАК ДЕЙСТВОВАТЬ, ЕСЛИ ВАС НАСТИГЛА </a:t>
            </a:r>
            <a:r>
              <a:rPr lang="ru-RU" dirty="0" smtClean="0"/>
              <a:t>ЛАВИНА: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22960" y="1100628"/>
            <a:ext cx="7925504" cy="5280700"/>
          </a:xfrm>
        </p:spPr>
        <p:txBody>
          <a:bodyPr>
            <a:normAutofit fontScale="70000" lnSpcReduction="20000"/>
          </a:bodyPr>
          <a:lstStyle/>
          <a:p>
            <a:endParaRPr lang="ru-RU" dirty="0"/>
          </a:p>
          <a:p>
            <a:pPr>
              <a:buFont typeface="Arial" pitchFamily="34" charset="0"/>
              <a:buChar char="•"/>
            </a:pPr>
            <a:r>
              <a:rPr lang="ru-RU" dirty="0"/>
              <a:t>Закройте нос и рот рукавицей, шарфом, воротником; двигаясь в лавине, плавательными движениями рук старайтесь держаться на поверхности лавины, перемещаясь к краю, где скорость ниже.</a:t>
            </a:r>
          </a:p>
          <a:p>
            <a:endParaRPr lang="ru-RU" dirty="0"/>
          </a:p>
          <a:p>
            <a:pPr>
              <a:buFont typeface="Arial" pitchFamily="34" charset="0"/>
              <a:buChar char="•"/>
            </a:pPr>
            <a:r>
              <a:rPr lang="ru-RU" dirty="0"/>
              <a:t>Когда лавина остановилась, попробуйте создать пространство около лица и груди, оно поможет дышать.</a:t>
            </a:r>
          </a:p>
          <a:p>
            <a:endParaRPr lang="ru-RU" dirty="0"/>
          </a:p>
          <a:p>
            <a:pPr>
              <a:buFont typeface="Arial" pitchFamily="34" charset="0"/>
              <a:buChar char="•"/>
            </a:pPr>
            <a:r>
              <a:rPr lang="ru-RU" dirty="0"/>
              <a:t>Если представиться возможность, двигайтесь в сторону верха (верх можно определить с помощью слюны, дав ей вытечь изо рта).</a:t>
            </a:r>
          </a:p>
          <a:p>
            <a:endParaRPr lang="ru-RU" dirty="0"/>
          </a:p>
          <a:p>
            <a:pPr>
              <a:buFont typeface="Arial" pitchFamily="34" charset="0"/>
              <a:buChar char="•"/>
            </a:pPr>
            <a:r>
              <a:rPr lang="ru-RU" dirty="0"/>
              <a:t>Оказавшись в лавине не кричите – снег полностью поглощает звуки, а крики и бессмысленные движения только лишают Вас сил, кислорода и тепла.</a:t>
            </a:r>
          </a:p>
          <a:p>
            <a:endParaRPr lang="ru-RU" dirty="0"/>
          </a:p>
          <a:p>
            <a:pPr>
              <a:buFont typeface="Arial" pitchFamily="34" charset="0"/>
              <a:buChar char="•"/>
            </a:pPr>
            <a:r>
              <a:rPr lang="ru-RU" dirty="0"/>
              <a:t>Не теряйте самообладания, не давайте себе уснуть, помните, что Вас ищут (известны случаи, когда из-под лавины спасали людей на пятые и даже тринадцатые сутки).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379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КАК ДЕЙСТВОВАТЬ ПОСЛЕ СХОДА </a:t>
            </a:r>
            <a:r>
              <a:rPr lang="ru-RU" dirty="0" smtClean="0"/>
              <a:t>ЛАВИНЫ: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22960" y="1100628"/>
            <a:ext cx="7637472" cy="4992668"/>
          </a:xfrm>
        </p:spPr>
        <p:txBody>
          <a:bodyPr>
            <a:normAutofit fontScale="85000" lnSpcReduction="20000"/>
          </a:bodyPr>
          <a:lstStyle/>
          <a:p>
            <a:endParaRPr lang="ru-RU" sz="2000" dirty="0"/>
          </a:p>
          <a:p>
            <a:pPr>
              <a:buFont typeface="Arial" pitchFamily="34" charset="0"/>
              <a:buChar char="•"/>
            </a:pPr>
            <a:r>
              <a:rPr lang="ru-RU" sz="2000" dirty="0"/>
              <a:t>Если Вы оказались вне зоны схода лавины, сообщите любыми способами о происшедшем в администрацию ближайшего населенного пункта и приступайте к поиску и спасению пострадавших.</a:t>
            </a:r>
          </a:p>
          <a:p>
            <a:endParaRPr lang="ru-RU" sz="2000" dirty="0"/>
          </a:p>
          <a:p>
            <a:pPr>
              <a:buFont typeface="Arial" pitchFamily="34" charset="0"/>
              <a:buChar char="•"/>
            </a:pPr>
            <a:r>
              <a:rPr lang="ru-RU" sz="2000" dirty="0"/>
              <a:t>Выбравшись из-под снега самостоятельно или с помощью спасателей, осмотрите свое тело и, при необходимости, окажите себе помощь.</a:t>
            </a:r>
          </a:p>
          <a:p>
            <a:endParaRPr lang="ru-RU" sz="2000" dirty="0"/>
          </a:p>
          <a:p>
            <a:pPr>
              <a:buFont typeface="Arial" pitchFamily="34" charset="0"/>
              <a:buChar char="•"/>
            </a:pPr>
            <a:r>
              <a:rPr lang="ru-RU" sz="2000" dirty="0"/>
              <a:t>Добравшись до ближайшего населенного пункта, сообщите о происшедшем в местную администрацию.</a:t>
            </a:r>
          </a:p>
          <a:p>
            <a:endParaRPr lang="ru-RU" sz="2000" dirty="0"/>
          </a:p>
          <a:p>
            <a:pPr>
              <a:buFont typeface="Arial" pitchFamily="34" charset="0"/>
              <a:buChar char="•"/>
            </a:pPr>
            <a:r>
              <a:rPr lang="ru-RU" sz="2000" dirty="0"/>
              <a:t>Обратитесь в медпункт или к врачу, даже если считаете, что здоровы. Далее действуйте по указанию врача или руководителя спасательного отряда.</a:t>
            </a:r>
          </a:p>
          <a:p>
            <a:endParaRPr lang="ru-RU" sz="2000" dirty="0"/>
          </a:p>
          <a:p>
            <a:pPr>
              <a:buFont typeface="Arial" pitchFamily="34" charset="0"/>
              <a:buChar char="•"/>
            </a:pPr>
            <a:r>
              <a:rPr lang="ru-RU" sz="2000" dirty="0"/>
              <a:t>Сообщите своим родным и близким о своем состоянии и местонахождении.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6843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Заключение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 В условиях угрозы схода лавин организуется контроль за накоплением снега на лавиноопасных направлениях, вызывается искусственный сход формирующихся лавин, строятся защитные сооружения на лавиноопасных направлениях, подготавливаются спасательные средства и планируются спасательные работы. В любую погоду не следует переходить </a:t>
            </a:r>
            <a:r>
              <a:rPr lang="ru-RU" dirty="0" smtClean="0"/>
              <a:t> </a:t>
            </a:r>
            <a:r>
              <a:rPr lang="ru-RU" dirty="0"/>
              <a:t>лощины со склонами более 30°, а после снегопада переходить лощины с крутизной склонов более 20° можно лишь через 2-3 дня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9557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Список литературы: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1.Костарев </a:t>
            </a:r>
            <a:r>
              <a:rPr lang="ru-RU" dirty="0"/>
              <a:t>Н. А "Техника безопасности в походе" официальный сайт Горного клуба МГУ.</a:t>
            </a:r>
          </a:p>
          <a:p>
            <a:r>
              <a:rPr lang="ru-RU" dirty="0"/>
              <a:t>2</a:t>
            </a:r>
            <a:r>
              <a:rPr lang="ru-RU" dirty="0" smtClean="0"/>
              <a:t>. </a:t>
            </a:r>
            <a:r>
              <a:rPr lang="ru-RU" dirty="0" err="1"/>
              <a:t>Москалёв</a:t>
            </a:r>
            <a:r>
              <a:rPr lang="ru-RU" dirty="0"/>
              <a:t> Ю.Д. «Возникновение и движение лавин</a:t>
            </a:r>
            <a:r>
              <a:rPr lang="ru-RU" dirty="0" smtClean="0"/>
              <a:t>».</a:t>
            </a:r>
          </a:p>
          <a:p>
            <a:r>
              <a:rPr lang="ru-RU" dirty="0"/>
              <a:t>3</a:t>
            </a:r>
            <a:r>
              <a:rPr lang="ru-RU" dirty="0" smtClean="0"/>
              <a:t>. </a:t>
            </a:r>
            <a:r>
              <a:rPr lang="ru-RU" dirty="0"/>
              <a:t>Нефедьева Е.А. «Влияние снежного покрова на ландшафтные связи».</a:t>
            </a:r>
          </a:p>
          <a:p>
            <a:endParaRPr lang="ru-RU" dirty="0"/>
          </a:p>
          <a:p>
            <a:r>
              <a:rPr lang="ru-RU" dirty="0"/>
              <a:t>4</a:t>
            </a:r>
            <a:r>
              <a:rPr lang="ru-RU" dirty="0" smtClean="0"/>
              <a:t>. </a:t>
            </a:r>
            <a:r>
              <a:rPr lang="ru-RU" dirty="0"/>
              <a:t>Перов В.Ф. «Стихийно-разрушительные процессы в горах</a:t>
            </a:r>
            <a:r>
              <a:rPr lang="ru-RU" dirty="0" smtClean="0"/>
              <a:t>».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283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/>
              <a:t>Цель: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Раскрыть </a:t>
            </a:r>
            <a:r>
              <a:rPr lang="ru-RU" dirty="0"/>
              <a:t>проблему опасности стихийных ЧС для жизнедеятельности человека, содействие формированию понимания и оценки опасностей в природе.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8544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Задачи: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Рассмотреть </a:t>
            </a:r>
            <a:r>
              <a:rPr lang="ru-RU" dirty="0"/>
              <a:t>разновидности опасных природных </a:t>
            </a:r>
            <a:r>
              <a:rPr lang="ru-RU" dirty="0" smtClean="0"/>
              <a:t>явлений</a:t>
            </a:r>
            <a:r>
              <a:rPr lang="ru-RU" dirty="0"/>
              <a:t>;</a:t>
            </a:r>
            <a:endParaRPr lang="ru-RU" dirty="0" smtClean="0"/>
          </a:p>
          <a:p>
            <a:r>
              <a:rPr lang="ru-RU" dirty="0" smtClean="0"/>
              <a:t>Дать характеристику </a:t>
            </a:r>
            <a:r>
              <a:rPr lang="ru-RU" dirty="0"/>
              <a:t>опасных природных </a:t>
            </a:r>
            <a:r>
              <a:rPr lang="ru-RU" dirty="0" smtClean="0"/>
              <a:t>явлений.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6031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лавина-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ЭТО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endParaRPr lang="ru-RU" sz="2800" dirty="0" smtClean="0"/>
          </a:p>
          <a:p>
            <a:pPr algn="ctr"/>
            <a:endParaRPr lang="ru-RU" sz="2800" dirty="0"/>
          </a:p>
          <a:p>
            <a:pPr algn="ctr"/>
            <a:r>
              <a:rPr lang="ru-RU" sz="2800" dirty="0"/>
              <a:t>это масса снега, падающая или соскальзывающая с крутых склонов гор и движущаяся со скоростью 20-30 м/с.</a:t>
            </a:r>
          </a:p>
        </p:txBody>
      </p:sp>
    </p:spTree>
    <p:extLst>
      <p:ext uri="{BB962C8B-B14F-4D97-AF65-F5344CB8AC3E}">
        <p14:creationId xmlns:p14="http://schemas.microsoft.com/office/powerpoint/2010/main" val="1176434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ЛАВИНООПАСНЫЕ РАЙОНЫ РОССИИ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endParaRPr lang="ru-RU" sz="2000" dirty="0" smtClean="0"/>
          </a:p>
          <a:p>
            <a:pPr algn="ctr">
              <a:buFont typeface="Wingdings" pitchFamily="2" charset="2"/>
              <a:buChar char="§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Кольский полуостров;</a:t>
            </a:r>
          </a:p>
          <a:p>
            <a:pPr algn="ctr">
              <a:buFont typeface="Wingdings" pitchFamily="2" charset="2"/>
              <a:buChar char="§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Урал;</a:t>
            </a:r>
          </a:p>
          <a:p>
            <a:pPr algn="ctr">
              <a:buFont typeface="Wingdings" pitchFamily="2" charset="2"/>
              <a:buChar char="§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Северный Кавказ;</a:t>
            </a:r>
          </a:p>
          <a:p>
            <a:pPr algn="ctr">
              <a:buFont typeface="Wingdings" pitchFamily="2" charset="2"/>
              <a:buChar char="§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Восточная и Западная Сибирь;</a:t>
            </a:r>
          </a:p>
          <a:p>
            <a:pPr algn="ctr">
              <a:buFont typeface="Wingdings" pitchFamily="2" charset="2"/>
              <a:buChar char="§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Дальний Восток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61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Классификация лавин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22960" y="1100628"/>
            <a:ext cx="7493456" cy="4776644"/>
          </a:xfrm>
        </p:spPr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ru-RU" sz="2000" dirty="0" smtClean="0"/>
              <a:t>По  форме </a:t>
            </a:r>
            <a:r>
              <a:rPr lang="ru-RU" sz="2000" dirty="0"/>
              <a:t>начала движения лавины подразделяются на:</a:t>
            </a:r>
          </a:p>
          <a:p>
            <a:endParaRPr lang="ru-RU" sz="2000" dirty="0"/>
          </a:p>
          <a:p>
            <a:pPr>
              <a:buFont typeface="Wingdings" pitchFamily="2" charset="2"/>
              <a:buChar char="Ø"/>
            </a:pPr>
            <a:r>
              <a:rPr lang="ru-RU" sz="2000" dirty="0"/>
              <a:t>    Лавины от линии («снежные доски», снежно-ледовые, ледовые).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/>
              <a:t>    Лавины из точки (сухие и мокрые).</a:t>
            </a:r>
          </a:p>
          <a:p>
            <a:endParaRPr lang="ru-RU" sz="2000" dirty="0"/>
          </a:p>
          <a:p>
            <a:pPr>
              <a:buFont typeface="Arial" pitchFamily="34" charset="0"/>
              <a:buChar char="•"/>
            </a:pPr>
            <a:r>
              <a:rPr lang="ru-RU" sz="2000" dirty="0"/>
              <a:t>По характеру движения выделяют лавины:</a:t>
            </a:r>
          </a:p>
          <a:p>
            <a:endParaRPr lang="ru-RU" sz="2000" dirty="0"/>
          </a:p>
          <a:p>
            <a:pPr>
              <a:buFont typeface="Wingdings" pitchFamily="2" charset="2"/>
              <a:buChar char="Ø"/>
            </a:pPr>
            <a:r>
              <a:rPr lang="ru-RU" sz="2000" dirty="0"/>
              <a:t>    </a:t>
            </a:r>
            <a:r>
              <a:rPr lang="ru-RU" sz="2000" dirty="0" err="1"/>
              <a:t>Осовы</a:t>
            </a:r>
            <a:r>
              <a:rPr lang="ru-RU" sz="2000" dirty="0"/>
              <a:t> — оползни по всей поверхности склона.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/>
              <a:t>    Прыгающие — когда на пути лавины встречаются различные препятствия .</a:t>
            </a:r>
            <a:r>
              <a:rPr lang="ru-RU" sz="2000" dirty="0" smtClean="0"/>
              <a:t> </a:t>
            </a:r>
            <a:r>
              <a:rPr lang="ru-RU" sz="2000" dirty="0"/>
              <a:t>Наталкиваясь на такое препятствие, лавина подпрыгивает и часть пути летит.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/>
              <a:t>    Лотковые — в этом случае лавина продвигается по естественному </a:t>
            </a:r>
            <a:r>
              <a:rPr lang="ru-RU" sz="2000" dirty="0" err="1"/>
              <a:t>лоткообразному</a:t>
            </a:r>
            <a:r>
              <a:rPr lang="ru-RU" sz="2000" dirty="0"/>
              <a:t> основанию (ложбинам, кулуарам и т. п.)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313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68697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Причинами схода снежной лавины </a:t>
            </a:r>
            <a:r>
              <a:rPr lang="ru-RU" dirty="0" smtClean="0"/>
              <a:t>являются: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22960" y="1340768"/>
            <a:ext cx="7520940" cy="4464496"/>
          </a:xfrm>
        </p:spPr>
        <p:txBody>
          <a:bodyPr>
            <a:normAutofit/>
          </a:bodyPr>
          <a:lstStyle/>
          <a:p>
            <a:pPr marL="285750" indent="-285750" algn="ctr">
              <a:buFont typeface="Arial" pitchFamily="34" charset="0"/>
              <a:buChar char="•"/>
            </a:pPr>
            <a:endParaRPr lang="ru-RU" sz="2400" dirty="0" smtClean="0"/>
          </a:p>
          <a:p>
            <a:pPr marL="285750" indent="-285750" algn="ctr">
              <a:buFont typeface="Arial" pitchFamily="34" charset="0"/>
              <a:buChar char="•"/>
            </a:pPr>
            <a:r>
              <a:rPr lang="ru-RU" sz="2400" dirty="0" smtClean="0"/>
              <a:t>длительный </a:t>
            </a:r>
            <a:r>
              <a:rPr lang="ru-RU" sz="2400" dirty="0"/>
              <a:t>снегопад, </a:t>
            </a:r>
            <a:endParaRPr lang="ru-RU" sz="2400" dirty="0" smtClean="0"/>
          </a:p>
          <a:p>
            <a:pPr algn="ctr">
              <a:buFont typeface="Arial" pitchFamily="34" charset="0"/>
              <a:buChar char="•"/>
            </a:pPr>
            <a:r>
              <a:rPr lang="ru-RU" sz="2400" dirty="0" smtClean="0"/>
              <a:t>интенсивное </a:t>
            </a:r>
            <a:r>
              <a:rPr lang="ru-RU" sz="2400" dirty="0"/>
              <a:t>таяние снега, </a:t>
            </a:r>
            <a:endParaRPr lang="ru-RU" sz="2400" dirty="0" smtClean="0"/>
          </a:p>
          <a:p>
            <a:pPr algn="ctr">
              <a:buFont typeface="Arial" pitchFamily="34" charset="0"/>
              <a:buChar char="•"/>
            </a:pPr>
            <a:r>
              <a:rPr lang="ru-RU" sz="2400" dirty="0" smtClean="0"/>
              <a:t>землетрясение</a:t>
            </a:r>
            <a:r>
              <a:rPr lang="ru-RU" sz="2400" dirty="0"/>
              <a:t>, </a:t>
            </a:r>
            <a:endParaRPr lang="ru-RU" sz="2400" dirty="0" smtClean="0"/>
          </a:p>
          <a:p>
            <a:pPr algn="ctr">
              <a:buFont typeface="Arial" pitchFamily="34" charset="0"/>
              <a:buChar char="•"/>
            </a:pPr>
            <a:r>
              <a:rPr lang="ru-RU" sz="2400" dirty="0" smtClean="0"/>
              <a:t>взрывы </a:t>
            </a:r>
            <a:r>
              <a:rPr lang="ru-RU" sz="2400" dirty="0"/>
              <a:t>и другие виды деятельности людей, вызывающие сотрясение горных склонов и колебания воздушной среды.</a:t>
            </a:r>
          </a:p>
        </p:txBody>
      </p:sp>
    </p:spTree>
    <p:extLst>
      <p:ext uri="{BB962C8B-B14F-4D97-AF65-F5344CB8AC3E}">
        <p14:creationId xmlns:p14="http://schemas.microsoft.com/office/powerpoint/2010/main" val="347422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787208" cy="864096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Признаки лавиноопасной местности: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196752"/>
            <a:ext cx="8640960" cy="5904656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ru-RU" sz="2100" dirty="0"/>
              <a:t> </a:t>
            </a:r>
            <a:r>
              <a:rPr lang="ru-RU" sz="2600" dirty="0"/>
              <a:t>Со склонов крутизной менее 25* лавины сходят редко.</a:t>
            </a:r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ru-RU" sz="2600" dirty="0"/>
              <a:t>    Со склонов крутизной от 25 до 35* лавины </a:t>
            </a:r>
            <a:r>
              <a:rPr lang="ru-RU" sz="2600" dirty="0" smtClean="0"/>
              <a:t>иногда </a:t>
            </a:r>
            <a:r>
              <a:rPr lang="ru-RU" sz="2600" dirty="0"/>
              <a:t>сходят, в особенности когда этому способствует разрезающее действие лыж.</a:t>
            </a:r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ru-RU" sz="2600" dirty="0"/>
              <a:t>    Наиболее опасны склоны круче 35*. В таких местах сход лавин вероятен при каждом большом снегопаде.</a:t>
            </a:r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ru-RU" sz="2600" dirty="0"/>
              <a:t>    Крутые, узкие лога - естественные пути схода лавин.</a:t>
            </a:r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ru-RU" sz="2600" dirty="0"/>
              <a:t>    Прочесы в лесу, в особенности суживающие кверху, могут быть путями схода лавин.</a:t>
            </a:r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ru-RU" sz="2600" dirty="0"/>
              <a:t>    В густом лесу лавины сходят редко.</a:t>
            </a:r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ru-RU" sz="2600" dirty="0" smtClean="0"/>
              <a:t>В </a:t>
            </a:r>
            <a:r>
              <a:rPr lang="ru-RU" sz="2600" dirty="0"/>
              <a:t>логах, расположенных перпендикулярно ветру, накопление рыхлого снега или образование снежных досок происходит преимущественно на подветренном склоне.</a:t>
            </a:r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ru-RU" sz="2600" dirty="0"/>
              <a:t>    На наветренных склонах снежный покров обычно сильно уплотнен ветром и безопасен.</a:t>
            </a:r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ru-RU" sz="2600" dirty="0"/>
              <a:t>    Склоны, обращенные на юг, благоприятны для образования мокрых лавин весной и </a:t>
            </a:r>
            <a:r>
              <a:rPr lang="ru-RU" sz="2600" dirty="0" err="1"/>
              <a:t>осовов</a:t>
            </a:r>
            <a:r>
              <a:rPr lang="ru-RU" sz="2600" dirty="0"/>
              <a:t> из свежего снега под воздействием солнечных лучей.</a:t>
            </a:r>
          </a:p>
          <a:p>
            <a:endParaRPr lang="ru-RU" dirty="0"/>
          </a:p>
          <a:p>
            <a:r>
              <a:rPr lang="ru-RU" sz="3600" dirty="0"/>
              <a:t>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50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КАК ДЕЙСТВОВАТЬ, ЕСЛИ ВЫ НАХОДИТЕСЬ ЛАВИНООПАСНОЙ </a:t>
            </a:r>
            <a:r>
              <a:rPr lang="ru-RU" dirty="0" smtClean="0"/>
              <a:t>ЗОНЕ: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565104"/>
          </a:xfrm>
        </p:spPr>
        <p:txBody>
          <a:bodyPr>
            <a:normAutofit/>
          </a:bodyPr>
          <a:lstStyle/>
          <a:p>
            <a:endParaRPr lang="ru-RU" dirty="0"/>
          </a:p>
          <a:p>
            <a:endParaRPr lang="ru-RU" sz="1800" dirty="0"/>
          </a:p>
          <a:p>
            <a:r>
              <a:rPr lang="ru-RU" sz="1800" dirty="0" smtClean="0"/>
              <a:t>Не </a:t>
            </a:r>
            <a:r>
              <a:rPr lang="ru-RU" sz="1800" dirty="0"/>
              <a:t>выходите в горы в снегопад и непогоду;</a:t>
            </a:r>
          </a:p>
          <a:p>
            <a:endParaRPr lang="ru-RU" sz="1800" dirty="0"/>
          </a:p>
          <a:p>
            <a:r>
              <a:rPr lang="ru-RU" sz="1800" dirty="0" smtClean="0"/>
              <a:t>Находясь  </a:t>
            </a:r>
            <a:r>
              <a:rPr lang="ru-RU" sz="1800" dirty="0"/>
              <a:t>в горах, следите за изменением погоды;</a:t>
            </a:r>
          </a:p>
          <a:p>
            <a:endParaRPr lang="ru-RU" sz="1800" dirty="0"/>
          </a:p>
          <a:p>
            <a:r>
              <a:rPr lang="ru-RU" sz="1800" dirty="0" smtClean="0"/>
              <a:t>Выходя в </a:t>
            </a:r>
            <a:r>
              <a:rPr lang="ru-RU" sz="1800" dirty="0"/>
              <a:t>горы, знайте в районе своего пути или прогулки места возможного схода снежных лавин</a:t>
            </a:r>
            <a:r>
              <a:rPr lang="ru-RU" sz="1800" dirty="0" smtClean="0"/>
              <a:t>.</a:t>
            </a:r>
            <a:endParaRPr lang="ru-RU" sz="1800" dirty="0"/>
          </a:p>
          <a:p>
            <a:r>
              <a:rPr lang="ru-RU" sz="1800" dirty="0"/>
              <a:t>Избегайте мест возможного схода лавин. Они чаще всего сходят со склонов крутизной более 30°, если склон без кустарника и деревьев – при крутизне более 20°. При крутизне более 45° лавины сходят практически при каждом снегопаде. </a:t>
            </a:r>
          </a:p>
        </p:txBody>
      </p:sp>
    </p:spTree>
    <p:extLst>
      <p:ext uri="{BB962C8B-B14F-4D97-AF65-F5344CB8AC3E}">
        <p14:creationId xmlns:p14="http://schemas.microsoft.com/office/powerpoint/2010/main" val="3835853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103</TotalTime>
  <Words>875</Words>
  <Application>Microsoft Office PowerPoint</Application>
  <PresentationFormat>Экран (4:3)</PresentationFormat>
  <Paragraphs>97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Эркер</vt:lpstr>
      <vt:lpstr>Безопасность при угрозе схода лавин</vt:lpstr>
      <vt:lpstr>Цель: </vt:lpstr>
      <vt:lpstr>Задачи:</vt:lpstr>
      <vt:lpstr>лавина- ЭТО</vt:lpstr>
      <vt:lpstr>ЛАВИНООПАСНЫЕ РАЙОНЫ РОССИИ</vt:lpstr>
      <vt:lpstr>Классификация лавин</vt:lpstr>
      <vt:lpstr>Причинами схода снежной лавины являются:</vt:lpstr>
      <vt:lpstr>Признаки лавиноопасной местности: </vt:lpstr>
      <vt:lpstr>КАК ДЕЙСТВОВАТЬ, ЕСЛИ ВЫ НАХОДИТЕСЬ ЛАВИНООПАСНОЙ ЗОНЕ: </vt:lpstr>
      <vt:lpstr>КАК ДЕЙСТВОВАТЬ ПРИ СХОДЕ ЛАВИНЫ:</vt:lpstr>
      <vt:lpstr>КАК ДЕЙСТВОВАТЬ, ЕСЛИ ВАС НАСТИГЛА ЛАВИНА:</vt:lpstr>
      <vt:lpstr>КАК ДЕЙСТВОВАТЬ ПОСЛЕ СХОДА ЛАВИНЫ:</vt:lpstr>
      <vt:lpstr>Заключение </vt:lpstr>
      <vt:lpstr>Список литературы: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Безопасность при угрозе схода лавин</dc:title>
  <dc:creator>Ramil</dc:creator>
  <cp:lastModifiedBy>Айдар</cp:lastModifiedBy>
  <cp:revision>9</cp:revision>
  <dcterms:created xsi:type="dcterms:W3CDTF">2013-05-20T17:01:27Z</dcterms:created>
  <dcterms:modified xsi:type="dcterms:W3CDTF">2013-05-30T07:34:42Z</dcterms:modified>
</cp:coreProperties>
</file>