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8" r:id="rId3"/>
    <p:sldId id="257" r:id="rId4"/>
    <p:sldId id="258" r:id="rId5"/>
    <p:sldId id="272" r:id="rId6"/>
    <p:sldId id="274" r:id="rId7"/>
    <p:sldId id="259" r:id="rId8"/>
    <p:sldId id="260" r:id="rId9"/>
    <p:sldId id="261" r:id="rId10"/>
    <p:sldId id="262" r:id="rId11"/>
    <p:sldId id="267" r:id="rId12"/>
    <p:sldId id="263" r:id="rId13"/>
    <p:sldId id="270" r:id="rId14"/>
    <p:sldId id="264" r:id="rId15"/>
    <p:sldId id="265" r:id="rId16"/>
    <p:sldId id="269" r:id="rId17"/>
    <p:sldId id="266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E702966-F0AC-4B39-BA96-B9120425FD9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2087012-5108-48AD-ACF9-3F450F2BF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966-F0AC-4B39-BA96-B9120425FD9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12-5108-48AD-ACF9-3F450F2BF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966-F0AC-4B39-BA96-B9120425FD9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12-5108-48AD-ACF9-3F450F2BF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966-F0AC-4B39-BA96-B9120425FD9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12-5108-48AD-ACF9-3F450F2BF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966-F0AC-4B39-BA96-B9120425FD9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12-5108-48AD-ACF9-3F450F2BF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966-F0AC-4B39-BA96-B9120425FD9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12-5108-48AD-ACF9-3F450F2BF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702966-F0AC-4B39-BA96-B9120425FD9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087012-5108-48AD-ACF9-3F450F2BF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E702966-F0AC-4B39-BA96-B9120425FD9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2087012-5108-48AD-ACF9-3F450F2BF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966-F0AC-4B39-BA96-B9120425FD9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12-5108-48AD-ACF9-3F450F2BF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966-F0AC-4B39-BA96-B9120425FD9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12-5108-48AD-ACF9-3F450F2BF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966-F0AC-4B39-BA96-B9120425FD9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12-5108-48AD-ACF9-3F450F2BF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E702966-F0AC-4B39-BA96-B9120425FD9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2087012-5108-48AD-ACF9-3F450F2BF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по ОБЖ с детьми дошкольного </a:t>
            </a:r>
            <a:r>
              <a:rPr lang="ru-RU" dirty="0" err="1" smtClean="0"/>
              <a:t>возроста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студии «Росток»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на дорогах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/>
              <a:t>Устройство проезжей части</a:t>
            </a:r>
          </a:p>
          <a:p>
            <a:pPr lvl="0"/>
            <a:r>
              <a:rPr lang="ru-RU" sz="2000" dirty="0" smtClean="0"/>
              <a:t>“Зебра”, светофор и другие дорожные знаки</a:t>
            </a:r>
          </a:p>
          <a:p>
            <a:pPr lvl="0"/>
            <a:r>
              <a:rPr lang="ru-RU" sz="2000" dirty="0" smtClean="0"/>
              <a:t>для пешеходов и водителей</a:t>
            </a:r>
          </a:p>
          <a:p>
            <a:pPr lvl="0"/>
            <a:r>
              <a:rPr lang="ru-RU" sz="2000" dirty="0" smtClean="0"/>
              <a:t>О работе ДПС (дорожно-патрульная служба)</a:t>
            </a:r>
          </a:p>
          <a:p>
            <a:pPr lvl="0"/>
            <a:r>
              <a:rPr lang="ru-RU" sz="2000" dirty="0" smtClean="0"/>
              <a:t>Правила поведения в транспорте</a:t>
            </a:r>
          </a:p>
          <a:p>
            <a:endParaRPr lang="ru-RU" dirty="0"/>
          </a:p>
        </p:txBody>
      </p:sp>
      <p:pic>
        <p:nvPicPr>
          <p:cNvPr id="4098" name="Picture 2" descr="G:\фото ОБЖ\IMG_0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05064"/>
            <a:ext cx="3240360" cy="2430160"/>
          </a:xfrm>
          <a:prstGeom prst="rect">
            <a:avLst/>
          </a:prstGeom>
          <a:noFill/>
        </p:spPr>
      </p:pic>
      <p:pic>
        <p:nvPicPr>
          <p:cNvPr id="4099" name="Picture 3" descr="G:\фото ОБЖ\IMG_0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934727" y="3434427"/>
            <a:ext cx="3499319" cy="26243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о светофоре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t"/>
            <a:r>
              <a:rPr lang="ru-RU" dirty="0" smtClean="0"/>
              <a:t>Ты, водитель, не спеши-</a:t>
            </a:r>
            <a:br>
              <a:rPr lang="ru-RU" dirty="0" smtClean="0"/>
            </a:br>
            <a:r>
              <a:rPr lang="ru-RU" dirty="0" smtClean="0"/>
              <a:t>Здесь гуляют малыши!</a:t>
            </a:r>
            <a:br>
              <a:rPr lang="ru-RU" dirty="0" smtClean="0"/>
            </a:br>
            <a:r>
              <a:rPr lang="ru-RU" dirty="0" smtClean="0"/>
              <a:t>Скорость сбавь и не гони,</a:t>
            </a:r>
            <a:br>
              <a:rPr lang="ru-RU" dirty="0" smtClean="0"/>
            </a:br>
            <a:r>
              <a:rPr lang="ru-RU" dirty="0" smtClean="0"/>
              <a:t>И не выключай огни!</a:t>
            </a:r>
          </a:p>
          <a:p>
            <a:pPr fontAlgn="t"/>
            <a:r>
              <a:rPr lang="ru-RU" dirty="0" smtClean="0"/>
              <a:t>              *****</a:t>
            </a:r>
          </a:p>
          <a:p>
            <a:pPr fontAlgn="t"/>
            <a:r>
              <a:rPr lang="ru-RU" dirty="0" smtClean="0"/>
              <a:t>Светофор - наш добрый друг,</a:t>
            </a:r>
            <a:br>
              <a:rPr lang="ru-RU" dirty="0" smtClean="0"/>
            </a:br>
            <a:r>
              <a:rPr lang="ru-RU" dirty="0" smtClean="0"/>
              <a:t>На дорогах он не зря!</a:t>
            </a:r>
            <a:br>
              <a:rPr lang="ru-RU" dirty="0" smtClean="0"/>
            </a:br>
            <a:r>
              <a:rPr lang="ru-RU" dirty="0" smtClean="0"/>
              <a:t>Зеленый, желтый, красный круг</a:t>
            </a:r>
            <a:br>
              <a:rPr lang="ru-RU" dirty="0" smtClean="0"/>
            </a:br>
            <a:r>
              <a:rPr lang="ru-RU" dirty="0" smtClean="0"/>
              <a:t>Вы запомните друзья!</a:t>
            </a:r>
            <a:br>
              <a:rPr lang="ru-RU" dirty="0" smtClean="0"/>
            </a:br>
            <a:r>
              <a:rPr lang="ru-RU" dirty="0" smtClean="0"/>
              <a:t>Где стоять, где ждать, идти-</a:t>
            </a:r>
            <a:br>
              <a:rPr lang="ru-RU" dirty="0" smtClean="0"/>
            </a:br>
            <a:r>
              <a:rPr lang="ru-RU" dirty="0" smtClean="0"/>
              <a:t>Он покажет непременно.</a:t>
            </a:r>
            <a:br>
              <a:rPr lang="ru-RU" dirty="0" smtClean="0"/>
            </a:br>
            <a:r>
              <a:rPr lang="ru-RU" dirty="0" smtClean="0"/>
              <a:t>Для того и на пути </a:t>
            </a:r>
            <a:br>
              <a:rPr lang="ru-RU" dirty="0" smtClean="0"/>
            </a:br>
            <a:r>
              <a:rPr lang="ru-RU" dirty="0" smtClean="0"/>
              <a:t>Светофор поставлен верно!</a:t>
            </a:r>
          </a:p>
          <a:p>
            <a:pPr fontAlgn="t"/>
            <a:r>
              <a:rPr lang="ru-RU" dirty="0" smtClean="0"/>
              <a:t>             *****</a:t>
            </a:r>
          </a:p>
          <a:p>
            <a:pPr fontAlgn="t"/>
            <a:r>
              <a:rPr lang="ru-RU" dirty="0" smtClean="0"/>
              <a:t>Мы – юные инспекторы движения,</a:t>
            </a:r>
            <a:br>
              <a:rPr lang="ru-RU" dirty="0" smtClean="0"/>
            </a:br>
            <a:r>
              <a:rPr lang="ru-RU" dirty="0" smtClean="0"/>
              <a:t>Стараемся по правилам ходить</a:t>
            </a:r>
            <a:br>
              <a:rPr lang="ru-RU" dirty="0" smtClean="0"/>
            </a:br>
            <a:r>
              <a:rPr lang="ru-RU" dirty="0" smtClean="0"/>
              <a:t>И к правилам дорожным с уважением </a:t>
            </a:r>
            <a:br>
              <a:rPr lang="ru-RU" dirty="0" smtClean="0"/>
            </a:br>
            <a:r>
              <a:rPr lang="ru-RU" dirty="0" smtClean="0"/>
              <a:t>И будем непременно дружно жить!        </a:t>
            </a:r>
          </a:p>
          <a:p>
            <a:pPr lvl="0"/>
            <a:endParaRPr lang="ru-RU" dirty="0"/>
          </a:p>
        </p:txBody>
      </p:sp>
      <p:pic>
        <p:nvPicPr>
          <p:cNvPr id="1027" name="Picture 3" descr="G:\фото ОБЖ\IMG_0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125169" cy="30937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 ОБЖ\IMG_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4128646" cy="309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Семейное благополучие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/>
              <a:t>Взаимная забота и помощь в семье</a:t>
            </a:r>
          </a:p>
          <a:p>
            <a:pPr lvl="0"/>
            <a:r>
              <a:rPr lang="ru-RU" sz="2000" dirty="0" smtClean="0"/>
              <a:t>Осторожно! Чужой!</a:t>
            </a:r>
          </a:p>
          <a:p>
            <a:pPr lvl="0"/>
            <a:r>
              <a:rPr lang="ru-RU" sz="2000" dirty="0" smtClean="0"/>
              <a:t>Если ты потерялся</a:t>
            </a:r>
          </a:p>
          <a:p>
            <a:pPr lvl="0"/>
            <a:r>
              <a:rPr lang="ru-RU" sz="2000" dirty="0" smtClean="0"/>
              <a:t>Осторожно! Электроприборы</a:t>
            </a:r>
          </a:p>
          <a:p>
            <a:pPr lvl="0"/>
            <a:r>
              <a:rPr lang="ru-RU" sz="2000" dirty="0" smtClean="0"/>
              <a:t>Огонь – это очень опасно</a:t>
            </a:r>
          </a:p>
          <a:p>
            <a:pPr lvl="0"/>
            <a:r>
              <a:rPr lang="ru-RU" sz="2000" dirty="0" smtClean="0"/>
              <a:t>Правила поведения при пожаре</a:t>
            </a:r>
          </a:p>
          <a:p>
            <a:pPr lvl="0"/>
            <a:r>
              <a:rPr lang="ru-RU" sz="2000" dirty="0" smtClean="0"/>
              <a:t>Конфликты и ссоры между детьми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ru-RU" dirty="0" smtClean="0"/>
              <a:t>Анкеты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67544" y="1628800"/>
          <a:ext cx="8109148" cy="4936953"/>
        </p:xfrm>
        <a:graphic>
          <a:graphicData uri="http://schemas.openxmlformats.org/presentationml/2006/ole">
            <p:oleObj spid="_x0000_s9218" name="Документ" r:id="rId3" imgW="5938880" imgH="362990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анкетирования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Попадал ли ваш ребенок в опасную ситуацию дома, на улице, природе?</a:t>
            </a:r>
            <a:br>
              <a:rPr lang="ru-RU" dirty="0" smtClean="0"/>
            </a:br>
            <a:r>
              <a:rPr lang="ru-RU" dirty="0" smtClean="0"/>
              <a:t>Да - (10%), нет – (90%)</a:t>
            </a:r>
          </a:p>
          <a:p>
            <a:pPr lvl="0"/>
            <a:r>
              <a:rPr lang="ru-RU" dirty="0" smtClean="0"/>
              <a:t>Могли избежать опасности, зная о последствия могли бы , по мнению родителей, 60% , 16%- не смогли бы избежать опасной ситуации и 26% опрошенных затруднились ответить.</a:t>
            </a:r>
          </a:p>
          <a:p>
            <a:pPr lvl="0"/>
            <a:r>
              <a:rPr lang="ru-RU" dirty="0" smtClean="0"/>
              <a:t>75% родителей знакомят детей с правилами обращения с опасными предметами (острые предметы, утюг, спички и т.д.), 25% родителей оставляют этот вопрос без внимания.</a:t>
            </a:r>
          </a:p>
          <a:p>
            <a:pPr lvl="0"/>
            <a:r>
              <a:rPr lang="ru-RU" dirty="0" smtClean="0"/>
              <a:t>Все родители стараются объяснять детям какая им угрожает опасность при общении с незнакомыми людьми.</a:t>
            </a:r>
          </a:p>
          <a:p>
            <a:pPr lvl="0"/>
            <a:r>
              <a:rPr lang="ru-RU" dirty="0" smtClean="0"/>
              <a:t>Не знают ПДД 4% детей, остальные 96% знают как и где правильно переходить дорогу.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15% родителей формируют безопасное поведение ребенка через прямые запреты, 85% опрошенных- через подробное объяснение ситуации.</a:t>
            </a:r>
            <a:endParaRPr lang="ru-RU" sz="3600" dirty="0" smtClean="0"/>
          </a:p>
          <a:p>
            <a:pPr lvl="0"/>
            <a:r>
              <a:rPr lang="ru-RU" dirty="0" smtClean="0"/>
              <a:t>Поощряют за соблюдение правил безопасного поведения 81% родителей (похвала словом). 19% - не поощряют детей.</a:t>
            </a:r>
            <a:endParaRPr lang="ru-RU" sz="3600" dirty="0" smtClean="0"/>
          </a:p>
          <a:p>
            <a:pPr lvl="0"/>
            <a:r>
              <a:rPr lang="ru-RU" dirty="0" smtClean="0"/>
              <a:t>На вопрос придерживаетесь ли Вы сами данных правил: 47% ответили –“всегда”, “часто”-43% респондентов, 10%-“иногда”.</a:t>
            </a:r>
            <a:endParaRPr lang="ru-RU" sz="3600" dirty="0" smtClean="0"/>
          </a:p>
          <a:p>
            <a:pPr lvl="0"/>
            <a:r>
              <a:rPr lang="ru-RU" dirty="0" smtClean="0"/>
              <a:t>Целесообразным проведение мероприятий по основам безопасности считают 99% родителей, 1 %-считают это бесполезным.</a:t>
            </a:r>
            <a:endParaRPr lang="ru-RU" sz="3600" dirty="0" smtClean="0"/>
          </a:p>
          <a:p>
            <a:pPr lvl="0"/>
            <a:r>
              <a:rPr lang="ru-RU" dirty="0" smtClean="0"/>
              <a:t>Наиболее актуальными темами по ОБЖ родители считают:</a:t>
            </a:r>
            <a:endParaRPr lang="ru-RU" sz="3600" dirty="0" smtClean="0"/>
          </a:p>
          <a:p>
            <a:pPr lvl="1"/>
            <a:r>
              <a:rPr lang="ru-RU" sz="2800" dirty="0" smtClean="0"/>
              <a:t>Ребенок и незнакомые люди-81%</a:t>
            </a:r>
            <a:endParaRPr lang="ru-RU" sz="3600" dirty="0" smtClean="0"/>
          </a:p>
          <a:p>
            <a:pPr lvl="1"/>
            <a:r>
              <a:rPr lang="ru-RU" sz="2800" dirty="0" smtClean="0"/>
              <a:t>Ребенок дома-65%</a:t>
            </a:r>
            <a:endParaRPr lang="ru-RU" sz="3600" dirty="0" smtClean="0"/>
          </a:p>
          <a:p>
            <a:pPr lvl="1"/>
            <a:r>
              <a:rPr lang="ru-RU" sz="2800" dirty="0" smtClean="0"/>
              <a:t>Ребенок и природа -60%</a:t>
            </a:r>
            <a:endParaRPr lang="ru-RU" sz="3600" dirty="0" smtClean="0"/>
          </a:p>
          <a:p>
            <a:pPr lvl="1"/>
            <a:r>
              <a:rPr lang="ru-RU" sz="2800" dirty="0" smtClean="0"/>
              <a:t>Здоровье и эмоциональное благополучие ребенка -45%</a:t>
            </a:r>
            <a:endParaRPr lang="ru-RU" sz="3600" dirty="0" smtClean="0"/>
          </a:p>
          <a:p>
            <a:pPr lvl="1"/>
            <a:r>
              <a:rPr lang="ru-RU" sz="2800" dirty="0" smtClean="0"/>
              <a:t>Ребенок и дорога – 80 %</a:t>
            </a:r>
            <a:endParaRPr lang="ru-RU" sz="3600" dirty="0" smtClean="0"/>
          </a:p>
          <a:p>
            <a:pPr lvl="1"/>
            <a:r>
              <a:rPr lang="ru-RU" sz="2800" dirty="0" smtClean="0"/>
              <a:t>Ребенок и огонь 66%</a:t>
            </a:r>
            <a:endParaRPr lang="ru-RU" sz="3600" dirty="0" smtClean="0"/>
          </a:p>
          <a:p>
            <a:pPr lvl="1"/>
            <a:r>
              <a:rPr lang="ru-RU" sz="2800" dirty="0" smtClean="0"/>
              <a:t>Ребенок и животные 61%</a:t>
            </a:r>
            <a:endParaRPr lang="ru-RU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G:\фото ОБЖ\IMG_0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3031" y="1667296"/>
            <a:ext cx="4915818" cy="3686697"/>
          </a:xfrm>
          <a:prstGeom prst="rect">
            <a:avLst/>
          </a:prstGeom>
          <a:noFill/>
        </p:spPr>
      </p:pic>
      <p:pic>
        <p:nvPicPr>
          <p:cNvPr id="8195" name="Picture 3" descr="G:\фото ОБЖ\IMG_0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75846" y="1712913"/>
            <a:ext cx="4896770" cy="36724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Одной из важнейших задач дошкольного образования является формирование безопасной, здоровой образовательной среды и осознанного безопасного поведения в опасных и чрезвычайных ситуациях.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852936"/>
            <a:ext cx="8229600" cy="106680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00B050"/>
                </a:solidFill>
              </a:rPr>
              <a:t>Спасибо за внимание!!!</a:t>
            </a:r>
            <a:endParaRPr lang="ru-RU" sz="72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фото ОБЖ\IMG_0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200800" cy="54003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Проблема безопасности жизнедеятельности человека признается во всем мире, представляет серьезную проблему современности и включает в себя, по мнению ученых, решение трех задач:</a:t>
            </a:r>
          </a:p>
          <a:p>
            <a:r>
              <a:rPr lang="ru-RU" dirty="0" smtClean="0"/>
              <a:t>1. Идентификация опасностей – распознание опасностей и их источников.</a:t>
            </a:r>
          </a:p>
          <a:p>
            <a:r>
              <a:rPr lang="ru-RU" dirty="0" smtClean="0"/>
              <a:t>2. Разработка превентивных, или предупредительных, мер.</a:t>
            </a:r>
          </a:p>
          <a:p>
            <a:r>
              <a:rPr lang="ru-RU" dirty="0" smtClean="0"/>
              <a:t>3. Ликвидация возможных последствий.</a:t>
            </a:r>
          </a:p>
          <a:p>
            <a:r>
              <a:rPr lang="ru-RU" dirty="0" smtClean="0"/>
              <a:t>В Российской Федерации от социальных, техногенных, природных и иных катастроф ежегодно погибают более 300 тысяч человек, 100 тысяч человек становятся инвалидами, еще больше людей теряют здоровье, подвергаются насилию. Защита человека от негативных воздействий антропогенного и естественного происхождения, достижение комфортных условий жизнедеятельности — первостепенные задачи нашей страны. </a:t>
            </a:r>
            <a:br>
              <a:rPr lang="ru-RU" dirty="0" smtClean="0"/>
            </a:br>
            <a:r>
              <a:rPr lang="ru-RU" dirty="0" smtClean="0"/>
              <a:t>Сегодня, несмотря на серьезные шаги, предпринимаемые государством в области законодательного регулирования вопросов обеспечения нормальных условий охраны труда, обновления нормативной базы, на практике еще в недостаточной мере устанавливаются первопричины тяжелых несчастных, случаев с детьми, а также низкого уровня охраны их здоровья и жизни. </a:t>
            </a:r>
            <a:br>
              <a:rPr lang="ru-RU" dirty="0" smtClean="0"/>
            </a:br>
            <a:r>
              <a:rPr lang="ru-RU" dirty="0" smtClean="0"/>
              <a:t>Становится очевидным, что ключевая роль в обеспечении национальной безопасности любого государства и жизнедеятельности отдельной личности и общества принадлежит образованию. </a:t>
            </a:r>
          </a:p>
          <a:p>
            <a:r>
              <a:rPr lang="ru-RU" dirty="0" smtClean="0"/>
              <a:t>Часто, втягиваясь в круговорот повседневности, мы забываем о том, сколько неожиданных опасностей подстерегает человека на жизненном пути.</a:t>
            </a:r>
          </a:p>
          <a:p>
            <a:r>
              <a:rPr lang="ru-RU" dirty="0" smtClean="0"/>
              <a:t>«… Неторные пути опасностей,</a:t>
            </a:r>
          </a:p>
          <a:p>
            <a:r>
              <a:rPr lang="ru-RU" dirty="0" smtClean="0"/>
              <a:t>надежд себе всегда без колебаний выбираем.</a:t>
            </a:r>
          </a:p>
          <a:p>
            <a:r>
              <a:rPr lang="ru-RU" dirty="0" smtClean="0"/>
              <a:t>И дети тоже чувствуют,</a:t>
            </a:r>
          </a:p>
          <a:p>
            <a:r>
              <a:rPr lang="ru-RU" dirty="0" smtClean="0"/>
              <a:t>что нет гарантий от опасностей и бед</a:t>
            </a:r>
          </a:p>
          <a:p>
            <a:r>
              <a:rPr lang="ru-RU" dirty="0" smtClean="0"/>
              <a:t>и даже смерти преждевременной явленье,</a:t>
            </a:r>
          </a:p>
          <a:p>
            <a:r>
              <a:rPr lang="ru-RU" dirty="0" smtClean="0"/>
              <a:t>но лишь тогда они проявят опасенье,</a:t>
            </a:r>
          </a:p>
          <a:p>
            <a:r>
              <a:rPr lang="ru-RU" dirty="0" smtClean="0"/>
              <a:t>коль будут знать, чего бояться им.</a:t>
            </a:r>
          </a:p>
          <a:p>
            <a:r>
              <a:rPr lang="ru-RU" dirty="0" err="1" smtClean="0"/>
              <a:t>Домокаш</a:t>
            </a:r>
            <a:r>
              <a:rPr lang="ru-RU" dirty="0" smtClean="0"/>
              <a:t> Варга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Правовая основа формирования у детей основ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Правовой основой формирования у детей дошкольного возраста основ безопасности на современном этапе являются:</a:t>
            </a:r>
          </a:p>
          <a:p>
            <a:r>
              <a:rPr lang="ru-RU" dirty="0" smtClean="0"/>
              <a:t>1. Конвенция о правах ребенка.</a:t>
            </a:r>
          </a:p>
          <a:p>
            <a:r>
              <a:rPr lang="ru-RU" dirty="0" smtClean="0"/>
              <a:t>2. Закон Российской Федерации «Об образовании».</a:t>
            </a:r>
          </a:p>
          <a:p>
            <a:r>
              <a:rPr lang="ru-RU" dirty="0" smtClean="0"/>
              <a:t>3. «Концепция дошкольного воспитания», В.В.Давыдов, В.А.Петровский.</a:t>
            </a:r>
          </a:p>
          <a:p>
            <a:r>
              <a:rPr lang="ru-RU" dirty="0" smtClean="0"/>
              <a:t>4. Программа «Безопасность», Р.Б. </a:t>
            </a:r>
            <a:r>
              <a:rPr lang="ru-RU" dirty="0" err="1" smtClean="0"/>
              <a:t>Стеркина</a:t>
            </a:r>
            <a:r>
              <a:rPr lang="ru-RU" dirty="0" smtClean="0"/>
              <a:t>, Н.Н.Авдеева, О.Л. Князева, рекомендованная Министерством общего и профессионального образования Российской Федерации к использованию в работе с дошкольниками.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 </a:t>
            </a:r>
            <a:r>
              <a:rPr lang="ru-RU" dirty="0" smtClean="0"/>
              <a:t>моей деятельности – формирование у детей основ безопасности собственной жизнедеятельности и формирование предпосылок экологического сознания (безопасности окружающего мира) через решение следующих </a:t>
            </a:r>
            <a:r>
              <a:rPr lang="ru-RU" b="1" dirty="0" smtClean="0"/>
              <a:t>задач:</a:t>
            </a:r>
            <a:endParaRPr lang="ru-RU" dirty="0" smtClean="0"/>
          </a:p>
          <a:p>
            <a:r>
              <a:rPr lang="ru-RU" dirty="0" smtClean="0"/>
              <a:t>- формировать представления об опасных для человека и окружающего мира природы ситуациях и способах поведения в них;</a:t>
            </a:r>
          </a:p>
          <a:p>
            <a:r>
              <a:rPr lang="ru-RU" dirty="0" smtClean="0"/>
              <a:t>- приобщать к правилам безопасного для человека и окружающего мира природы поведения;</a:t>
            </a:r>
          </a:p>
          <a:p>
            <a:r>
              <a:rPr lang="ru-RU" dirty="0" smtClean="0"/>
              <a:t>- передавать детям знания о правилах безопасности дорожного движения в качестве пешехода и пассажира транспортного средства;</a:t>
            </a:r>
          </a:p>
          <a:p>
            <a:r>
              <a:rPr lang="ru-RU" dirty="0" smtClean="0"/>
              <a:t>- формировать осторожное и осмотрительное отношение к потенциально опасным для человека и окружающего мира природы ситуациям.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Эффективные </a:t>
            </a:r>
            <a:r>
              <a:rPr lang="ru-RU" b="1" dirty="0" smtClean="0"/>
              <a:t>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комплексные занятия;</a:t>
            </a:r>
          </a:p>
          <a:p>
            <a:r>
              <a:rPr lang="ru-RU" dirty="0" smtClean="0"/>
              <a:t>- беседы;</a:t>
            </a:r>
          </a:p>
          <a:p>
            <a:r>
              <a:rPr lang="ru-RU" dirty="0" smtClean="0"/>
              <a:t>- ознакомление с художественной литературой;</a:t>
            </a:r>
          </a:p>
          <a:p>
            <a:r>
              <a:rPr lang="ru-RU" dirty="0" smtClean="0"/>
              <a:t>- беседы по иллюстрациям, сюжетным картинам;</a:t>
            </a:r>
          </a:p>
          <a:p>
            <a:r>
              <a:rPr lang="ru-RU" dirty="0" smtClean="0"/>
              <a:t>- развлечения, досуги;</a:t>
            </a:r>
          </a:p>
          <a:p>
            <a:r>
              <a:rPr lang="ru-RU" dirty="0" smtClean="0"/>
              <a:t>- игры (словесные, дидактические, подвижные, ролевые);</a:t>
            </a:r>
          </a:p>
          <a:p>
            <a:r>
              <a:rPr lang="ru-RU" dirty="0" smtClean="0"/>
              <a:t>- наблюдения;</a:t>
            </a:r>
          </a:p>
          <a:p>
            <a:r>
              <a:rPr lang="ru-RU" dirty="0" smtClean="0"/>
              <a:t>- игровые тренинги;</a:t>
            </a:r>
          </a:p>
          <a:p>
            <a:r>
              <a:rPr lang="ru-RU" dirty="0" smtClean="0"/>
              <a:t>- «минутки безопасности»;</a:t>
            </a:r>
          </a:p>
          <a:p>
            <a:r>
              <a:rPr lang="ru-RU" dirty="0" smtClean="0"/>
              <a:t>- моделирование заданных </a:t>
            </a:r>
            <a:r>
              <a:rPr lang="ru-RU" dirty="0" smtClean="0"/>
              <a:t>ситуаций.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преемственности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 целью обеспечения преемственности по вопросу воспитания основ безопасности жизнедеятельности </a:t>
            </a:r>
            <a:r>
              <a:rPr lang="ru-RU" b="1" dirty="0" smtClean="0"/>
              <a:t>привлекаю родителей к активному участию в педагогическом процессе, </a:t>
            </a:r>
            <a:r>
              <a:rPr lang="ru-RU" dirty="0" smtClean="0"/>
              <a:t>через:</a:t>
            </a:r>
          </a:p>
          <a:p>
            <a:r>
              <a:rPr lang="ru-RU" dirty="0" smtClean="0"/>
              <a:t>- совместные рисунки, поделки для выставки;</a:t>
            </a:r>
          </a:p>
          <a:p>
            <a:r>
              <a:rPr lang="ru-RU" dirty="0" smtClean="0"/>
              <a:t>- совместные рисунки для альбомов;</a:t>
            </a:r>
          </a:p>
          <a:p>
            <a:r>
              <a:rPr lang="ru-RU" dirty="0" smtClean="0"/>
              <a:t>- дни открытых дверей;</a:t>
            </a:r>
          </a:p>
          <a:p>
            <a:r>
              <a:rPr lang="ru-RU" dirty="0" smtClean="0"/>
              <a:t>- помощь в изготовлении атрибутов для игр;</a:t>
            </a:r>
          </a:p>
          <a:p>
            <a:r>
              <a:rPr lang="ru-RU" dirty="0" smtClean="0"/>
              <a:t>- родительские собрания;</a:t>
            </a:r>
          </a:p>
          <a:p>
            <a:r>
              <a:rPr lang="ru-RU" dirty="0" smtClean="0"/>
              <a:t>- индивидуальные консультации по запросам родителей;</a:t>
            </a:r>
          </a:p>
          <a:p>
            <a:r>
              <a:rPr lang="ru-RU" dirty="0" smtClean="0"/>
              <a:t>- оформление стендов и родительских уголков;</a:t>
            </a:r>
          </a:p>
          <a:p>
            <a:r>
              <a:rPr lang="ru-RU" dirty="0" smtClean="0"/>
              <a:t>- анкетирование;</a:t>
            </a:r>
          </a:p>
          <a:p>
            <a:r>
              <a:rPr lang="ru-RU" dirty="0" smtClean="0"/>
              <a:t>- цикл консультаций и информационных бюллетеней «Один дома», «Домашние животные», «Как уберечь себя от пожара?», «Советы родителям», «Поведение в транспорте», «Весеннее половодье» и др.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Работу с детьми построили по следующим блокам:</a:t>
            </a:r>
            <a:br>
              <a:rPr lang="ru-RU" dirty="0" smtClean="0"/>
            </a:br>
            <a:r>
              <a:rPr lang="ru-RU" dirty="0" smtClean="0"/>
              <a:t>1. Бережём своё здоровье.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/>
              <a:t>Ценности здорового образа жизни</a:t>
            </a:r>
          </a:p>
          <a:p>
            <a:pPr lvl="0"/>
            <a:r>
              <a:rPr lang="ru-RU" sz="2000" dirty="0" smtClean="0"/>
              <a:t>Навыки личной гигиены</a:t>
            </a:r>
          </a:p>
          <a:p>
            <a:pPr lvl="0"/>
            <a:r>
              <a:rPr lang="ru-RU" sz="2000" dirty="0" smtClean="0"/>
              <a:t>Поговорим о болезнях</a:t>
            </a:r>
          </a:p>
          <a:p>
            <a:pPr lvl="0"/>
            <a:r>
              <a:rPr lang="ru-RU" sz="2000" dirty="0" smtClean="0"/>
              <a:t>Врачи – наши друзья</a:t>
            </a:r>
          </a:p>
          <a:p>
            <a:pPr lvl="0"/>
            <a:r>
              <a:rPr lang="ru-RU" sz="2000" dirty="0" smtClean="0"/>
              <a:t>О роли лекарств и витаминов</a:t>
            </a:r>
          </a:p>
          <a:p>
            <a:pPr lvl="0"/>
            <a:r>
              <a:rPr lang="ru-RU" sz="2000" dirty="0" smtClean="0"/>
              <a:t>Изучаем свой организм</a:t>
            </a:r>
          </a:p>
          <a:p>
            <a:endParaRPr lang="ru-RU" dirty="0"/>
          </a:p>
        </p:txBody>
      </p:sp>
      <p:pic>
        <p:nvPicPr>
          <p:cNvPr id="3074" name="Picture 2" descr="G:\фото ОБЖ\IMG_0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835934" y="2805026"/>
            <a:ext cx="4224661" cy="316835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Безопасный отдых на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/>
              <a:t>Бережное отношение к живой природе</a:t>
            </a:r>
          </a:p>
          <a:p>
            <a:pPr lvl="0"/>
            <a:r>
              <a:rPr lang="ru-RU" sz="2000" dirty="0" smtClean="0"/>
              <a:t>Ядовитые растения и грибы</a:t>
            </a:r>
          </a:p>
          <a:p>
            <a:pPr lvl="0"/>
            <a:r>
              <a:rPr lang="ru-RU" sz="2000" dirty="0" smtClean="0"/>
              <a:t>В природе все взаимосвязано</a:t>
            </a:r>
          </a:p>
          <a:p>
            <a:pPr lvl="0"/>
            <a:r>
              <a:rPr lang="ru-RU" sz="2000" dirty="0" smtClean="0"/>
              <a:t>Правила поведения на природе</a:t>
            </a:r>
          </a:p>
          <a:p>
            <a:pPr lvl="0"/>
            <a:r>
              <a:rPr lang="ru-RU" sz="2000" dirty="0" smtClean="0"/>
              <a:t>Контакты с животными и насекомыми</a:t>
            </a:r>
          </a:p>
          <a:p>
            <a:pPr lvl="0"/>
            <a:r>
              <a:rPr lang="ru-RU" sz="2000" dirty="0" smtClean="0"/>
              <a:t>Первая помощь</a:t>
            </a:r>
          </a:p>
          <a:p>
            <a:endParaRPr lang="ru-RU" sz="2000" dirty="0"/>
          </a:p>
        </p:txBody>
      </p:sp>
      <p:pic>
        <p:nvPicPr>
          <p:cNvPr id="2050" name="Picture 2" descr="G:\фото ОБЖ\IMG_0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30054" y="2942956"/>
            <a:ext cx="4175975" cy="31318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207</TotalTime>
  <Words>478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Городская</vt:lpstr>
      <vt:lpstr>Документ</vt:lpstr>
      <vt:lpstr>Работа по ОБЖ с детьми дошкольного возроста</vt:lpstr>
      <vt:lpstr>Слайд 2</vt:lpstr>
      <vt:lpstr>Слайд 3</vt:lpstr>
      <vt:lpstr>Правовая основа формирования у детей основ безопасности</vt:lpstr>
      <vt:lpstr>Цель</vt:lpstr>
      <vt:lpstr>Эффективные формы</vt:lpstr>
      <vt:lpstr>Обеспечение преемственности</vt:lpstr>
      <vt:lpstr>Работу с детьми построили по следующим блокам: 1. Бережём своё здоровье. </vt:lpstr>
      <vt:lpstr>Безопасный отдых на природе</vt:lpstr>
      <vt:lpstr>Безопасность на дорогах города</vt:lpstr>
      <vt:lpstr>Стихи о светофоре</vt:lpstr>
      <vt:lpstr>Семейное благополучие</vt:lpstr>
      <vt:lpstr>Анкеты для родителей</vt:lpstr>
      <vt:lpstr>Результаты анкетирования родителей</vt:lpstr>
      <vt:lpstr>Результаты анкетирования</vt:lpstr>
      <vt:lpstr>Слайд 16</vt:lpstr>
      <vt:lpstr>Задача образования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ОБЖ с детьми дошкольного возроста</dc:title>
  <dc:creator>ХХХ</dc:creator>
  <cp:lastModifiedBy>ХХХ</cp:lastModifiedBy>
  <cp:revision>26</cp:revision>
  <dcterms:created xsi:type="dcterms:W3CDTF">2015-10-29T14:41:17Z</dcterms:created>
  <dcterms:modified xsi:type="dcterms:W3CDTF">2016-02-09T16:35:54Z</dcterms:modified>
</cp:coreProperties>
</file>